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58000-8B5A-4BA2-A772-67E5D6FBBC75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BCF40-236C-4C6A-9B99-FD0C2ECB1FD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58000-8B5A-4BA2-A772-67E5D6FBBC75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BCF40-236C-4C6A-9B99-FD0C2ECB1F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58000-8B5A-4BA2-A772-67E5D6FBBC75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BCF40-236C-4C6A-9B99-FD0C2ECB1F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58000-8B5A-4BA2-A772-67E5D6FBBC75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BCF40-236C-4C6A-9B99-FD0C2ECB1F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58000-8B5A-4BA2-A772-67E5D6FBBC75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BCF40-236C-4C6A-9B99-FD0C2ECB1FD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58000-8B5A-4BA2-A772-67E5D6FBBC75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BCF40-236C-4C6A-9B99-FD0C2ECB1F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58000-8B5A-4BA2-A772-67E5D6FBBC75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BCF40-236C-4C6A-9B99-FD0C2ECB1F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58000-8B5A-4BA2-A772-67E5D6FBBC75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BCF40-236C-4C6A-9B99-FD0C2ECB1F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58000-8B5A-4BA2-A772-67E5D6FBBC75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BCF40-236C-4C6A-9B99-FD0C2ECB1FD1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58000-8B5A-4BA2-A772-67E5D6FBBC75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BCF40-236C-4C6A-9B99-FD0C2ECB1F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58000-8B5A-4BA2-A772-67E5D6FBBC75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BCF40-236C-4C6A-9B99-FD0C2ECB1FD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D758000-8B5A-4BA2-A772-67E5D6FBBC75}" type="datetimeFigureOut">
              <a:rPr lang="ru-RU" smtClean="0"/>
              <a:t>24.02.2022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08BCF40-236C-4C6A-9B99-FD0C2ECB1FD1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3645024"/>
            <a:ext cx="7406640" cy="1472184"/>
          </a:xfrm>
        </p:spPr>
        <p:txBody>
          <a:bodyPr>
            <a:normAutofit fontScale="90000"/>
          </a:bodyPr>
          <a:lstStyle/>
          <a:p>
            <a:pPr algn="r"/>
            <a:r>
              <a:rPr lang="ru-RU" b="1" dirty="0"/>
              <a:t>ЛЕКЦИЯ </a:t>
            </a:r>
            <a:r>
              <a:rPr lang="ru-RU" b="1"/>
              <a:t>№ </a:t>
            </a:r>
            <a:r>
              <a:rPr lang="ru-RU" b="1" smtClean="0"/>
              <a:t>3</a:t>
            </a:r>
            <a:r>
              <a:rPr lang="ru-RU" dirty="0"/>
              <a:t/>
            </a:r>
            <a:br>
              <a:rPr lang="ru-RU" dirty="0"/>
            </a:br>
            <a:r>
              <a:rPr lang="ru-RU" sz="5300" b="1" dirty="0"/>
              <a:t>Рынок электронных услуг</a:t>
            </a:r>
            <a:r>
              <a:rPr lang="ru-RU" sz="5300" dirty="0"/>
              <a:t/>
            </a:r>
            <a:br>
              <a:rPr lang="ru-RU" sz="5300" dirty="0"/>
            </a:br>
            <a:r>
              <a:rPr lang="ru-RU" sz="5300" dirty="0" smtClean="0"/>
              <a:t/>
            </a:r>
            <a:br>
              <a:rPr lang="ru-RU" sz="5300" dirty="0" smtClean="0"/>
            </a:br>
            <a:r>
              <a:rPr lang="ru-RU" sz="2200" b="1" dirty="0" smtClean="0"/>
              <a:t>к.т.н., доцент кафедры информационных систем</a:t>
            </a:r>
            <a:br>
              <a:rPr lang="ru-RU" sz="2200" b="1" dirty="0" smtClean="0"/>
            </a:br>
            <a:r>
              <a:rPr lang="ru-RU" sz="2200" b="1" dirty="0" smtClean="0"/>
              <a:t>Самойленко И.В.</a:t>
            </a:r>
            <a:endParaRPr lang="ru-RU" sz="2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862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/>
              <a:t>4-й сектор</a:t>
            </a:r>
            <a:r>
              <a:rPr lang="ru-RU" i="1" dirty="0"/>
              <a:t> – </a:t>
            </a:r>
            <a:r>
              <a:rPr lang="ru-RU" b="1" i="1" dirty="0"/>
              <a:t>услуги образования</a:t>
            </a:r>
            <a:r>
              <a:rPr lang="ru-RU" i="1" dirty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включает в себя все формы и ступени образования: дошкольное, школьное, специальное, </a:t>
            </a:r>
            <a:r>
              <a:rPr lang="ru-RU" dirty="0" err="1"/>
              <a:t>среднепрофессиональное</a:t>
            </a:r>
            <a:r>
              <a:rPr lang="ru-RU" dirty="0"/>
              <a:t>, высшее, повышение квалификации и переподготовку.</a:t>
            </a:r>
          </a:p>
        </p:txBody>
      </p:sp>
    </p:spTree>
    <p:extLst>
      <p:ext uri="{BB962C8B-B14F-4D97-AF65-F5344CB8AC3E}">
        <p14:creationId xmlns:p14="http://schemas.microsoft.com/office/powerpoint/2010/main" val="291348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43000"/>
          </a:xfrm>
        </p:spPr>
        <p:txBody>
          <a:bodyPr>
            <a:noAutofit/>
          </a:bodyPr>
          <a:lstStyle/>
          <a:p>
            <a:r>
              <a:rPr lang="ru-RU" sz="3600" b="1" i="1" dirty="0"/>
              <a:t>5-й сектор</a:t>
            </a:r>
            <a:r>
              <a:rPr lang="ru-RU" sz="3600" i="1" dirty="0"/>
              <a:t> – </a:t>
            </a:r>
            <a:r>
              <a:rPr lang="ru-RU" sz="3600" b="1" i="1" dirty="0"/>
              <a:t>обеспечивающие информационные системы и средства</a:t>
            </a:r>
            <a:r>
              <a:rPr lang="ru-RU" sz="3600" i="1" dirty="0"/>
              <a:t>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0355" y="1628800"/>
            <a:ext cx="8229600" cy="4925144"/>
          </a:xfrm>
        </p:spPr>
        <p:txBody>
          <a:bodyPr>
            <a:normAutofit fontScale="77500" lnSpcReduction="20000"/>
          </a:bodyPr>
          <a:lstStyle/>
          <a:p>
            <a:r>
              <a:rPr lang="ru-RU" i="1" dirty="0"/>
              <a:t>программных </a:t>
            </a:r>
            <a:r>
              <a:rPr lang="ru-RU" i="1" dirty="0" smtClean="0"/>
              <a:t>продуктов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i="1" dirty="0"/>
              <a:t>технических средств</a:t>
            </a:r>
            <a:r>
              <a:rPr lang="ru-RU" dirty="0"/>
              <a:t> – компьютеров, телекоммуникационного оборудования, оргтехники, сопутствующих материалов и комплектующих;</a:t>
            </a:r>
          </a:p>
          <a:p>
            <a:r>
              <a:rPr lang="ru-RU" dirty="0"/>
              <a:t>· </a:t>
            </a:r>
            <a:r>
              <a:rPr lang="ru-RU" i="1" dirty="0"/>
              <a:t>разработки и сопровождения информационных систем и технологий</a:t>
            </a:r>
            <a:r>
              <a:rPr lang="ru-RU" dirty="0"/>
              <a:t> – обследования организации в целях выявления информационных потоков, разработки </a:t>
            </a:r>
            <a:r>
              <a:rPr lang="ru-RU" dirty="0" smtClean="0"/>
              <a:t>информационных </a:t>
            </a:r>
            <a:r>
              <a:rPr lang="ru-RU" dirty="0"/>
              <a:t>моделей, </a:t>
            </a:r>
            <a:r>
              <a:rPr lang="ru-RU" dirty="0" smtClean="0"/>
              <a:t>баз </a:t>
            </a:r>
            <a:r>
              <a:rPr lang="ru-RU" dirty="0"/>
              <a:t>данных;</a:t>
            </a:r>
          </a:p>
          <a:p>
            <a:r>
              <a:rPr lang="ru-RU" dirty="0"/>
              <a:t>· </a:t>
            </a:r>
            <a:r>
              <a:rPr lang="ru-RU" i="1" dirty="0"/>
              <a:t>консультирования по различным аспектам информационной индустрии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· </a:t>
            </a:r>
            <a:r>
              <a:rPr lang="ru-RU" i="1" dirty="0"/>
              <a:t>подготовки источников информации</a:t>
            </a:r>
            <a:r>
              <a:rPr lang="ru-RU" dirty="0"/>
              <a:t> – создания баз данных по заданной </a:t>
            </a:r>
            <a:r>
              <a:rPr lang="ru-RU" dirty="0" smtClean="0"/>
              <a:t>теме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6920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Понятие электронной коммерции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200" b="1" dirty="0"/>
              <a:t>Электронная коммерция</a:t>
            </a:r>
            <a:r>
              <a:rPr lang="ru-RU" sz="3200" dirty="0"/>
              <a:t> — это сфера экономики, которая включает в себя все финансовые и торговые транзакции, осуществляемые при помощи компьютерных сетей, и бизнес-процессы, связанные с проведением таких транзакций.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953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 электронной коммерции относят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 smtClean="0"/>
              <a:t>1. </a:t>
            </a:r>
            <a:r>
              <a:rPr lang="ru-RU" sz="2800" b="1" dirty="0" smtClean="0"/>
              <a:t>Электронный </a:t>
            </a:r>
            <a:r>
              <a:rPr lang="ru-RU" sz="2800" b="1" dirty="0"/>
              <a:t>обмен информацией (</a:t>
            </a:r>
            <a:r>
              <a:rPr lang="ru-RU" sz="2800" b="1" dirty="0" err="1"/>
              <a:t>Electroniс</a:t>
            </a:r>
            <a:r>
              <a:rPr lang="ru-RU" sz="2800" b="1" dirty="0"/>
              <a:t> </a:t>
            </a:r>
            <a:r>
              <a:rPr lang="ru-RU" sz="2800" b="1" dirty="0" err="1"/>
              <a:t>Data</a:t>
            </a:r>
            <a:r>
              <a:rPr lang="ru-RU" sz="2800" b="1" dirty="0"/>
              <a:t> </a:t>
            </a:r>
            <a:r>
              <a:rPr lang="ru-RU" sz="2800" b="1" dirty="0" err="1"/>
              <a:t>Interchange</a:t>
            </a:r>
            <a:r>
              <a:rPr lang="ru-RU" sz="2800" b="1" dirty="0"/>
              <a:t>, EDI</a:t>
            </a:r>
            <a:r>
              <a:rPr lang="ru-RU" sz="2800" b="1" dirty="0" smtClean="0"/>
              <a:t>) </a:t>
            </a:r>
            <a:r>
              <a:rPr lang="ru-RU" sz="2800" dirty="0" smtClean="0"/>
              <a:t>-</a:t>
            </a:r>
            <a:endParaRPr lang="ru-RU" sz="2800" dirty="0"/>
          </a:p>
          <a:p>
            <a:pPr marL="0" indent="0">
              <a:buNone/>
            </a:pPr>
            <a:r>
              <a:rPr lang="ru-RU" sz="2800" dirty="0"/>
              <a:t>заменить обмен информацией и документами, осуществляемый на бумажных носителях, электронным документооборотом между компьютерными сетями. 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2. </a:t>
            </a:r>
            <a:r>
              <a:rPr lang="ru-RU" sz="2800" b="1" dirty="0" smtClean="0"/>
              <a:t>Электронное </a:t>
            </a:r>
            <a:r>
              <a:rPr lang="ru-RU" sz="2800" b="1" dirty="0"/>
              <a:t>движение капитала (</a:t>
            </a:r>
            <a:r>
              <a:rPr lang="ru-RU" sz="2800" b="1" dirty="0" err="1"/>
              <a:t>Electronic</a:t>
            </a:r>
            <a:r>
              <a:rPr lang="ru-RU" sz="2800" b="1" dirty="0"/>
              <a:t> </a:t>
            </a:r>
            <a:r>
              <a:rPr lang="ru-RU" sz="2800" b="1" dirty="0" err="1"/>
              <a:t>Funds</a:t>
            </a:r>
            <a:r>
              <a:rPr lang="ru-RU" sz="2800" b="1" dirty="0"/>
              <a:t> </a:t>
            </a:r>
            <a:r>
              <a:rPr lang="ru-RU" sz="2800" b="1" dirty="0" err="1"/>
              <a:t>Transfer</a:t>
            </a:r>
            <a:r>
              <a:rPr lang="ru-RU" sz="2800" b="1" dirty="0"/>
              <a:t>, EF</a:t>
            </a:r>
            <a:r>
              <a:rPr lang="en-US" sz="2800" b="1" dirty="0"/>
              <a:t>S</a:t>
            </a:r>
            <a:r>
              <a:rPr lang="ru-RU" sz="2800" b="1" dirty="0" smtClean="0"/>
              <a:t>) </a:t>
            </a:r>
            <a:r>
              <a:rPr lang="ru-RU" sz="2800" dirty="0" smtClean="0"/>
              <a:t>-</a:t>
            </a:r>
            <a:endParaRPr lang="ru-RU" sz="2800" dirty="0"/>
          </a:p>
          <a:p>
            <a:pPr marL="0" indent="0">
              <a:buNone/>
            </a:pPr>
            <a:r>
              <a:rPr lang="ru-RU" sz="2800" dirty="0"/>
              <a:t>предполагает обмен данными между серверами, обрабатывающими денежные трансакции и связанную с ними информацию.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9420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404664"/>
            <a:ext cx="7467600" cy="606928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3. </a:t>
            </a:r>
            <a:r>
              <a:rPr lang="ru-RU" b="1" dirty="0" smtClean="0"/>
              <a:t>Электронная торговля (</a:t>
            </a:r>
            <a:r>
              <a:rPr lang="ru-RU" b="1" i="1" dirty="0" smtClean="0"/>
              <a:t>e-</a:t>
            </a:r>
            <a:r>
              <a:rPr lang="ru-RU" b="1" i="1" dirty="0" err="1" smtClean="0"/>
              <a:t>trade</a:t>
            </a:r>
            <a:r>
              <a:rPr lang="ru-RU" b="1" dirty="0" smtClean="0"/>
              <a:t>) </a:t>
            </a:r>
            <a:r>
              <a:rPr lang="ru-RU" dirty="0" smtClean="0"/>
              <a:t>-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проведение торговых операций и сделок в сети Интернет, посредством которых совершается покупка (продажа) товаров, а также их оплата. Операции в электронной торговле включают в себя выбор товара, подтверждение заказа, приём платежей и обеспечение доставки. </a:t>
            </a:r>
          </a:p>
          <a:p>
            <a:pPr marL="0" indent="0">
              <a:buNone/>
            </a:pPr>
            <a:r>
              <a:rPr lang="ru-RU" dirty="0" smtClean="0"/>
              <a:t>4. </a:t>
            </a:r>
            <a:r>
              <a:rPr lang="ru-RU" b="1" dirty="0" smtClean="0"/>
              <a:t>Электронные </a:t>
            </a:r>
            <a:r>
              <a:rPr lang="ru-RU" b="1" dirty="0"/>
              <a:t>деньги (e-</a:t>
            </a:r>
            <a:r>
              <a:rPr lang="ru-RU" b="1" dirty="0" err="1"/>
              <a:t>cash</a:t>
            </a:r>
            <a:r>
              <a:rPr lang="ru-RU" b="1" dirty="0"/>
              <a:t>)</a:t>
            </a:r>
          </a:p>
          <a:p>
            <a:pPr marL="0" indent="0">
              <a:buNone/>
            </a:pPr>
            <a:r>
              <a:rPr lang="ru-RU" dirty="0" smtClean="0"/>
              <a:t>использование </a:t>
            </a:r>
            <a:r>
              <a:rPr lang="ru-RU" dirty="0"/>
              <a:t>электронных денег в платёжных системах подразумевает наличие электронных кошельков, представляющих собой сервис онлайновых трансакций, сохраняющий платёжную информацию пользователей.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073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8639" y="188640"/>
            <a:ext cx="8219256" cy="56372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smtClean="0"/>
              <a:t>5. </a:t>
            </a:r>
            <a:r>
              <a:rPr lang="ru-RU" b="1" dirty="0" smtClean="0"/>
              <a:t>Электронный </a:t>
            </a:r>
            <a:r>
              <a:rPr lang="ru-RU" b="1" dirty="0"/>
              <a:t>маркетинг (e-</a:t>
            </a:r>
            <a:r>
              <a:rPr lang="ru-RU" b="1" dirty="0" err="1"/>
              <a:t>marketing</a:t>
            </a:r>
            <a:r>
              <a:rPr lang="ru-RU" b="1" dirty="0"/>
              <a:t>) </a:t>
            </a:r>
            <a:r>
              <a:rPr lang="ru-RU" dirty="0"/>
              <a:t>– комплекс маркетинговых мероприятий, связанный с анализом рынка и продвижением товаров в сети Интернет. </a:t>
            </a:r>
          </a:p>
          <a:p>
            <a:pPr marL="0" indent="0">
              <a:buNone/>
            </a:pPr>
            <a:r>
              <a:rPr lang="ru-RU" dirty="0" smtClean="0"/>
              <a:t>6. </a:t>
            </a:r>
            <a:r>
              <a:rPr lang="ru-RU" b="1" dirty="0" smtClean="0"/>
              <a:t>Электронный </a:t>
            </a:r>
            <a:r>
              <a:rPr lang="ru-RU" b="1" dirty="0"/>
              <a:t>банкинг (e-</a:t>
            </a:r>
            <a:r>
              <a:rPr lang="ru-RU" b="1" dirty="0" err="1"/>
              <a:t>banking</a:t>
            </a:r>
            <a:r>
              <a:rPr lang="ru-RU" b="1" dirty="0"/>
              <a:t>) </a:t>
            </a:r>
            <a:r>
              <a:rPr lang="ru-RU" dirty="0"/>
              <a:t>– технология дистанционного банковского обслуживания, при которой доступ к счетам и операциям клиента осуществляется посредством сети Интернет. </a:t>
            </a:r>
          </a:p>
          <a:p>
            <a:pPr marL="0" indent="0">
              <a:buNone/>
            </a:pPr>
            <a:r>
              <a:rPr lang="ru-RU" dirty="0" smtClean="0"/>
              <a:t>7. </a:t>
            </a:r>
            <a:r>
              <a:rPr lang="ru-RU" b="1" dirty="0" smtClean="0"/>
              <a:t>Электронные </a:t>
            </a:r>
            <a:r>
              <a:rPr lang="ru-RU" b="1" dirty="0"/>
              <a:t>страховые услуги </a:t>
            </a:r>
            <a:r>
              <a:rPr lang="ru-RU" b="1" dirty="0" smtClean="0"/>
              <a:t>(</a:t>
            </a:r>
            <a:r>
              <a:rPr lang="ru-RU" b="1" dirty="0"/>
              <a:t>e-</a:t>
            </a:r>
            <a:r>
              <a:rPr lang="ru-RU" b="1" dirty="0" err="1"/>
              <a:t>insurance</a:t>
            </a:r>
            <a:r>
              <a:rPr lang="ru-RU" b="1" dirty="0"/>
              <a:t>) </a:t>
            </a:r>
            <a:r>
              <a:rPr lang="ru-RU" dirty="0"/>
              <a:t>— страховые услуги, которые можно заказать посредством сети Интернет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305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История развития электронной </a:t>
            </a:r>
            <a:r>
              <a:rPr lang="ru-RU" dirty="0" smtClean="0"/>
              <a:t>коммерции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556792"/>
            <a:ext cx="8147248" cy="506916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В </a:t>
            </a:r>
            <a:r>
              <a:rPr lang="ru-RU" dirty="0"/>
              <a:t>1960 </a:t>
            </a:r>
            <a:r>
              <a:rPr lang="ru-RU" dirty="0" smtClean="0"/>
              <a:t>году </a:t>
            </a:r>
            <a:r>
              <a:rPr lang="ru-RU" b="1" dirty="0" err="1" smtClean="0"/>
              <a:t>American</a:t>
            </a:r>
            <a:r>
              <a:rPr lang="ru-RU" b="1" dirty="0" smtClean="0"/>
              <a:t> </a:t>
            </a:r>
            <a:r>
              <a:rPr lang="ru-RU" b="1" dirty="0" err="1"/>
              <a:t>Airlines</a:t>
            </a:r>
            <a:r>
              <a:rPr lang="ru-RU" b="1" dirty="0"/>
              <a:t> </a:t>
            </a:r>
            <a:r>
              <a:rPr lang="ru-RU" dirty="0"/>
              <a:t>и IBM приступили к разработке системы электронного бронирования </a:t>
            </a:r>
            <a:r>
              <a:rPr lang="ru-RU" dirty="0" smtClean="0"/>
              <a:t>авиабилетов.</a:t>
            </a:r>
          </a:p>
          <a:p>
            <a:r>
              <a:rPr lang="ru-RU" dirty="0" smtClean="0"/>
              <a:t>В </a:t>
            </a:r>
            <a:r>
              <a:rPr lang="ru-RU" dirty="0"/>
              <a:t>конце 60-х годов </a:t>
            </a:r>
            <a:r>
              <a:rPr lang="ru-RU" dirty="0" smtClean="0"/>
              <a:t>появление </a:t>
            </a:r>
            <a:r>
              <a:rPr lang="ru-RU" dirty="0"/>
              <a:t>электронных </a:t>
            </a:r>
            <a:r>
              <a:rPr lang="ru-RU" b="1" dirty="0"/>
              <a:t>банковских карт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/>
              <a:t>В 1976 году появилось понятие </a:t>
            </a:r>
            <a:r>
              <a:rPr lang="ru-RU" b="1" dirty="0"/>
              <a:t>электронной </a:t>
            </a:r>
            <a:r>
              <a:rPr lang="ru-RU" b="1" dirty="0" smtClean="0"/>
              <a:t>подписи</a:t>
            </a:r>
            <a:r>
              <a:rPr lang="ru-RU" dirty="0" smtClean="0"/>
              <a:t>.</a:t>
            </a:r>
          </a:p>
          <a:p>
            <a:r>
              <a:rPr lang="ru-RU" dirty="0"/>
              <a:t>В конце 80-х электронная коммерция активно внедряется в сферу </a:t>
            </a:r>
            <a:r>
              <a:rPr lang="ru-RU" b="1" dirty="0" smtClean="0"/>
              <a:t>туризма</a:t>
            </a:r>
            <a:r>
              <a:rPr lang="ru-RU" dirty="0" smtClean="0"/>
              <a:t>.</a:t>
            </a:r>
          </a:p>
          <a:p>
            <a:r>
              <a:rPr lang="ru-RU" dirty="0"/>
              <a:t>В 1989 году был разработан основополагающий стандарт современного интернет пространства - стандарт </a:t>
            </a:r>
            <a:r>
              <a:rPr lang="ru-RU" b="1" dirty="0" err="1"/>
              <a:t>World</a:t>
            </a:r>
            <a:r>
              <a:rPr lang="ru-RU" b="1" dirty="0"/>
              <a:t> </a:t>
            </a:r>
            <a:r>
              <a:rPr lang="ru-RU" b="1" dirty="0" err="1"/>
              <a:t>Wide</a:t>
            </a:r>
            <a:r>
              <a:rPr lang="ru-RU" b="1" dirty="0"/>
              <a:t> </a:t>
            </a:r>
            <a:r>
              <a:rPr lang="ru-RU" b="1" dirty="0" err="1" smtClean="0"/>
              <a:t>Web</a:t>
            </a:r>
            <a:r>
              <a:rPr lang="ru-RU" dirty="0" smtClean="0"/>
              <a:t>.</a:t>
            </a:r>
          </a:p>
          <a:p>
            <a:r>
              <a:rPr lang="ru-RU" dirty="0"/>
              <a:t>В 1995 году открылся сайт интернет магазина </a:t>
            </a:r>
            <a:r>
              <a:rPr lang="ru-RU" b="1" dirty="0" err="1" smtClean="0"/>
              <a:t>Amazon</a:t>
            </a:r>
            <a:r>
              <a:rPr lang="ru-RU" dirty="0" smtClean="0"/>
              <a:t>.</a:t>
            </a:r>
          </a:p>
          <a:p>
            <a:r>
              <a:rPr lang="ru-RU" dirty="0"/>
              <a:t>В 2003 году начал свою работу всемирный музыкальный магазин </a:t>
            </a:r>
            <a:r>
              <a:rPr lang="ru-RU" b="1" dirty="0" err="1"/>
              <a:t>ITunes</a:t>
            </a:r>
            <a:r>
              <a:rPr lang="ru-RU" dirty="0"/>
              <a:t>.</a:t>
            </a:r>
            <a:r>
              <a:rPr lang="ru-RU" dirty="0" smtClean="0"/>
              <a:t> 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4246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931224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Возможности</a:t>
            </a:r>
            <a:r>
              <a:rPr lang="ru-RU" dirty="0" smtClean="0"/>
              <a:t> </a:t>
            </a:r>
            <a:r>
              <a:rPr lang="ru-RU" b="1" dirty="0" smtClean="0"/>
              <a:t>электронной коммерции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556792"/>
            <a:ext cx="7467600" cy="5069160"/>
          </a:xfrm>
        </p:spPr>
        <p:txBody>
          <a:bodyPr>
            <a:normAutofit fontScale="92500"/>
          </a:bodyPr>
          <a:lstStyle/>
          <a:p>
            <a:r>
              <a:rPr lang="ru-RU" dirty="0"/>
              <a:t>Самостоятельная регистрация покупателя на сайте поставщика</a:t>
            </a:r>
          </a:p>
          <a:p>
            <a:r>
              <a:rPr lang="ru-RU" dirty="0"/>
              <a:t>Оформление заказов через интернет с помощью электронных каталогов и прайс-листов</a:t>
            </a:r>
          </a:p>
          <a:p>
            <a:r>
              <a:rPr lang="ru-RU" dirty="0"/>
              <a:t>Электронная обработка заказа, включая проверку наличия товара на складе, расчет возможных сроков поставки</a:t>
            </a:r>
          </a:p>
          <a:p>
            <a:r>
              <a:rPr lang="ru-RU" dirty="0"/>
              <a:t>Прием оплаты за покупку через интернет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464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Четыре </a:t>
            </a:r>
            <a:r>
              <a:rPr lang="ru-RU" dirty="0"/>
              <a:t>основных вида электронной коммерции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47800"/>
            <a:ext cx="8826184" cy="48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1</a:t>
            </a:r>
            <a:r>
              <a:rPr lang="ru-RU" sz="2400" dirty="0"/>
              <a:t>.  B2G (</a:t>
            </a:r>
            <a:r>
              <a:rPr lang="ru-RU" sz="2400" dirty="0" err="1"/>
              <a:t>Business-to-Government</a:t>
            </a:r>
            <a:r>
              <a:rPr lang="ru-RU" sz="2400" dirty="0"/>
              <a:t>) – подразумевает осуществление сделок между экономическими субъектами (юридическими лицами) с одной стороны и государственными (муниципальными) органами управления </a:t>
            </a:r>
            <a:br>
              <a:rPr lang="ru-RU" sz="2400" dirty="0"/>
            </a:br>
            <a:r>
              <a:rPr lang="ru-RU" sz="2400" dirty="0"/>
              <a:t>с другой.</a:t>
            </a:r>
          </a:p>
          <a:p>
            <a:pPr marL="0" indent="0">
              <a:buNone/>
            </a:pPr>
            <a:r>
              <a:rPr lang="ru-RU" sz="2400" dirty="0" smtClean="0"/>
              <a:t>2. B2B </a:t>
            </a:r>
            <a:r>
              <a:rPr lang="ru-RU" sz="2400" dirty="0"/>
              <a:t>(</a:t>
            </a:r>
            <a:r>
              <a:rPr lang="ru-RU" sz="2400" dirty="0" err="1"/>
              <a:t>Business-to-Business</a:t>
            </a:r>
            <a:r>
              <a:rPr lang="ru-RU" sz="2400" dirty="0"/>
              <a:t>) – подразумевает осуществление сделок между экономическими субъектами рынка. </a:t>
            </a:r>
          </a:p>
          <a:p>
            <a:pPr marL="0" indent="0">
              <a:buNone/>
            </a:pPr>
            <a:r>
              <a:rPr lang="ru-RU" sz="2400" dirty="0" smtClean="0"/>
              <a:t>3. B2C </a:t>
            </a:r>
            <a:r>
              <a:rPr lang="ru-RU" sz="2400" dirty="0"/>
              <a:t>(</a:t>
            </a:r>
            <a:r>
              <a:rPr lang="ru-RU" sz="2400" dirty="0" err="1"/>
              <a:t>Business-to-Consumer</a:t>
            </a:r>
            <a:r>
              <a:rPr lang="ru-RU" sz="2400" dirty="0"/>
              <a:t>) – вид электронной коммерции, подразумевающий осуществление сделок между юридическими и физическими лицами.</a:t>
            </a:r>
          </a:p>
          <a:p>
            <a:pPr marL="0" indent="0">
              <a:buNone/>
            </a:pPr>
            <a:r>
              <a:rPr lang="ru-RU" sz="2400" dirty="0" smtClean="0"/>
              <a:t>4. С2С </a:t>
            </a:r>
            <a:r>
              <a:rPr lang="ru-RU" sz="2400" dirty="0"/>
              <a:t>(</a:t>
            </a:r>
            <a:r>
              <a:rPr lang="ru-RU" sz="2400" dirty="0" err="1"/>
              <a:t>Consumer-to-Consumer</a:t>
            </a:r>
            <a:r>
              <a:rPr lang="ru-RU" sz="2400" dirty="0"/>
              <a:t>) – вид электронной коммерции, подразумевающий осуществление сделок между физическими лицами. 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1588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Преимущества электронной </a:t>
            </a:r>
            <a:r>
              <a:rPr lang="ru-RU" b="1" dirty="0" smtClean="0"/>
              <a:t>коммерции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/>
              <a:t>Для </a:t>
            </a:r>
            <a:r>
              <a:rPr lang="ru-RU" b="1" dirty="0"/>
              <a:t>организаций</a:t>
            </a:r>
            <a:endParaRPr lang="ru-RU" dirty="0"/>
          </a:p>
          <a:p>
            <a:pPr lvl="0"/>
            <a:r>
              <a:rPr lang="ru-RU" dirty="0"/>
              <a:t>Глобальный масштаб</a:t>
            </a:r>
          </a:p>
          <a:p>
            <a:pPr lvl="0"/>
            <a:r>
              <a:rPr lang="ru-RU" dirty="0"/>
              <a:t>Сокращение издержек</a:t>
            </a:r>
          </a:p>
          <a:p>
            <a:pPr lvl="0"/>
            <a:r>
              <a:rPr lang="ru-RU" dirty="0"/>
              <a:t>Улучшение цепочек поставок</a:t>
            </a:r>
          </a:p>
          <a:p>
            <a:pPr lvl="0"/>
            <a:r>
              <a:rPr lang="ru-RU" dirty="0"/>
              <a:t>Бизнес всегда открыт (24/7/365)</a:t>
            </a:r>
          </a:p>
          <a:p>
            <a:pPr lvl="0"/>
            <a:r>
              <a:rPr lang="ru-RU" dirty="0"/>
              <a:t>Персонализация</a:t>
            </a:r>
          </a:p>
          <a:p>
            <a:pPr lvl="0"/>
            <a:r>
              <a:rPr lang="ru-RU" dirty="0"/>
              <a:t>Быстрый вывод товара на рынок</a:t>
            </a:r>
          </a:p>
          <a:p>
            <a:pPr lvl="0"/>
            <a:r>
              <a:rPr lang="ru-RU" dirty="0"/>
              <a:t>Низкая стоимость распространения цифровых продуктов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0840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Учебные вопросы:  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r>
              <a:rPr lang="ru-RU" dirty="0"/>
              <a:t>. Секторы рынка информационных услуг</a:t>
            </a:r>
          </a:p>
          <a:p>
            <a:r>
              <a:rPr lang="ru-RU" dirty="0"/>
              <a:t>2. Принципы электронной коммерции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12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7467600" cy="6069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/>
              <a:t>Для потребителей</a:t>
            </a:r>
            <a:endParaRPr lang="ru-RU" sz="2800" dirty="0"/>
          </a:p>
          <a:p>
            <a:pPr lvl="0"/>
            <a:r>
              <a:rPr lang="ru-RU" sz="2800" dirty="0"/>
              <a:t>Повсеместность</a:t>
            </a:r>
          </a:p>
          <a:p>
            <a:pPr lvl="0"/>
            <a:r>
              <a:rPr lang="ru-RU" sz="2800" dirty="0"/>
              <a:t>Анонимность</a:t>
            </a:r>
          </a:p>
          <a:p>
            <a:pPr lvl="0"/>
            <a:r>
              <a:rPr lang="ru-RU" sz="2800" dirty="0"/>
              <a:t>Большой выбор товаров и услуг</a:t>
            </a:r>
          </a:p>
          <a:p>
            <a:pPr lvl="0"/>
            <a:r>
              <a:rPr lang="ru-RU" sz="2800" dirty="0"/>
              <a:t>Персонализация</a:t>
            </a:r>
          </a:p>
          <a:p>
            <a:pPr lvl="0"/>
            <a:r>
              <a:rPr lang="ru-RU" sz="2800" dirty="0"/>
              <a:t>Более дешевые продукты и услуги</a:t>
            </a:r>
          </a:p>
          <a:p>
            <a:pPr lvl="0"/>
            <a:r>
              <a:rPr lang="ru-RU" sz="2800" dirty="0"/>
              <a:t>Оперативная доставка</a:t>
            </a:r>
          </a:p>
          <a:p>
            <a:pPr lvl="0"/>
            <a:r>
              <a:rPr lang="ru-RU" sz="2800" dirty="0"/>
              <a:t>Электронная социализация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203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7467600" cy="563724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/>
              <a:t>Для общества</a:t>
            </a:r>
            <a:endParaRPr lang="ru-RU" dirty="0"/>
          </a:p>
          <a:p>
            <a:pPr lvl="0"/>
            <a:r>
              <a:rPr lang="ru-RU" dirty="0"/>
              <a:t>Широкий перечень предоставляемых услуг (например, образование, здравоохранение, коммунальное обслуживание)</a:t>
            </a:r>
          </a:p>
          <a:p>
            <a:pPr lvl="0"/>
            <a:r>
              <a:rPr lang="ru-RU" dirty="0"/>
              <a:t>Повышение уровня жизни</a:t>
            </a:r>
          </a:p>
          <a:p>
            <a:pPr lvl="0"/>
            <a:r>
              <a:rPr lang="ru-RU" dirty="0"/>
              <a:t>Повышение национальной безопасности</a:t>
            </a:r>
          </a:p>
          <a:p>
            <a:pPr lvl="0"/>
            <a:r>
              <a:rPr lang="ru-RU" dirty="0"/>
              <a:t>Уменьшение «цифрового» разрыва</a:t>
            </a:r>
          </a:p>
          <a:p>
            <a:pPr lvl="0"/>
            <a:r>
              <a:rPr lang="ru-RU" dirty="0"/>
              <a:t>Онлайн-продажа/заказ товаров/услуг уменьшает автомобильный трафик и снижает загрязнение окружающей среды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2199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Недостатки электронной коммерции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Для </a:t>
            </a:r>
            <a:r>
              <a:rPr lang="ru-RU" b="1" dirty="0"/>
              <a:t>организаций</a:t>
            </a:r>
            <a:endParaRPr lang="ru-RU" dirty="0"/>
          </a:p>
          <a:p>
            <a:pPr lvl="0"/>
            <a:r>
              <a:rPr lang="ru-RU" dirty="0"/>
              <a:t>Возможные сомнения сторон по поводу принадлежности того или иного проекта к компании (негативная анонимность)</a:t>
            </a:r>
          </a:p>
          <a:p>
            <a:pPr lvl="0"/>
            <a:r>
              <a:rPr lang="ru-RU" dirty="0"/>
              <a:t>Некоторая сложность в ведении и узаконивании деятельности предприятия в </a:t>
            </a:r>
            <a:r>
              <a:rPr lang="ru-RU" dirty="0" smtClean="0"/>
              <a:t>интернете</a:t>
            </a:r>
          </a:p>
          <a:p>
            <a:pPr marL="0" lv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/>
              <a:t>Для потребителей</a:t>
            </a:r>
            <a:endParaRPr lang="ru-RU" dirty="0"/>
          </a:p>
          <a:p>
            <a:pPr lvl="0"/>
            <a:r>
              <a:rPr lang="ru-RU" dirty="0"/>
              <a:t>Недоверие потребителя к услугам, продаваемым посредством </a:t>
            </a:r>
            <a:r>
              <a:rPr lang="ru-RU" dirty="0" smtClean="0"/>
              <a:t>интернета</a:t>
            </a:r>
            <a:endParaRPr lang="ru-RU" dirty="0"/>
          </a:p>
          <a:p>
            <a:pPr lvl="0"/>
            <a:r>
              <a:rPr lang="ru-RU" dirty="0"/>
              <a:t>Невозможность «потрогать» товар руками</a:t>
            </a:r>
          </a:p>
          <a:p>
            <a:pPr lvl="0"/>
            <a:r>
              <a:rPr lang="ru-RU" dirty="0"/>
              <a:t>Ожидание доставки приобретенной продукции</a:t>
            </a:r>
          </a:p>
          <a:p>
            <a:pPr lvl="0"/>
            <a:r>
              <a:rPr lang="ru-RU" dirty="0"/>
              <a:t>Возможные трудности и расходы при возврате товара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687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7467600" cy="55652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/>
              <a:t>Для общества</a:t>
            </a:r>
            <a:endParaRPr lang="ru-RU" dirty="0"/>
          </a:p>
          <a:p>
            <a:pPr lvl="0"/>
            <a:r>
              <a:rPr lang="ru-RU" dirty="0"/>
              <a:t>Привлекательная платформа для мошенничества (снижение уровня сетевой безопасности)</a:t>
            </a:r>
          </a:p>
          <a:p>
            <a:pPr lvl="0"/>
            <a:r>
              <a:rPr lang="ru-RU" dirty="0"/>
              <a:t>Вытеснение с рынка коммерческих </a:t>
            </a:r>
            <a:r>
              <a:rPr lang="ru-RU" dirty="0" smtClean="0"/>
              <a:t>офлайн-предприятий</a:t>
            </a:r>
          </a:p>
          <a:p>
            <a:pPr lvl="0"/>
            <a:endParaRPr lang="ru-RU" dirty="0"/>
          </a:p>
          <a:p>
            <a:pPr marL="0" indent="0">
              <a:buNone/>
            </a:pPr>
            <a:r>
              <a:rPr lang="ru-RU" b="1" dirty="0"/>
              <a:t>Для государства</a:t>
            </a:r>
            <a:endParaRPr lang="ru-RU" dirty="0"/>
          </a:p>
          <a:p>
            <a:pPr lvl="0"/>
            <a:r>
              <a:rPr lang="ru-RU" dirty="0" err="1"/>
              <a:t>Недополучение</a:t>
            </a:r>
            <a:r>
              <a:rPr lang="ru-RU" dirty="0"/>
              <a:t> в бюджет государства налоговых выплат при ведении «серых» схем учета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025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620688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Основными компонентами рынка информационных услуг являются: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1788840"/>
            <a:ext cx="8229600" cy="506916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· </a:t>
            </a:r>
            <a:r>
              <a:rPr lang="ru-RU" b="1" i="1" dirty="0"/>
              <a:t>техническая составляющая</a:t>
            </a:r>
            <a:r>
              <a:rPr lang="ru-RU" dirty="0"/>
              <a:t> – развивающиеся информационные технологии;</a:t>
            </a:r>
          </a:p>
          <a:p>
            <a:r>
              <a:rPr lang="ru-RU" dirty="0"/>
              <a:t>· </a:t>
            </a:r>
            <a:r>
              <a:rPr lang="ru-RU" b="1" i="1" dirty="0"/>
              <a:t>нормативно-правовая составляющая</a:t>
            </a:r>
            <a:r>
              <a:rPr lang="ru-RU" dirty="0"/>
              <a:t> – юридические документы, обеспечива­ющие правовые нормы на информационном рынке. Среди них могут быть на­званы законы:</a:t>
            </a:r>
          </a:p>
          <a:p>
            <a:pPr marL="0" indent="0">
              <a:buNone/>
            </a:pPr>
            <a:r>
              <a:rPr lang="ru-RU" sz="2900" dirty="0"/>
              <a:t>- Об информации, информатизации и защите информации»;</a:t>
            </a:r>
          </a:p>
          <a:p>
            <a:pPr marL="0" indent="0">
              <a:buNone/>
            </a:pPr>
            <a:r>
              <a:rPr lang="ru-RU" sz="2900" dirty="0"/>
              <a:t>- Об авторском праве и смежных правах;</a:t>
            </a:r>
          </a:p>
          <a:p>
            <a:pPr marL="0" indent="0">
              <a:buNone/>
            </a:pPr>
            <a:r>
              <a:rPr lang="ru-RU" sz="2900" dirty="0"/>
              <a:t>- О правовой охране программ для ЭВМ и баз данных;</a:t>
            </a:r>
          </a:p>
          <a:p>
            <a:pPr marL="0" indent="0">
              <a:buNone/>
            </a:pPr>
            <a:r>
              <a:rPr lang="ru-RU" sz="2900" dirty="0"/>
              <a:t>- О правовой охране топологий интегральных схем</a:t>
            </a:r>
            <a:r>
              <a:rPr lang="ru-RU" dirty="0"/>
              <a:t>;</a:t>
            </a:r>
          </a:p>
          <a:p>
            <a:r>
              <a:rPr lang="ru-RU" dirty="0"/>
              <a:t>· </a:t>
            </a:r>
            <a:r>
              <a:rPr lang="ru-RU" b="1" i="1" dirty="0"/>
              <a:t>информационная составляющая</a:t>
            </a:r>
            <a:r>
              <a:rPr lang="ru-RU" dirty="0"/>
              <a:t> – информационно-поисковые системы, по­могающие ориентироваться в огромных массивах информации;</a:t>
            </a:r>
          </a:p>
          <a:p>
            <a:r>
              <a:rPr lang="ru-RU" dirty="0"/>
              <a:t>· </a:t>
            </a:r>
            <a:r>
              <a:rPr lang="ru-RU" b="1" i="1" dirty="0"/>
              <a:t>организационная составляющая</a:t>
            </a:r>
            <a:r>
              <a:rPr lang="ru-RU" dirty="0"/>
              <a:t> – методы государственного регулирования взаимодействия производителей и распространителей информационных про­дуктов и услуг</a:t>
            </a:r>
          </a:p>
        </p:txBody>
      </p:sp>
    </p:spTree>
    <p:extLst>
      <p:ext uri="{BB962C8B-B14F-4D97-AF65-F5344CB8AC3E}">
        <p14:creationId xmlns:p14="http://schemas.microsoft.com/office/powerpoint/2010/main" val="240305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/>
              <a:t>Инфраструктура информационного рынка</a:t>
            </a:r>
            <a:r>
              <a:rPr lang="ru-RU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0925" y="1628800"/>
            <a:ext cx="8579296" cy="506916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Можно </a:t>
            </a:r>
            <a:r>
              <a:rPr lang="ru-RU" dirty="0"/>
              <a:t>представить пятью областями:</a:t>
            </a:r>
          </a:p>
          <a:p>
            <a:pPr marL="0" indent="0">
              <a:buNone/>
            </a:pPr>
            <a:r>
              <a:rPr lang="ru-RU" dirty="0"/>
              <a:t>· </a:t>
            </a:r>
            <a:r>
              <a:rPr lang="ru-RU" b="1" i="1" dirty="0"/>
              <a:t>научно-технической продукцией</a:t>
            </a:r>
            <a:r>
              <a:rPr lang="ru-RU" dirty="0"/>
              <a:t> в виде проектных, технологических, методических разработок по разным отраслям;</a:t>
            </a:r>
          </a:p>
          <a:p>
            <a:pPr marL="0" indent="0">
              <a:buNone/>
            </a:pPr>
            <a:r>
              <a:rPr lang="ru-RU" dirty="0"/>
              <a:t>· </a:t>
            </a:r>
            <a:r>
              <a:rPr lang="ru-RU" b="1" i="1" dirty="0"/>
              <a:t>объектами художественной культуры</a:t>
            </a:r>
            <a:r>
              <a:rPr lang="ru-RU" dirty="0"/>
              <a:t> в виде текстовой, визуальной и аудиопродукции;</a:t>
            </a:r>
          </a:p>
          <a:p>
            <a:pPr marL="0" indent="0">
              <a:buNone/>
            </a:pPr>
            <a:r>
              <a:rPr lang="ru-RU" dirty="0"/>
              <a:t>· </a:t>
            </a:r>
            <a:r>
              <a:rPr lang="ru-RU" b="1" i="1" dirty="0"/>
              <a:t>услугами образования</a:t>
            </a:r>
            <a:r>
              <a:rPr lang="ru-RU" dirty="0"/>
              <a:t> – всеми видами обучений;</a:t>
            </a:r>
          </a:p>
          <a:p>
            <a:pPr marL="0" indent="0">
              <a:buNone/>
            </a:pPr>
            <a:r>
              <a:rPr lang="ru-RU" dirty="0"/>
              <a:t>· </a:t>
            </a:r>
            <a:r>
              <a:rPr lang="ru-RU" b="1" i="1" dirty="0"/>
              <a:t>управленческими данными и сообщениями</a:t>
            </a:r>
            <a:r>
              <a:rPr lang="ru-RU" dirty="0"/>
              <a:t>: политической и хозяйственной информацией, статистическими данными, данными о рыночной ситуации, рекламными сообщениями, оценками и рекомендациями по принятию решений;</a:t>
            </a:r>
          </a:p>
          <a:p>
            <a:pPr marL="0" indent="0">
              <a:buNone/>
            </a:pPr>
            <a:r>
              <a:rPr lang="ru-RU" dirty="0"/>
              <a:t>· </a:t>
            </a:r>
            <a:r>
              <a:rPr lang="ru-RU" b="1" i="1" dirty="0"/>
              <a:t>бытовой информацией</a:t>
            </a:r>
            <a:r>
              <a:rPr lang="ru-RU" dirty="0"/>
              <a:t>: сообщениями общего характера, сведениями о потребительском рынке, сведениями о рынке труда.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179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/>
              <a:t>Разделение на секторы рынка дистанционных информационных услуг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1700808"/>
            <a:ext cx="7498080" cy="4800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· </a:t>
            </a:r>
            <a:r>
              <a:rPr lang="ru-RU" dirty="0"/>
              <a:t>высокомонополизированный </a:t>
            </a:r>
            <a:r>
              <a:rPr lang="ru-RU" b="1" dirty="0"/>
              <a:t>профессиональный рынок </a:t>
            </a:r>
            <a:r>
              <a:rPr lang="ru-RU" dirty="0"/>
              <a:t>предоставляет пользователю информацию по его сфере деятельности;</a:t>
            </a:r>
          </a:p>
          <a:p>
            <a:pPr marL="0" indent="0">
              <a:buNone/>
            </a:pPr>
            <a:r>
              <a:rPr lang="ru-RU" dirty="0"/>
              <a:t>· услуги </a:t>
            </a:r>
            <a:r>
              <a:rPr lang="ru-RU" b="1" dirty="0"/>
              <a:t>поддержки управленческих решений </a:t>
            </a:r>
            <a:r>
              <a:rPr lang="ru-RU" dirty="0"/>
              <a:t>позволяют использовать в фирме информацию о состоянии внешних по отношению к ней систем; </a:t>
            </a:r>
          </a:p>
          <a:p>
            <a:pPr marL="0" indent="0">
              <a:buNone/>
            </a:pPr>
            <a:r>
              <a:rPr lang="ru-RU" dirty="0"/>
              <a:t>· </a:t>
            </a:r>
            <a:r>
              <a:rPr lang="ru-RU" b="1" dirty="0"/>
              <a:t>домашний рынок </a:t>
            </a:r>
            <a:r>
              <a:rPr lang="ru-RU" dirty="0"/>
              <a:t>предоставляет услуги бытового характера, например, для электронных платежных операций и покупок.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439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Секторы информационного рынка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libraryno.ru/wp-content/image_post/2015_informatika/pic17_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43964"/>
            <a:ext cx="8168054" cy="48965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4758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/>
              <a:t>1-й сектор</a:t>
            </a:r>
            <a:r>
              <a:rPr lang="ru-RU" i="1" dirty="0"/>
              <a:t> – </a:t>
            </a:r>
            <a:r>
              <a:rPr lang="ru-RU" b="1" i="1" dirty="0"/>
              <a:t>деловая информация</a:t>
            </a:r>
            <a:r>
              <a:rPr lang="ru-RU" i="1" dirty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628800"/>
            <a:ext cx="8229600" cy="4925144"/>
          </a:xfrm>
        </p:spPr>
        <p:txBody>
          <a:bodyPr>
            <a:normAutofit fontScale="85000" lnSpcReduction="10000"/>
          </a:bodyPr>
          <a:lstStyle/>
          <a:p>
            <a:r>
              <a:rPr lang="ru-RU" i="1" dirty="0" smtClean="0"/>
              <a:t>биржевая </a:t>
            </a:r>
            <a:r>
              <a:rPr lang="ru-RU" i="1" dirty="0"/>
              <a:t>и </a:t>
            </a:r>
            <a:r>
              <a:rPr lang="ru-RU" i="1" dirty="0" smtClean="0"/>
              <a:t>финансовая информация</a:t>
            </a:r>
            <a:r>
              <a:rPr lang="ru-RU" dirty="0" smtClean="0"/>
              <a:t> </a:t>
            </a:r>
            <a:r>
              <a:rPr lang="ru-RU" dirty="0"/>
              <a:t>– котировок ценных бумаг, валютных курсов, учетных ставок, рынка товаров и капиталов, инвестиций, цен. </a:t>
            </a:r>
            <a:endParaRPr lang="ru-RU" dirty="0" smtClean="0"/>
          </a:p>
          <a:p>
            <a:r>
              <a:rPr lang="ru-RU" i="1" dirty="0" smtClean="0"/>
              <a:t>статистическая информация</a:t>
            </a:r>
            <a:r>
              <a:rPr lang="ru-RU" dirty="0" smtClean="0"/>
              <a:t> </a:t>
            </a:r>
            <a:r>
              <a:rPr lang="ru-RU" dirty="0"/>
              <a:t>– рядов динамики, прогнозных моделей и оценок по экономической, социальной, демографической областям. </a:t>
            </a:r>
            <a:endParaRPr lang="ru-RU" dirty="0" smtClean="0"/>
          </a:p>
          <a:p>
            <a:r>
              <a:rPr lang="ru-RU" i="1" dirty="0" smtClean="0"/>
              <a:t>коммерческая информация</a:t>
            </a:r>
            <a:r>
              <a:rPr lang="ru-RU" dirty="0" smtClean="0"/>
              <a:t> </a:t>
            </a:r>
            <a:r>
              <a:rPr lang="ru-RU" dirty="0"/>
              <a:t>по компаниям, фирмам, </a:t>
            </a:r>
            <a:r>
              <a:rPr lang="ru-RU" dirty="0" smtClean="0"/>
              <a:t>корпорациям; </a:t>
            </a:r>
            <a:r>
              <a:rPr lang="ru-RU" dirty="0"/>
              <a:t>о финансовом состоянии, связях, сделках, руководителях, деловых новостях в области экономики и бизнеса. </a:t>
            </a:r>
          </a:p>
        </p:txBody>
      </p:sp>
    </p:spTree>
    <p:extLst>
      <p:ext uri="{BB962C8B-B14F-4D97-AF65-F5344CB8AC3E}">
        <p14:creationId xmlns:p14="http://schemas.microsoft.com/office/powerpoint/2010/main" val="113140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/>
              <a:t>2-й сектор – информация для </a:t>
            </a:r>
            <a:r>
              <a:rPr lang="ru-RU" b="1" i="1" dirty="0" smtClean="0"/>
              <a:t>специалистов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3273" y="1628800"/>
            <a:ext cx="8363272" cy="4853136"/>
          </a:xfrm>
        </p:spPr>
        <p:txBody>
          <a:bodyPr>
            <a:normAutofit fontScale="92500" lnSpcReduction="20000"/>
          </a:bodyPr>
          <a:lstStyle/>
          <a:p>
            <a:r>
              <a:rPr lang="ru-RU" i="1" dirty="0"/>
              <a:t>профессиональную информацию</a:t>
            </a:r>
            <a:r>
              <a:rPr lang="ru-RU" dirty="0"/>
              <a:t> – специальные данные и информацию для </a:t>
            </a:r>
            <a:r>
              <a:rPr lang="ru-RU" dirty="0" smtClean="0"/>
              <a:t>специалистов различных областей;</a:t>
            </a:r>
            <a:endParaRPr lang="ru-RU" dirty="0"/>
          </a:p>
          <a:p>
            <a:r>
              <a:rPr lang="ru-RU" dirty="0"/>
              <a:t>· </a:t>
            </a:r>
            <a:r>
              <a:rPr lang="ru-RU" i="1" dirty="0"/>
              <a:t>научно-техническую информацию</a:t>
            </a:r>
            <a:r>
              <a:rPr lang="ru-RU" dirty="0"/>
              <a:t> – документальную, библиографическую, реферативную, справочную информацию в области </a:t>
            </a:r>
            <a:r>
              <a:rPr lang="ru-RU" dirty="0" smtClean="0"/>
              <a:t>различных наук</a:t>
            </a:r>
            <a:r>
              <a:rPr lang="ru-RU" dirty="0"/>
              <a:t>, по отраслям производства и сферам человеческой деятельности;</a:t>
            </a:r>
          </a:p>
          <a:p>
            <a:r>
              <a:rPr lang="ru-RU" dirty="0"/>
              <a:t>· </a:t>
            </a:r>
            <a:r>
              <a:rPr lang="ru-RU" i="1" dirty="0"/>
              <a:t>доступ к первоисточникам</a:t>
            </a:r>
            <a:r>
              <a:rPr lang="ru-RU" dirty="0"/>
              <a:t> – организацию доступа к источникам информации через библиотеки и специальные </a:t>
            </a:r>
            <a:r>
              <a:rPr lang="ru-RU" dirty="0" smtClean="0"/>
              <a:t>службы.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429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/>
              <a:t>3-й сектор</a:t>
            </a:r>
            <a:r>
              <a:rPr lang="ru-RU" i="1" dirty="0"/>
              <a:t> – </a:t>
            </a:r>
            <a:r>
              <a:rPr lang="ru-RU" b="1" i="1" dirty="0"/>
              <a:t>потребительская информация</a:t>
            </a:r>
            <a:r>
              <a:rPr lang="ru-RU" i="1" dirty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i="1" dirty="0"/>
              <a:t>новостей и литературы</a:t>
            </a:r>
            <a:r>
              <a:rPr lang="ru-RU" dirty="0"/>
              <a:t> – информации служб новостей и агентств прессы, электронных журналов, справочников, энциклопедий;</a:t>
            </a:r>
          </a:p>
          <a:p>
            <a:r>
              <a:rPr lang="ru-RU" dirty="0"/>
              <a:t>· </a:t>
            </a:r>
            <a:r>
              <a:rPr lang="ru-RU" i="1" dirty="0"/>
              <a:t>потребительской информации</a:t>
            </a:r>
            <a:r>
              <a:rPr lang="ru-RU" dirty="0"/>
              <a:t> – расписаний транспорта, резервирования билетов и мест в гостиницах, заказа товаров и услуг, банковских операций и т. п.;</a:t>
            </a:r>
          </a:p>
          <a:p>
            <a:r>
              <a:rPr lang="ru-RU" dirty="0"/>
              <a:t>· </a:t>
            </a:r>
            <a:r>
              <a:rPr lang="ru-RU" i="1" dirty="0"/>
              <a:t>развлекательная информация</a:t>
            </a:r>
            <a:r>
              <a:rPr lang="ru-RU" dirty="0"/>
              <a:t> – игры, телетекст, видеотекст</a:t>
            </a:r>
          </a:p>
        </p:txBody>
      </p:sp>
    </p:spTree>
    <p:extLst>
      <p:ext uri="{BB962C8B-B14F-4D97-AF65-F5344CB8AC3E}">
        <p14:creationId xmlns:p14="http://schemas.microsoft.com/office/powerpoint/2010/main" val="148321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672</TotalTime>
  <Words>1075</Words>
  <Application>Microsoft Office PowerPoint</Application>
  <PresentationFormat>Экран (4:3)</PresentationFormat>
  <Paragraphs>116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Corbel</vt:lpstr>
      <vt:lpstr>Gill Sans MT</vt:lpstr>
      <vt:lpstr>Verdana</vt:lpstr>
      <vt:lpstr>Wingdings 2</vt:lpstr>
      <vt:lpstr>Солнцестояние</vt:lpstr>
      <vt:lpstr>ЛЕКЦИЯ № 3 Рынок электронных услуг  к.т.н., доцент кафедры информационных систем Самойленко И.В.</vt:lpstr>
      <vt:lpstr>Учебные вопросы:    </vt:lpstr>
      <vt:lpstr>Основными компонентами рынка информационных услуг являются: </vt:lpstr>
      <vt:lpstr>Инфраструктура информационного рынка </vt:lpstr>
      <vt:lpstr>Разделение на секторы рынка дистанционных информационных услуг</vt:lpstr>
      <vt:lpstr>Секторы информационного рынка</vt:lpstr>
      <vt:lpstr>1-й сектор – деловая информация </vt:lpstr>
      <vt:lpstr>2-й сектор – информация для специалистов</vt:lpstr>
      <vt:lpstr>3-й сектор – потребительская информация </vt:lpstr>
      <vt:lpstr>4-й сектор – услуги образования </vt:lpstr>
      <vt:lpstr>5-й сектор – обеспечивающие информационные системы и средства </vt:lpstr>
      <vt:lpstr>Понятие электронной коммерции</vt:lpstr>
      <vt:lpstr>К электронной коммерции относят</vt:lpstr>
      <vt:lpstr>Презентация PowerPoint</vt:lpstr>
      <vt:lpstr>Презентация PowerPoint</vt:lpstr>
      <vt:lpstr>История развития электронной коммерции</vt:lpstr>
      <vt:lpstr>Возможности электронной коммерции  </vt:lpstr>
      <vt:lpstr>Четыре основных вида электронной коммерции:</vt:lpstr>
      <vt:lpstr>Преимущества электронной коммерции</vt:lpstr>
      <vt:lpstr>Презентация PowerPoint</vt:lpstr>
      <vt:lpstr>Презентация PowerPoint</vt:lpstr>
      <vt:lpstr>Недостатки электронной коммерции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Irina Samoylenko</cp:lastModifiedBy>
  <cp:revision>14</cp:revision>
  <dcterms:created xsi:type="dcterms:W3CDTF">2017-02-13T09:51:25Z</dcterms:created>
  <dcterms:modified xsi:type="dcterms:W3CDTF">2022-02-24T08:49:03Z</dcterms:modified>
</cp:coreProperties>
</file>