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6" r:id="rId3"/>
    <p:sldId id="287" r:id="rId4"/>
    <p:sldId id="288" r:id="rId5"/>
    <p:sldId id="291" r:id="rId6"/>
    <p:sldId id="292" r:id="rId7"/>
    <p:sldId id="293" r:id="rId8"/>
    <p:sldId id="294" r:id="rId9"/>
    <p:sldId id="296" r:id="rId10"/>
    <p:sldId id="297" r:id="rId11"/>
    <p:sldId id="298" r:id="rId12"/>
    <p:sldId id="300" r:id="rId13"/>
    <p:sldId id="301" r:id="rId14"/>
    <p:sldId id="302" r:id="rId15"/>
    <p:sldId id="303" r:id="rId16"/>
    <p:sldId id="29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8" y="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F2F61E-2B57-4F05-8187-943B36EF121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F93BA05-8F8D-4B17-9FF8-B11553DCB04E}">
      <dgm:prSet custT="1"/>
      <dgm:spPr/>
      <dgm:t>
        <a:bodyPr/>
        <a:lstStyle/>
        <a:p>
          <a:pPr algn="ctr"/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ПАСЛЕНОВЫЕ</a:t>
          </a:r>
        </a:p>
      </dgm:t>
    </dgm:pt>
    <dgm:pt modelId="{01BFF80C-C4A9-4151-97E0-7DDBCF02B570}" type="parTrans" cxnId="{3039F3CA-B355-4EEA-AAA8-E4FEA217D1C3}">
      <dgm:prSet/>
      <dgm:spPr/>
      <dgm:t>
        <a:bodyPr/>
        <a:lstStyle/>
        <a:p>
          <a:pPr algn="ctr"/>
          <a:endParaRPr lang="ru-RU"/>
        </a:p>
      </dgm:t>
    </dgm:pt>
    <dgm:pt modelId="{F4C96DF7-C659-4C86-9887-A732847E383B}" type="sibTrans" cxnId="{3039F3CA-B355-4EEA-AAA8-E4FEA217D1C3}">
      <dgm:prSet/>
      <dgm:spPr/>
      <dgm:t>
        <a:bodyPr/>
        <a:lstStyle/>
        <a:p>
          <a:pPr algn="ctr"/>
          <a:endParaRPr lang="ru-RU"/>
        </a:p>
      </dgm:t>
    </dgm:pt>
    <dgm:pt modelId="{F5AA22CB-EC7B-4525-AF98-D4898CE33F28}" type="pres">
      <dgm:prSet presAssocID="{C7F2F61E-2B57-4F05-8187-943B36EF12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4504C5-09BF-44A8-B54F-D83160DA8C3F}" type="pres">
      <dgm:prSet presAssocID="{2F93BA05-8F8D-4B17-9FF8-B11553DCB0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64E38E-CE82-4BD9-BADC-FA21A5EEC175}" type="presOf" srcId="{2F93BA05-8F8D-4B17-9FF8-B11553DCB04E}" destId="{C14504C5-09BF-44A8-B54F-D83160DA8C3F}" srcOrd="0" destOrd="0" presId="urn:microsoft.com/office/officeart/2005/8/layout/vList2"/>
    <dgm:cxn modelId="{CE693CD1-5451-419A-917D-2D3EFC442075}" type="presOf" srcId="{C7F2F61E-2B57-4F05-8187-943B36EF1216}" destId="{F5AA22CB-EC7B-4525-AF98-D4898CE33F28}" srcOrd="0" destOrd="0" presId="urn:microsoft.com/office/officeart/2005/8/layout/vList2"/>
    <dgm:cxn modelId="{3039F3CA-B355-4EEA-AAA8-E4FEA217D1C3}" srcId="{C7F2F61E-2B57-4F05-8187-943B36EF1216}" destId="{2F93BA05-8F8D-4B17-9FF8-B11553DCB04E}" srcOrd="0" destOrd="0" parTransId="{01BFF80C-C4A9-4151-97E0-7DDBCF02B570}" sibTransId="{F4C96DF7-C659-4C86-9887-A732847E383B}"/>
    <dgm:cxn modelId="{0DEF113C-BDBC-4421-8227-DA44327A214C}" type="presParOf" srcId="{F5AA22CB-EC7B-4525-AF98-D4898CE33F28}" destId="{C14504C5-09BF-44A8-B54F-D83160DA8C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F2F61E-2B57-4F05-8187-943B36EF121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F93BA05-8F8D-4B17-9FF8-B11553DCB04E}">
      <dgm:prSet custT="1"/>
      <dgm:spPr/>
      <dgm:t>
        <a:bodyPr/>
        <a:lstStyle/>
        <a:p>
          <a:pPr algn="ctr"/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СЕЛЬДЕРЕЙНЫЕ</a:t>
          </a:r>
        </a:p>
      </dgm:t>
    </dgm:pt>
    <dgm:pt modelId="{01BFF80C-C4A9-4151-97E0-7DDBCF02B570}" type="parTrans" cxnId="{3039F3CA-B355-4EEA-AAA8-E4FEA217D1C3}">
      <dgm:prSet/>
      <dgm:spPr/>
      <dgm:t>
        <a:bodyPr/>
        <a:lstStyle/>
        <a:p>
          <a:pPr algn="ctr"/>
          <a:endParaRPr lang="ru-RU"/>
        </a:p>
      </dgm:t>
    </dgm:pt>
    <dgm:pt modelId="{F4C96DF7-C659-4C86-9887-A732847E383B}" type="sibTrans" cxnId="{3039F3CA-B355-4EEA-AAA8-E4FEA217D1C3}">
      <dgm:prSet/>
      <dgm:spPr/>
      <dgm:t>
        <a:bodyPr/>
        <a:lstStyle/>
        <a:p>
          <a:pPr algn="ctr"/>
          <a:endParaRPr lang="ru-RU"/>
        </a:p>
      </dgm:t>
    </dgm:pt>
    <dgm:pt modelId="{F5AA22CB-EC7B-4525-AF98-D4898CE33F28}" type="pres">
      <dgm:prSet presAssocID="{C7F2F61E-2B57-4F05-8187-943B36EF12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4504C5-09BF-44A8-B54F-D83160DA8C3F}" type="pres">
      <dgm:prSet presAssocID="{2F93BA05-8F8D-4B17-9FF8-B11553DCB0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64E38E-CE82-4BD9-BADC-FA21A5EEC175}" type="presOf" srcId="{2F93BA05-8F8D-4B17-9FF8-B11553DCB04E}" destId="{C14504C5-09BF-44A8-B54F-D83160DA8C3F}" srcOrd="0" destOrd="0" presId="urn:microsoft.com/office/officeart/2005/8/layout/vList2"/>
    <dgm:cxn modelId="{CE693CD1-5451-419A-917D-2D3EFC442075}" type="presOf" srcId="{C7F2F61E-2B57-4F05-8187-943B36EF1216}" destId="{F5AA22CB-EC7B-4525-AF98-D4898CE33F28}" srcOrd="0" destOrd="0" presId="urn:microsoft.com/office/officeart/2005/8/layout/vList2"/>
    <dgm:cxn modelId="{3039F3CA-B355-4EEA-AAA8-E4FEA217D1C3}" srcId="{C7F2F61E-2B57-4F05-8187-943B36EF1216}" destId="{2F93BA05-8F8D-4B17-9FF8-B11553DCB04E}" srcOrd="0" destOrd="0" parTransId="{01BFF80C-C4A9-4151-97E0-7DDBCF02B570}" sibTransId="{F4C96DF7-C659-4C86-9887-A732847E383B}"/>
    <dgm:cxn modelId="{0DEF113C-BDBC-4421-8227-DA44327A214C}" type="presParOf" srcId="{F5AA22CB-EC7B-4525-AF98-D4898CE33F28}" destId="{C14504C5-09BF-44A8-B54F-D83160DA8C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504C5-09BF-44A8-B54F-D83160DA8C3F}">
      <dsp:nvSpPr>
        <dsp:cNvPr id="0" name=""/>
        <dsp:cNvSpPr/>
      </dsp:nvSpPr>
      <dsp:spPr>
        <a:xfrm>
          <a:off x="0" y="8504"/>
          <a:ext cx="3096344" cy="58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ПАСЛЕНОВЫЕ</a:t>
          </a:r>
        </a:p>
      </dsp:txBody>
      <dsp:txXfrm>
        <a:off x="28329" y="36833"/>
        <a:ext cx="3039686" cy="523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504C5-09BF-44A8-B54F-D83160DA8C3F}">
      <dsp:nvSpPr>
        <dsp:cNvPr id="0" name=""/>
        <dsp:cNvSpPr/>
      </dsp:nvSpPr>
      <dsp:spPr>
        <a:xfrm>
          <a:off x="0" y="8504"/>
          <a:ext cx="3096344" cy="58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СЕЛЬДЕРЕЙНЫЕ</a:t>
          </a:r>
        </a:p>
      </dsp:txBody>
      <dsp:txXfrm>
        <a:off x="28329" y="36833"/>
        <a:ext cx="3039686" cy="523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E29201-0F71-4A08-9DAC-17E95D902B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6756"/>
            <a:ext cx="5245130" cy="5664487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7EEE88-D04B-4C47-9734-E67375A1F0CF}"/>
              </a:ext>
            </a:extLst>
          </p:cNvPr>
          <p:cNvSpPr/>
          <p:nvPr/>
        </p:nvSpPr>
        <p:spPr>
          <a:xfrm>
            <a:off x="467544" y="476672"/>
            <a:ext cx="29523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сем. Капустных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: 1 - капуста; 2 - редис; 3 - репа;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сем. Лебедовых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: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-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свекла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: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- внешний вид семени; Б  - внешний вид соплодия; В - соплодие в разрезе; Г - разрез семени;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-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шпинат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;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- внешний вид плода; Б - строение плода;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сем. Сельдерейных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: 6 -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морковь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: А - внешний вид плода-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двусемянки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; Б - поперечный разрез плода;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-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петрушка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: А - внешний вид плода-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двусемянки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; Б - вид половины плода сбоку; В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- вид плода в разрезе; 8 -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пастернак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; 9 -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укроп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: А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 внешний вид плода -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двусемянки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; Б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 поперечный разрез плода; 10 –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Constantia" panose="02030602050306030303" pitchFamily="18" charset="0"/>
              </a:rPr>
              <a:t>сельдерей</a:t>
            </a:r>
            <a:endParaRPr lang="ru-RU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3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68BE20-8256-414C-A34F-32F992453560}"/>
              </a:ext>
            </a:extLst>
          </p:cNvPr>
          <p:cNvSpPr/>
          <p:nvPr/>
        </p:nvSpPr>
        <p:spPr>
          <a:xfrm>
            <a:off x="5508104" y="1691311"/>
            <a:ext cx="1442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КАБАЧОК</a:t>
            </a:r>
            <a:endParaRPr lang="ru-RU" sz="20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E606AA-8E80-4B17-9BCC-75C74995845E}"/>
              </a:ext>
            </a:extLst>
          </p:cNvPr>
          <p:cNvSpPr/>
          <p:nvPr/>
        </p:nvSpPr>
        <p:spPr>
          <a:xfrm>
            <a:off x="6516216" y="5166689"/>
            <a:ext cx="1135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ТЫКВА</a:t>
            </a:r>
            <a:endParaRPr lang="ru-RU" sz="2000" b="1" dirty="0"/>
          </a:p>
        </p:txBody>
      </p:sp>
      <p:pic>
        <p:nvPicPr>
          <p:cNvPr id="12292" name="Picture 4" descr="Семена тыквы – AF-Trade">
            <a:extLst>
              <a:ext uri="{FF2B5EF4-FFF2-40B4-BE49-F238E27FC236}">
                <a16:creationId xmlns:a16="http://schemas.microsoft.com/office/drawing/2014/main" id="{E79917E2-689C-4849-8ACD-6B4BC5E48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61819"/>
            <a:ext cx="3456384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Семена тыквы (сушеные, неочищенные), 200г. Цена 99 руб. в магазине Диамарт">
            <a:extLst>
              <a:ext uri="{FF2B5EF4-FFF2-40B4-BE49-F238E27FC236}">
                <a16:creationId xmlns:a16="http://schemas.microsoft.com/office/drawing/2014/main" id="{8D2AD3AB-BCB5-4E3E-8E4C-F53790B74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3" y="3730411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бачки - подготовка и посев семян, выращивание рассад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58" y="182299"/>
            <a:ext cx="3854057" cy="34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566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68BE20-8256-414C-A34F-32F992453560}"/>
              </a:ext>
            </a:extLst>
          </p:cNvPr>
          <p:cNvSpPr/>
          <p:nvPr/>
        </p:nvSpPr>
        <p:spPr>
          <a:xfrm>
            <a:off x="5508104" y="1691311"/>
            <a:ext cx="2797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СВЕКЛА СТОЛОВАЯ</a:t>
            </a:r>
            <a:endParaRPr lang="ru-RU" sz="20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E606AA-8E80-4B17-9BCC-75C74995845E}"/>
              </a:ext>
            </a:extLst>
          </p:cNvPr>
          <p:cNvSpPr/>
          <p:nvPr/>
        </p:nvSpPr>
        <p:spPr>
          <a:xfrm>
            <a:off x="7524328" y="4898337"/>
            <a:ext cx="1398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ШПИНАТ</a:t>
            </a:r>
            <a:endParaRPr lang="ru-RU" sz="2000" b="1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A4B0D23-0499-4283-A4E9-5A8B6D2F736C}"/>
              </a:ext>
            </a:extLst>
          </p:cNvPr>
          <p:cNvGrpSpPr/>
          <p:nvPr/>
        </p:nvGrpSpPr>
        <p:grpSpPr>
          <a:xfrm>
            <a:off x="5364088" y="275100"/>
            <a:ext cx="3096344" cy="580320"/>
            <a:chOff x="0" y="8504"/>
            <a:chExt cx="3096344" cy="58032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C5063DDC-DE00-4401-B3BE-1A2328E6251C}"/>
                </a:ext>
              </a:extLst>
            </p:cNvPr>
            <p:cNvSpPr/>
            <p:nvPr/>
          </p:nvSpPr>
          <p:spPr>
            <a:xfrm>
              <a:off x="0" y="8504"/>
              <a:ext cx="3096344" cy="580320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58191E84-1A17-4C96-A224-B7C1AE27E5A9}"/>
                </a:ext>
              </a:extLst>
            </p:cNvPr>
            <p:cNvSpPr txBox="1"/>
            <p:nvPr/>
          </p:nvSpPr>
          <p:spPr>
            <a:xfrm>
              <a:off x="28329" y="36833"/>
              <a:ext cx="3039686" cy="523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МАРЕВЫЕ</a:t>
              </a:r>
            </a:p>
          </p:txBody>
        </p:sp>
      </p:grpSp>
      <p:pic>
        <p:nvPicPr>
          <p:cNvPr id="14338" name="Picture 2" descr="Семена свеклы">
            <a:extLst>
              <a:ext uri="{FF2B5EF4-FFF2-40B4-BE49-F238E27FC236}">
                <a16:creationId xmlns:a16="http://schemas.microsoft.com/office/drawing/2014/main" id="{D7A3ED2B-231F-4D7F-B9AB-71D4A5E8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6" y="169772"/>
            <a:ext cx="4462347" cy="33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Собираю семена шпината - YouTube">
            <a:extLst>
              <a:ext uri="{FF2B5EF4-FFF2-40B4-BE49-F238E27FC236}">
                <a16:creationId xmlns:a16="http://schemas.microsoft.com/office/drawing/2014/main" id="{E8F859AD-631C-4A71-8C39-D54DCD732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0992" r="21651" b="14300"/>
          <a:stretch/>
        </p:blipFill>
        <p:spPr bwMode="auto">
          <a:xfrm>
            <a:off x="179512" y="3889504"/>
            <a:ext cx="3168352" cy="28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Семена шпината изолированные на белой предпосылке Стоковое Фото -  изображение насчитывающей земля, environmental: 40360376">
            <a:extLst>
              <a:ext uri="{FF2B5EF4-FFF2-40B4-BE49-F238E27FC236}">
                <a16:creationId xmlns:a16="http://schemas.microsoft.com/office/drawing/2014/main" id="{E9CDC1D3-A4D0-41C2-A0C8-97133A021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1" t="13004" r="7087" b="22580"/>
          <a:stretch/>
        </p:blipFill>
        <p:spPr bwMode="auto">
          <a:xfrm>
            <a:off x="3347864" y="3966298"/>
            <a:ext cx="3685611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840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E606AA-8E80-4B17-9BCC-75C74995845E}"/>
              </a:ext>
            </a:extLst>
          </p:cNvPr>
          <p:cNvSpPr/>
          <p:nvPr/>
        </p:nvSpPr>
        <p:spPr>
          <a:xfrm>
            <a:off x="5360821" y="6382845"/>
            <a:ext cx="1069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САЛАТ</a:t>
            </a:r>
            <a:endParaRPr lang="ru-RU" sz="2000" b="1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A4B0D23-0499-4283-A4E9-5A8B6D2F736C}"/>
              </a:ext>
            </a:extLst>
          </p:cNvPr>
          <p:cNvGrpSpPr/>
          <p:nvPr/>
        </p:nvGrpSpPr>
        <p:grpSpPr>
          <a:xfrm>
            <a:off x="5364088" y="275100"/>
            <a:ext cx="3096344" cy="580320"/>
            <a:chOff x="0" y="8504"/>
            <a:chExt cx="3096344" cy="58032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C5063DDC-DE00-4401-B3BE-1A2328E6251C}"/>
                </a:ext>
              </a:extLst>
            </p:cNvPr>
            <p:cNvSpPr/>
            <p:nvPr/>
          </p:nvSpPr>
          <p:spPr>
            <a:xfrm>
              <a:off x="0" y="8504"/>
              <a:ext cx="3096344" cy="580320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58191E84-1A17-4C96-A224-B7C1AE27E5A9}"/>
                </a:ext>
              </a:extLst>
            </p:cNvPr>
            <p:cNvSpPr txBox="1"/>
            <p:nvPr/>
          </p:nvSpPr>
          <p:spPr>
            <a:xfrm>
              <a:off x="28329" y="36833"/>
              <a:ext cx="3039686" cy="523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АСТРОВЫЕ</a:t>
              </a:r>
            </a:p>
          </p:txBody>
        </p:sp>
      </p:grpSp>
      <p:pic>
        <p:nvPicPr>
          <p:cNvPr id="15362" name="Picture 2" descr="Салат айсберг: выращивание из семян, описание посадки и ухода, отзывы">
            <a:extLst>
              <a:ext uri="{FF2B5EF4-FFF2-40B4-BE49-F238E27FC236}">
                <a16:creationId xmlns:a16="http://schemas.microsoft.com/office/drawing/2014/main" id="{3B37FF7B-3E9F-4856-AD4C-C318CAC3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89" y="1076051"/>
            <a:ext cx="7629243" cy="50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10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лево 1">
            <a:extLst>
              <a:ext uri="{FF2B5EF4-FFF2-40B4-BE49-F238E27FC236}">
                <a16:creationId xmlns:a16="http://schemas.microsoft.com/office/drawing/2014/main" id="{C50741FA-F8A5-43D5-9639-94899E3F8339}"/>
              </a:ext>
            </a:extLst>
          </p:cNvPr>
          <p:cNvSpPr/>
          <p:nvPr/>
        </p:nvSpPr>
        <p:spPr>
          <a:xfrm>
            <a:off x="4546848" y="6021288"/>
            <a:ext cx="2736304" cy="836712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ФАСОЛЬ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B4BD666A-3B6A-4A3E-AE06-F3D61DC7B616}"/>
              </a:ext>
            </a:extLst>
          </p:cNvPr>
          <p:cNvSpPr/>
          <p:nvPr/>
        </p:nvSpPr>
        <p:spPr>
          <a:xfrm>
            <a:off x="5714165" y="2331847"/>
            <a:ext cx="3168352" cy="73900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0FFDDAF-8508-48DE-9604-A33A5BFBC674}"/>
              </a:ext>
            </a:extLst>
          </p:cNvPr>
          <p:cNvGrpSpPr/>
          <p:nvPr/>
        </p:nvGrpSpPr>
        <p:grpSpPr>
          <a:xfrm>
            <a:off x="5364088" y="275100"/>
            <a:ext cx="3096344" cy="580320"/>
            <a:chOff x="0" y="8504"/>
            <a:chExt cx="3096344" cy="580320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C33F425D-6258-4D85-B43E-99ACDEF85C23}"/>
                </a:ext>
              </a:extLst>
            </p:cNvPr>
            <p:cNvSpPr/>
            <p:nvPr/>
          </p:nvSpPr>
          <p:spPr>
            <a:xfrm>
              <a:off x="0" y="8504"/>
              <a:ext cx="3096344" cy="580320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: скругленные углы 4">
              <a:extLst>
                <a:ext uri="{FF2B5EF4-FFF2-40B4-BE49-F238E27FC236}">
                  <a16:creationId xmlns:a16="http://schemas.microsoft.com/office/drawing/2014/main" id="{43CE5F89-1F98-4595-9747-2DF136D112DC}"/>
                </a:ext>
              </a:extLst>
            </p:cNvPr>
            <p:cNvSpPr txBox="1"/>
            <p:nvPr/>
          </p:nvSpPr>
          <p:spPr>
            <a:xfrm>
              <a:off x="28329" y="36833"/>
              <a:ext cx="3039686" cy="523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БОБОВЫЕ</a:t>
              </a:r>
              <a:endParaRPr lang="ru-RU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386" name="Picture 2" descr="Бобы - новое растение на нашем огороде | Деревня - родина моя...">
            <a:extLst>
              <a:ext uri="{FF2B5EF4-FFF2-40B4-BE49-F238E27FC236}">
                <a16:creationId xmlns:a16="http://schemas.microsoft.com/office/drawing/2014/main" id="{3C54F77B-4E1F-44AA-AFE0-FBAF104C7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8" y="2286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Фасоль зерновая Каннеллони (Cannellini) купить семена | Сортовые семена  почтой интернет-магазин">
            <a:extLst>
              <a:ext uri="{FF2B5EF4-FFF2-40B4-BE49-F238E27FC236}">
                <a16:creationId xmlns:a16="http://schemas.microsoft.com/office/drawing/2014/main" id="{C0FC3C0E-B831-4288-8725-C1C651D57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2" y="3717032"/>
            <a:ext cx="235572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Семена фасоли зерновой Красно-пестрая купить в интернет-магазине с  доставкой почтой">
            <a:extLst>
              <a:ext uri="{FF2B5EF4-FFF2-40B4-BE49-F238E27FC236}">
                <a16:creationId xmlns:a16="http://schemas.microsoft.com/office/drawing/2014/main" id="{0EF8A137-5A96-4A8E-B324-8011BF1AF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396" y="3717032"/>
            <a:ext cx="299695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Семена гороха Гамбит: продажа, цена в Воронеже. бобовые культуры от &quot;Группа  Компаний Черноземья&quot; - 330186390">
            <a:extLst>
              <a:ext uri="{FF2B5EF4-FFF2-40B4-BE49-F238E27FC236}">
                <a16:creationId xmlns:a16="http://schemas.microsoft.com/office/drawing/2014/main" id="{32ED33BC-07E0-4895-99BB-E5B7FCB2F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363" y="3100536"/>
            <a:ext cx="362631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: влево 16">
            <a:extLst>
              <a:ext uri="{FF2B5EF4-FFF2-40B4-BE49-F238E27FC236}">
                <a16:creationId xmlns:a16="http://schemas.microsoft.com/office/drawing/2014/main" id="{E91D6432-5D25-4C30-86EA-5728341CD828}"/>
              </a:ext>
            </a:extLst>
          </p:cNvPr>
          <p:cNvSpPr/>
          <p:nvPr/>
        </p:nvSpPr>
        <p:spPr>
          <a:xfrm>
            <a:off x="4860032" y="1141266"/>
            <a:ext cx="2736304" cy="836712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БОБЫ</a:t>
            </a:r>
          </a:p>
        </p:txBody>
      </p:sp>
    </p:spTree>
    <p:extLst>
      <p:ext uri="{BB962C8B-B14F-4D97-AF65-F5344CB8AC3E}">
        <p14:creationId xmlns:p14="http://schemas.microsoft.com/office/powerpoint/2010/main" val="3742809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E606AA-8E80-4B17-9BCC-75C74995845E}"/>
              </a:ext>
            </a:extLst>
          </p:cNvPr>
          <p:cNvSpPr/>
          <p:nvPr/>
        </p:nvSpPr>
        <p:spPr>
          <a:xfrm>
            <a:off x="5360821" y="6382845"/>
            <a:ext cx="1353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ЩАВЕЛЬ</a:t>
            </a:r>
            <a:endParaRPr lang="ru-RU" sz="2000" b="1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A4B0D23-0499-4283-A4E9-5A8B6D2F736C}"/>
              </a:ext>
            </a:extLst>
          </p:cNvPr>
          <p:cNvGrpSpPr/>
          <p:nvPr/>
        </p:nvGrpSpPr>
        <p:grpSpPr>
          <a:xfrm>
            <a:off x="5364088" y="275100"/>
            <a:ext cx="3096344" cy="580320"/>
            <a:chOff x="0" y="8504"/>
            <a:chExt cx="3096344" cy="58032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C5063DDC-DE00-4401-B3BE-1A2328E6251C}"/>
                </a:ext>
              </a:extLst>
            </p:cNvPr>
            <p:cNvSpPr/>
            <p:nvPr/>
          </p:nvSpPr>
          <p:spPr>
            <a:xfrm>
              <a:off x="0" y="8504"/>
              <a:ext cx="3096344" cy="580320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58191E84-1A17-4C96-A224-B7C1AE27E5A9}"/>
                </a:ext>
              </a:extLst>
            </p:cNvPr>
            <p:cNvSpPr txBox="1"/>
            <p:nvPr/>
          </p:nvSpPr>
          <p:spPr>
            <a:xfrm>
              <a:off x="28329" y="36833"/>
              <a:ext cx="3039686" cy="523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ГРЕЧИШНЫЕ</a:t>
              </a:r>
            </a:p>
          </p:txBody>
        </p:sp>
      </p:grpSp>
      <p:pic>
        <p:nvPicPr>
          <p:cNvPr id="17412" name="Picture 4" descr="Щавель когда сажать на даче? agrotop-nn.ru">
            <a:extLst>
              <a:ext uri="{FF2B5EF4-FFF2-40B4-BE49-F238E27FC236}">
                <a16:creationId xmlns:a16="http://schemas.microsoft.com/office/drawing/2014/main" id="{2BD44541-86AC-4B85-9AD3-BF4F32B7A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00808"/>
            <a:ext cx="8036567" cy="446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344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E606AA-8E80-4B17-9BCC-75C74995845E}"/>
              </a:ext>
            </a:extLst>
          </p:cNvPr>
          <p:cNvSpPr/>
          <p:nvPr/>
        </p:nvSpPr>
        <p:spPr>
          <a:xfrm>
            <a:off x="5360821" y="6382845"/>
            <a:ext cx="1439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БАЗИЛИК</a:t>
            </a:r>
            <a:endParaRPr lang="ru-RU" sz="2000" b="1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A4B0D23-0499-4283-A4E9-5A8B6D2F736C}"/>
              </a:ext>
            </a:extLst>
          </p:cNvPr>
          <p:cNvGrpSpPr/>
          <p:nvPr/>
        </p:nvGrpSpPr>
        <p:grpSpPr>
          <a:xfrm>
            <a:off x="5364088" y="275100"/>
            <a:ext cx="3096344" cy="580320"/>
            <a:chOff x="0" y="8504"/>
            <a:chExt cx="3096344" cy="58032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C5063DDC-DE00-4401-B3BE-1A2328E6251C}"/>
                </a:ext>
              </a:extLst>
            </p:cNvPr>
            <p:cNvSpPr/>
            <p:nvPr/>
          </p:nvSpPr>
          <p:spPr>
            <a:xfrm>
              <a:off x="0" y="8504"/>
              <a:ext cx="3096344" cy="580320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58191E84-1A17-4C96-A224-B7C1AE27E5A9}"/>
                </a:ext>
              </a:extLst>
            </p:cNvPr>
            <p:cNvSpPr txBox="1"/>
            <p:nvPr/>
          </p:nvSpPr>
          <p:spPr>
            <a:xfrm>
              <a:off x="28329" y="36833"/>
              <a:ext cx="3039686" cy="523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ЯСНОТКОВЫЕ </a:t>
              </a:r>
            </a:p>
          </p:txBody>
        </p:sp>
      </p:grpSp>
      <p:pic>
        <p:nvPicPr>
          <p:cNvPr id="18434" name="Picture 2" descr="СЕМЕНА БАЗИЛИКА: shipilevsky — LiveJournal">
            <a:extLst>
              <a:ext uri="{FF2B5EF4-FFF2-40B4-BE49-F238E27FC236}">
                <a16:creationId xmlns:a16="http://schemas.microsoft.com/office/drawing/2014/main" id="{44E22C23-E6BB-40A1-BD93-272B2B7C2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/>
          <a:stretch/>
        </p:blipFill>
        <p:spPr bwMode="auto">
          <a:xfrm>
            <a:off x="1259632" y="1076546"/>
            <a:ext cx="6978352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54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68BE20-8256-414C-A34F-32F992453560}"/>
              </a:ext>
            </a:extLst>
          </p:cNvPr>
          <p:cNvSpPr/>
          <p:nvPr/>
        </p:nvSpPr>
        <p:spPr>
          <a:xfrm>
            <a:off x="6174935" y="1748246"/>
            <a:ext cx="2313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ЛУК РЕПЧАТЫЙ</a:t>
            </a:r>
            <a:endParaRPr lang="ru-RU" sz="20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E606AA-8E80-4B17-9BCC-75C74995845E}"/>
              </a:ext>
            </a:extLst>
          </p:cNvPr>
          <p:cNvSpPr/>
          <p:nvPr/>
        </p:nvSpPr>
        <p:spPr>
          <a:xfrm>
            <a:off x="2839782" y="5217082"/>
            <a:ext cx="1313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ЧЕСНОК</a:t>
            </a:r>
            <a:endParaRPr lang="ru-RU" sz="2000" b="1" dirty="0"/>
          </a:p>
        </p:txBody>
      </p:sp>
      <p:pic>
        <p:nvPicPr>
          <p:cNvPr id="13314" name="Picture 2" descr="Описание сортов и гибридов репчатого лука для выращивания из семян за один  год">
            <a:extLst>
              <a:ext uri="{FF2B5EF4-FFF2-40B4-BE49-F238E27FC236}">
                <a16:creationId xmlns:a16="http://schemas.microsoft.com/office/drawing/2014/main" id="{0F6B3CFE-C499-4FC9-B2C5-E0B8C9462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9" y="460518"/>
            <a:ext cx="3911981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Выращивание репчатого лука из семян | ЧАСТНЫЙ ДОМ. САД И ОГОРОД">
            <a:extLst>
              <a:ext uri="{FF2B5EF4-FFF2-40B4-BE49-F238E27FC236}">
                <a16:creationId xmlns:a16="http://schemas.microsoft.com/office/drawing/2014/main" id="{B79611E0-3D19-4718-BDD1-32820A0B9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70" y="974868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D7A7F32-0B9A-4C09-B0E8-3418D2BAC519}"/>
              </a:ext>
            </a:extLst>
          </p:cNvPr>
          <p:cNvGrpSpPr/>
          <p:nvPr/>
        </p:nvGrpSpPr>
        <p:grpSpPr>
          <a:xfrm>
            <a:off x="4138112" y="319541"/>
            <a:ext cx="3096344" cy="580320"/>
            <a:chOff x="0" y="8504"/>
            <a:chExt cx="3096344" cy="580320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12AE876-7A79-4793-9212-069629653F06}"/>
                </a:ext>
              </a:extLst>
            </p:cNvPr>
            <p:cNvSpPr/>
            <p:nvPr/>
          </p:nvSpPr>
          <p:spPr>
            <a:xfrm>
              <a:off x="0" y="8504"/>
              <a:ext cx="3096344" cy="580320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: скругленные углы 4">
              <a:extLst>
                <a:ext uri="{FF2B5EF4-FFF2-40B4-BE49-F238E27FC236}">
                  <a16:creationId xmlns:a16="http://schemas.microsoft.com/office/drawing/2014/main" id="{B95DDF82-1F69-4858-96D5-FF822FF76C9D}"/>
                </a:ext>
              </a:extLst>
            </p:cNvPr>
            <p:cNvSpPr txBox="1"/>
            <p:nvPr/>
          </p:nvSpPr>
          <p:spPr>
            <a:xfrm>
              <a:off x="28329" y="36833"/>
              <a:ext cx="3039686" cy="523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ЛУКОВЫЕ </a:t>
              </a:r>
            </a:p>
          </p:txBody>
        </p:sp>
      </p:grpSp>
      <p:pic>
        <p:nvPicPr>
          <p:cNvPr id="13318" name="Picture 6" descr="Семена чеснока: выращивание чеснока из бульбочек в открытом грунте">
            <a:extLst>
              <a:ext uri="{FF2B5EF4-FFF2-40B4-BE49-F238E27FC236}">
                <a16:creationId xmlns:a16="http://schemas.microsoft.com/office/drawing/2014/main" id="{F8F27CC8-37A1-4F6B-AC4A-217CF5396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77" r="47767"/>
          <a:stretch/>
        </p:blipFill>
        <p:spPr bwMode="auto">
          <a:xfrm>
            <a:off x="-511274" y="3649551"/>
            <a:ext cx="3306216" cy="303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Посев семян чеснока. - YouTube">
            <a:extLst>
              <a:ext uri="{FF2B5EF4-FFF2-40B4-BE49-F238E27FC236}">
                <a16:creationId xmlns:a16="http://schemas.microsoft.com/office/drawing/2014/main" id="{59C3CF40-2F5B-45A4-BE18-6ECE55CF2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803" y="4152737"/>
            <a:ext cx="4750905" cy="26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D7A7F32-0B9A-4C09-B0E8-3418D2BAC519}"/>
              </a:ext>
            </a:extLst>
          </p:cNvPr>
          <p:cNvGrpSpPr/>
          <p:nvPr/>
        </p:nvGrpSpPr>
        <p:grpSpPr>
          <a:xfrm>
            <a:off x="4138112" y="3492238"/>
            <a:ext cx="3096344" cy="580320"/>
            <a:chOff x="0" y="8504"/>
            <a:chExt cx="3096344" cy="580320"/>
          </a:xfrm>
        </p:grpSpPr>
        <p:sp>
          <p:nvSpPr>
            <p:cNvPr id="13" name="Прямоугольник: скругленные углы 9">
              <a:extLst>
                <a:ext uri="{FF2B5EF4-FFF2-40B4-BE49-F238E27FC236}">
                  <a16:creationId xmlns:a16="http://schemas.microsoft.com/office/drawing/2014/main" id="{012AE876-7A79-4793-9212-069629653F06}"/>
                </a:ext>
              </a:extLst>
            </p:cNvPr>
            <p:cNvSpPr/>
            <p:nvPr/>
          </p:nvSpPr>
          <p:spPr>
            <a:xfrm>
              <a:off x="0" y="8504"/>
              <a:ext cx="3096344" cy="580320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: скругленные углы 4">
              <a:extLst>
                <a:ext uri="{FF2B5EF4-FFF2-40B4-BE49-F238E27FC236}">
                  <a16:creationId xmlns:a16="http://schemas.microsoft.com/office/drawing/2014/main" id="{B95DDF82-1F69-4858-96D5-FF822FF76C9D}"/>
                </a:ext>
              </a:extLst>
            </p:cNvPr>
            <p:cNvSpPr txBox="1"/>
            <p:nvPr/>
          </p:nvSpPr>
          <p:spPr>
            <a:xfrm>
              <a:off x="28329" y="36833"/>
              <a:ext cx="3039686" cy="523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АМАРАЛЛИСОВЫЕ</a:t>
              </a:r>
              <a:r>
                <a:rPr lang="ru-RU" sz="20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63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910AC2-918A-48FE-8ADC-258E455C43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" b="279"/>
          <a:stretch>
            <a:fillRect/>
          </a:stretch>
        </p:blipFill>
        <p:spPr bwMode="auto">
          <a:xfrm>
            <a:off x="3635896" y="476672"/>
            <a:ext cx="5391939" cy="6048672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85070F-DAC0-4F56-9AC8-03CD5D74C5B6}"/>
              </a:ext>
            </a:extLst>
          </p:cNvPr>
          <p:cNvSpPr/>
          <p:nvPr/>
        </p:nvSpPr>
        <p:spPr>
          <a:xfrm>
            <a:off x="395536" y="339035"/>
            <a:ext cx="33123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сем. Пасленовых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 - внешний вид семени; Б - строение семени; В - семя, покрытое волосками; 2 -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баклажан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3 -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182880" algn="just"/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сем. Бобовых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4 - горох: А - семя морщинистое; Б - семя гладкое; 5 - фа­соль; 6 - бобы;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2880" algn="just"/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сем. Гречишных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7 - ревень; 8 - щавель;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2880" algn="just"/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сем. Астровых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9 - салат-латук; 10 – салат-эндивий; 11 - артишок;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2880" algn="just"/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сем. Лилейных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12 - лук репчатый; А - внешний вид; Б - семя в разрезе;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2880" algn="just"/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сем. Спаржевых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13 - спаржа;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2880" algn="just"/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сем. Тыквенных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14 - огурец; 15 - дыня; 16 - арбуз; 17 - тыква;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2880" algn="just"/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сем. Мятликовых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18 - кукуруза сахарная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7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66FC16-87A8-42EB-9D8A-21AF3E727DAD}"/>
              </a:ext>
            </a:extLst>
          </p:cNvPr>
          <p:cNvSpPr/>
          <p:nvPr/>
        </p:nvSpPr>
        <p:spPr>
          <a:xfrm>
            <a:off x="3094579" y="147888"/>
            <a:ext cx="4111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Капустные (крестоцветные)</a:t>
            </a:r>
            <a:endParaRPr lang="ru-RU" sz="2400" dirty="0"/>
          </a:p>
        </p:txBody>
      </p:sp>
      <p:pic>
        <p:nvPicPr>
          <p:cNvPr id="3074" name="Picture 2" descr="Рассада и семена капусты белокочанной | | Дача cадовода">
            <a:extLst>
              <a:ext uri="{FF2B5EF4-FFF2-40B4-BE49-F238E27FC236}">
                <a16:creationId xmlns:a16="http://schemas.microsoft.com/office/drawing/2014/main" id="{C98D10CA-193C-4997-82AD-E39D8FBDD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1" y="625667"/>
            <a:ext cx="3800943" cy="290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7B69D4-7CAF-4205-85C5-AD8C9FF1C152}"/>
              </a:ext>
            </a:extLst>
          </p:cNvPr>
          <p:cNvSpPr/>
          <p:nvPr/>
        </p:nvSpPr>
        <p:spPr>
          <a:xfrm>
            <a:off x="6556023" y="6397427"/>
            <a:ext cx="828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редис</a:t>
            </a:r>
            <a:endParaRPr lang="ru-RU" b="1" dirty="0"/>
          </a:p>
        </p:txBody>
      </p:sp>
      <p:pic>
        <p:nvPicPr>
          <p:cNvPr id="3078" name="Picture 6" descr="Семена редьки ( Редька Масличная ) цена, фото, где купить Ростов-на-Дону,  Flagma.ru #4674591">
            <a:extLst>
              <a:ext uri="{FF2B5EF4-FFF2-40B4-BE49-F238E27FC236}">
                <a16:creationId xmlns:a16="http://schemas.microsoft.com/office/drawing/2014/main" id="{564C86FE-0F13-48BF-B17B-A6005E148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0" b="9392"/>
          <a:stretch/>
        </p:blipFill>
        <p:spPr bwMode="auto">
          <a:xfrm>
            <a:off x="252425" y="3585365"/>
            <a:ext cx="3489594" cy="298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Белокочанная капуста «Джетодор f1»: описание, фото, посадка и уход">
            <a:extLst>
              <a:ext uri="{FF2B5EF4-FFF2-40B4-BE49-F238E27FC236}">
                <a16:creationId xmlns:a16="http://schemas.microsoft.com/office/drawing/2014/main" id="{C2342202-F8D8-4CE3-96FA-B0730021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t="4265" r="17463" b="8839"/>
          <a:stretch/>
        </p:blipFill>
        <p:spPr bwMode="auto">
          <a:xfrm>
            <a:off x="2251493" y="625667"/>
            <a:ext cx="3275980" cy="284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394E9E-0BC7-4ECD-8A74-8668EFE9D14A}"/>
              </a:ext>
            </a:extLst>
          </p:cNvPr>
          <p:cNvSpPr/>
          <p:nvPr/>
        </p:nvSpPr>
        <p:spPr>
          <a:xfrm>
            <a:off x="3889483" y="5341468"/>
            <a:ext cx="975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редька</a:t>
            </a:r>
            <a:endParaRPr lang="ru-RU" sz="20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D99964-B1E6-4197-994A-6C3339EAE408}"/>
              </a:ext>
            </a:extLst>
          </p:cNvPr>
          <p:cNvSpPr/>
          <p:nvPr/>
        </p:nvSpPr>
        <p:spPr>
          <a:xfrm>
            <a:off x="5979083" y="1766276"/>
            <a:ext cx="2257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капуста кочанная</a:t>
            </a:r>
            <a:endParaRPr lang="ru-RU" sz="2000" b="1" dirty="0"/>
          </a:p>
        </p:txBody>
      </p:sp>
      <p:pic>
        <p:nvPicPr>
          <p:cNvPr id="3084" name="Picture 12" descr="Семена редиса – лучшие сорта, как выбрать, выращивание своими руками">
            <a:extLst>
              <a:ext uri="{FF2B5EF4-FFF2-40B4-BE49-F238E27FC236}">
                <a16:creationId xmlns:a16="http://schemas.microsoft.com/office/drawing/2014/main" id="{DA31D4AA-F579-410C-B827-29F6D20F6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174" y="3597514"/>
            <a:ext cx="4210659" cy="28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7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ыращивание рассады брокколи - Венская дача">
            <a:extLst>
              <a:ext uri="{FF2B5EF4-FFF2-40B4-BE49-F238E27FC236}">
                <a16:creationId xmlns:a16="http://schemas.microsoft.com/office/drawing/2014/main" id="{27D6D62B-455A-42DE-9BD1-39F8AF137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0608"/>
            <a:ext cx="4002021" cy="30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68BE20-8256-414C-A34F-32F992453560}"/>
              </a:ext>
            </a:extLst>
          </p:cNvPr>
          <p:cNvSpPr/>
          <p:nvPr/>
        </p:nvSpPr>
        <p:spPr>
          <a:xfrm>
            <a:off x="5508104" y="1691311"/>
            <a:ext cx="1291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брокколи</a:t>
            </a:r>
            <a:endParaRPr lang="ru-RU" sz="2000" b="1" dirty="0"/>
          </a:p>
        </p:txBody>
      </p:sp>
      <p:pic>
        <p:nvPicPr>
          <p:cNvPr id="4102" name="Picture 6" descr="Кольраби розовый семена BIO, 500г (Италия) для проращивания микрозелени  купить">
            <a:extLst>
              <a:ext uri="{FF2B5EF4-FFF2-40B4-BE49-F238E27FC236}">
                <a16:creationId xmlns:a16="http://schemas.microsoft.com/office/drawing/2014/main" id="{C60AFB58-8801-4CD5-A0B1-036C9BAF2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6"/>
          <a:stretch/>
        </p:blipFill>
        <p:spPr bwMode="auto">
          <a:xfrm>
            <a:off x="660248" y="3725702"/>
            <a:ext cx="4065247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E606AA-8E80-4B17-9BCC-75C74995845E}"/>
              </a:ext>
            </a:extLst>
          </p:cNvPr>
          <p:cNvSpPr/>
          <p:nvPr/>
        </p:nvSpPr>
        <p:spPr>
          <a:xfrm>
            <a:off x="5479141" y="5166689"/>
            <a:ext cx="1280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кольраби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28864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17771C9-92CE-4B3C-9690-6A34E9850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152678"/>
              </p:ext>
            </p:extLst>
          </p:nvPr>
        </p:nvGraphicFramePr>
        <p:xfrm>
          <a:off x="5796136" y="303752"/>
          <a:ext cx="3096344" cy="59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Как собирать, сушить и хранить семена томатов">
            <a:extLst>
              <a:ext uri="{FF2B5EF4-FFF2-40B4-BE49-F238E27FC236}">
                <a16:creationId xmlns:a16="http://schemas.microsoft.com/office/drawing/2014/main" id="{9B898142-B560-48D6-8CD4-851FBE75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4" y="303752"/>
            <a:ext cx="46672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Семена сладкого перца">
            <a:extLst>
              <a:ext uri="{FF2B5EF4-FFF2-40B4-BE49-F238E27FC236}">
                <a16:creationId xmlns:a16="http://schemas.microsoft.com/office/drawing/2014/main" id="{92AD5BC1-8742-45BA-B958-6204FA45B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4893"/>
            <a:ext cx="31051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к правильно посадить семена баклажанов на рассаду - Дневник садовода  parnikisemena.ru">
            <a:extLst>
              <a:ext uri="{FF2B5EF4-FFF2-40B4-BE49-F238E27FC236}">
                <a16:creationId xmlns:a16="http://schemas.microsoft.com/office/drawing/2014/main" id="{4346F4E3-476F-402E-BE54-1430FC7C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38" y="3708223"/>
            <a:ext cx="4249538" cy="306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45B0D745-D2EA-4947-9588-E4EFAD2A0581}"/>
              </a:ext>
            </a:extLst>
          </p:cNvPr>
          <p:cNvSpPr/>
          <p:nvPr/>
        </p:nvSpPr>
        <p:spPr>
          <a:xfrm>
            <a:off x="5460160" y="2859119"/>
            <a:ext cx="3460248" cy="66331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БАКЛАЖАН</a:t>
            </a:r>
          </a:p>
        </p:txBody>
      </p:sp>
      <p:sp>
        <p:nvSpPr>
          <p:cNvPr id="15" name="Стрелка: влево 14">
            <a:extLst>
              <a:ext uri="{FF2B5EF4-FFF2-40B4-BE49-F238E27FC236}">
                <a16:creationId xmlns:a16="http://schemas.microsoft.com/office/drawing/2014/main" id="{03689717-4971-4F63-A8E0-18116D03159C}"/>
              </a:ext>
            </a:extLst>
          </p:cNvPr>
          <p:cNvSpPr/>
          <p:nvPr/>
        </p:nvSpPr>
        <p:spPr>
          <a:xfrm>
            <a:off x="5076056" y="1617012"/>
            <a:ext cx="2529530" cy="73186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ТОМАТ</a:t>
            </a:r>
          </a:p>
        </p:txBody>
      </p:sp>
      <p:sp>
        <p:nvSpPr>
          <p:cNvPr id="16" name="Стрелка: влево 15">
            <a:extLst>
              <a:ext uri="{FF2B5EF4-FFF2-40B4-BE49-F238E27FC236}">
                <a16:creationId xmlns:a16="http://schemas.microsoft.com/office/drawing/2014/main" id="{E376B952-3D75-4777-821C-5856CF70872E}"/>
              </a:ext>
            </a:extLst>
          </p:cNvPr>
          <p:cNvSpPr/>
          <p:nvPr/>
        </p:nvSpPr>
        <p:spPr>
          <a:xfrm>
            <a:off x="3429122" y="4736240"/>
            <a:ext cx="1438918" cy="106902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ПЕРЕЦ</a:t>
            </a:r>
          </a:p>
        </p:txBody>
      </p:sp>
    </p:spTree>
    <p:extLst>
      <p:ext uri="{BB962C8B-B14F-4D97-AF65-F5344CB8AC3E}">
        <p14:creationId xmlns:p14="http://schemas.microsoft.com/office/powerpoint/2010/main" val="50181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емена петрушки закрывают вверх Естественный грейте тонизированную текстуру  Стоковое Изображение - изображение насчитывающей семена, естественный:  918289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4000821" cy="26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17771C9-92CE-4B3C-9690-6A34E9850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515480"/>
              </p:ext>
            </p:extLst>
          </p:nvPr>
        </p:nvGraphicFramePr>
        <p:xfrm>
          <a:off x="5796136" y="303752"/>
          <a:ext cx="3096344" cy="59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394E9E-0BC7-4ECD-8A74-8668EFE9D14A}"/>
              </a:ext>
            </a:extLst>
          </p:cNvPr>
          <p:cNvSpPr/>
          <p:nvPr/>
        </p:nvSpPr>
        <p:spPr>
          <a:xfrm>
            <a:off x="1259632" y="3245529"/>
            <a:ext cx="1718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ПЕТРУШКА</a:t>
            </a:r>
            <a:endParaRPr lang="ru-RU" sz="2000" b="1" dirty="0"/>
          </a:p>
        </p:txBody>
      </p:sp>
      <p:pic>
        <p:nvPicPr>
          <p:cNvPr id="6146" name="Picture 2" descr="Семена моркови - Волошин,ЧП Тараща (Украина) - купить, цена, фото">
            <a:extLst>
              <a:ext uri="{FF2B5EF4-FFF2-40B4-BE49-F238E27FC236}">
                <a16:creationId xmlns:a16="http://schemas.microsoft.com/office/drawing/2014/main" id="{50066B70-E669-46EB-8724-9663C3CCD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2" y="470818"/>
            <a:ext cx="2973389" cy="262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емена моркови стоковое фото. изображение насчитывающей моркови - 123479488">
            <a:extLst>
              <a:ext uri="{FF2B5EF4-FFF2-40B4-BE49-F238E27FC236}">
                <a16:creationId xmlns:a16="http://schemas.microsoft.com/office/drawing/2014/main" id="{6266A464-A306-481F-9466-77D3EDC5E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8" b="15767"/>
          <a:stretch/>
        </p:blipFill>
        <p:spPr bwMode="auto">
          <a:xfrm>
            <a:off x="2526979" y="418363"/>
            <a:ext cx="2822258" cy="269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изогнутая влево 1">
            <a:extLst>
              <a:ext uri="{FF2B5EF4-FFF2-40B4-BE49-F238E27FC236}">
                <a16:creationId xmlns:a16="http://schemas.microsoft.com/office/drawing/2014/main" id="{8A366D23-10F5-44FA-840B-717E51048F42}"/>
              </a:ext>
            </a:extLst>
          </p:cNvPr>
          <p:cNvSpPr/>
          <p:nvPr/>
        </p:nvSpPr>
        <p:spPr>
          <a:xfrm>
            <a:off x="2978372" y="3374108"/>
            <a:ext cx="1593628" cy="1927100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: влево 5">
            <a:extLst>
              <a:ext uri="{FF2B5EF4-FFF2-40B4-BE49-F238E27FC236}">
                <a16:creationId xmlns:a16="http://schemas.microsoft.com/office/drawing/2014/main" id="{8B296DDA-776F-49D7-A95C-A341E9AF2C14}"/>
              </a:ext>
            </a:extLst>
          </p:cNvPr>
          <p:cNvSpPr/>
          <p:nvPr/>
        </p:nvSpPr>
        <p:spPr>
          <a:xfrm>
            <a:off x="5517354" y="1617012"/>
            <a:ext cx="2088232" cy="59732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</a:t>
            </a:r>
          </a:p>
        </p:txBody>
      </p:sp>
      <p:pic>
        <p:nvPicPr>
          <p:cNvPr id="6152" name="Picture 8" descr="Семена укропа">
            <a:extLst>
              <a:ext uri="{FF2B5EF4-FFF2-40B4-BE49-F238E27FC236}">
                <a16:creationId xmlns:a16="http://schemas.microsoft.com/office/drawing/2014/main" id="{6C88A075-C386-4F38-81F2-620B4DCA6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68" y="3908845"/>
            <a:ext cx="4220968" cy="276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C0867769-83EA-4679-A9C2-9E5AAB09F25E}"/>
              </a:ext>
            </a:extLst>
          </p:cNvPr>
          <p:cNvSpPr/>
          <p:nvPr/>
        </p:nvSpPr>
        <p:spPr>
          <a:xfrm>
            <a:off x="5796136" y="3245530"/>
            <a:ext cx="2736304" cy="66331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УКРОП</a:t>
            </a:r>
          </a:p>
        </p:txBody>
      </p:sp>
    </p:spTree>
    <p:extLst>
      <p:ext uri="{BB962C8B-B14F-4D97-AF65-F5344CB8AC3E}">
        <p14:creationId xmlns:p14="http://schemas.microsoft.com/office/powerpoint/2010/main" val="329612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68BE20-8256-414C-A34F-32F992453560}"/>
              </a:ext>
            </a:extLst>
          </p:cNvPr>
          <p:cNvSpPr/>
          <p:nvPr/>
        </p:nvSpPr>
        <p:spPr>
          <a:xfrm>
            <a:off x="5131246" y="1460683"/>
            <a:ext cx="1755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СЕЛЬДЕРЕЙ</a:t>
            </a:r>
            <a:endParaRPr lang="ru-RU" sz="2000" b="1" dirty="0"/>
          </a:p>
        </p:txBody>
      </p:sp>
      <p:pic>
        <p:nvPicPr>
          <p:cNvPr id="8196" name="Picture 4" descr="Виды сельдерея и его характеристики">
            <a:extLst>
              <a:ext uri="{FF2B5EF4-FFF2-40B4-BE49-F238E27FC236}">
                <a16:creationId xmlns:a16="http://schemas.microsoft.com/office/drawing/2014/main" id="{42235F07-F8DB-431C-A2C0-813B2987D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04"/>
          <a:stretch/>
        </p:blipFill>
        <p:spPr bwMode="auto">
          <a:xfrm>
            <a:off x="107504" y="190087"/>
            <a:ext cx="4251916" cy="325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Семена Фенхеля - Buy Семена Фенхеля,Семена Фенхеля,Фенхель Семена Product  on Alibaba.com">
            <a:extLst>
              <a:ext uri="{FF2B5EF4-FFF2-40B4-BE49-F238E27FC236}">
                <a16:creationId xmlns:a16="http://schemas.microsoft.com/office/drawing/2014/main" id="{DE1FB7FC-694F-42EC-9A58-EFFB15C02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6" y="3745902"/>
            <a:ext cx="4114014" cy="30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Применение семян чёрного тмина">
            <a:extLst>
              <a:ext uri="{FF2B5EF4-FFF2-40B4-BE49-F238E27FC236}">
                <a16:creationId xmlns:a16="http://schemas.microsoft.com/office/drawing/2014/main" id="{828406EA-1044-40E2-8C32-F96552FFA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-1528" r="29134" b="14939"/>
          <a:stretch/>
        </p:blipFill>
        <p:spPr bwMode="auto">
          <a:xfrm>
            <a:off x="5338939" y="3429000"/>
            <a:ext cx="3096344" cy="250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влево 1">
            <a:extLst>
              <a:ext uri="{FF2B5EF4-FFF2-40B4-BE49-F238E27FC236}">
                <a16:creationId xmlns:a16="http://schemas.microsoft.com/office/drawing/2014/main" id="{C50741FA-F8A5-43D5-9639-94899E3F8339}"/>
              </a:ext>
            </a:extLst>
          </p:cNvPr>
          <p:cNvSpPr/>
          <p:nvPr/>
        </p:nvSpPr>
        <p:spPr>
          <a:xfrm>
            <a:off x="4546848" y="6021288"/>
            <a:ext cx="2736304" cy="60493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ФЕНХЕЛЬ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B4BD666A-3B6A-4A3E-AE06-F3D61DC7B616}"/>
              </a:ext>
            </a:extLst>
          </p:cNvPr>
          <p:cNvSpPr/>
          <p:nvPr/>
        </p:nvSpPr>
        <p:spPr>
          <a:xfrm>
            <a:off x="5724128" y="2708920"/>
            <a:ext cx="3168352" cy="73900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ТМИН</a:t>
            </a:r>
          </a:p>
        </p:txBody>
      </p:sp>
    </p:spTree>
    <p:extLst>
      <p:ext uri="{BB962C8B-B14F-4D97-AF65-F5344CB8AC3E}">
        <p14:creationId xmlns:p14="http://schemas.microsoft.com/office/powerpoint/2010/main" val="3427646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68BE20-8256-414C-A34F-32F992453560}"/>
              </a:ext>
            </a:extLst>
          </p:cNvPr>
          <p:cNvSpPr/>
          <p:nvPr/>
        </p:nvSpPr>
        <p:spPr>
          <a:xfrm>
            <a:off x="5508104" y="1691311"/>
            <a:ext cx="2775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КИНЗА (КОРИАНДР)</a:t>
            </a:r>
            <a:endParaRPr lang="ru-RU" sz="20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E606AA-8E80-4B17-9BCC-75C74995845E}"/>
              </a:ext>
            </a:extLst>
          </p:cNvPr>
          <p:cNvSpPr/>
          <p:nvPr/>
        </p:nvSpPr>
        <p:spPr>
          <a:xfrm>
            <a:off x="5479141" y="5166689"/>
            <a:ext cx="1813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ПАСТЕРНАК</a:t>
            </a:r>
            <a:endParaRPr lang="ru-RU" sz="2000" b="1" dirty="0"/>
          </a:p>
        </p:txBody>
      </p:sp>
      <p:pic>
        <p:nvPicPr>
          <p:cNvPr id="7170" name="Picture 2" descr="Кинза семена (Кориандр) купить в Санкт-Петербурге (СПб). Кинза (Кориандр)  семена купить оптом">
            <a:extLst>
              <a:ext uri="{FF2B5EF4-FFF2-40B4-BE49-F238E27FC236}">
                <a16:creationId xmlns:a16="http://schemas.microsoft.com/office/drawing/2014/main" id="{FCE66A73-B19F-4C68-9D2D-68D6DEB66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1033"/>
            <a:ext cx="4718298" cy="32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астернак: полезные свойства и выращивание.">
            <a:extLst>
              <a:ext uri="{FF2B5EF4-FFF2-40B4-BE49-F238E27FC236}">
                <a16:creationId xmlns:a16="http://schemas.microsoft.com/office/drawing/2014/main" id="{E6EE13AC-8352-4B2E-BEE6-6FBFDDC7B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60" y="3659406"/>
            <a:ext cx="3860634" cy="321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9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Как быстро прорастить семена арбуза">
            <a:extLst>
              <a:ext uri="{FF2B5EF4-FFF2-40B4-BE49-F238E27FC236}">
                <a16:creationId xmlns:a16="http://schemas.microsoft.com/office/drawing/2014/main" id="{3420802B-091C-4E11-A3F9-9D55688BC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63" y="3505319"/>
            <a:ext cx="2854013" cy="249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влево 1">
            <a:extLst>
              <a:ext uri="{FF2B5EF4-FFF2-40B4-BE49-F238E27FC236}">
                <a16:creationId xmlns:a16="http://schemas.microsoft.com/office/drawing/2014/main" id="{C50741FA-F8A5-43D5-9639-94899E3F8339}"/>
              </a:ext>
            </a:extLst>
          </p:cNvPr>
          <p:cNvSpPr/>
          <p:nvPr/>
        </p:nvSpPr>
        <p:spPr>
          <a:xfrm>
            <a:off x="4546848" y="6021288"/>
            <a:ext cx="2736304" cy="836712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ДЫНЯ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B4BD666A-3B6A-4A3E-AE06-F3D61DC7B616}"/>
              </a:ext>
            </a:extLst>
          </p:cNvPr>
          <p:cNvSpPr/>
          <p:nvPr/>
        </p:nvSpPr>
        <p:spPr>
          <a:xfrm>
            <a:off x="5724128" y="2708920"/>
            <a:ext cx="3168352" cy="73900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АРБУЗ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Подготовка семян огурцов к посадке – VegetUp.ru">
            <a:extLst>
              <a:ext uri="{FF2B5EF4-FFF2-40B4-BE49-F238E27FC236}">
                <a16:creationId xmlns:a16="http://schemas.microsoft.com/office/drawing/2014/main" id="{B495F895-322A-4A82-84B0-29317098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2" y="221561"/>
            <a:ext cx="4276585" cy="320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: влево 8">
            <a:extLst>
              <a:ext uri="{FF2B5EF4-FFF2-40B4-BE49-F238E27FC236}">
                <a16:creationId xmlns:a16="http://schemas.microsoft.com/office/drawing/2014/main" id="{01F4A6C3-C428-4A8B-BDEE-93BB833EDB2B}"/>
              </a:ext>
            </a:extLst>
          </p:cNvPr>
          <p:cNvSpPr/>
          <p:nvPr/>
        </p:nvSpPr>
        <p:spPr>
          <a:xfrm>
            <a:off x="4691265" y="1340768"/>
            <a:ext cx="2736304" cy="10329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ОГУРЕЦ</a:t>
            </a:r>
          </a:p>
        </p:txBody>
      </p:sp>
      <p:pic>
        <p:nvPicPr>
          <p:cNvPr id="10244" name="Picture 4" descr="Посадка дыни, в том числе семенами в открытый грунт, а также особенности в  Беларуси, на Урале, в средней полосе России, Подмосковье">
            <a:extLst>
              <a:ext uri="{FF2B5EF4-FFF2-40B4-BE49-F238E27FC236}">
                <a16:creationId xmlns:a16="http://schemas.microsoft.com/office/drawing/2014/main" id="{5F28D843-208A-4F22-8A53-0110F9F39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7" y="3556723"/>
            <a:ext cx="3972581" cy="314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Семена арбуза от давления. Обсуждение на LiveInternet - Российский Сервис  Онлайн-Дневников">
            <a:extLst>
              <a:ext uri="{FF2B5EF4-FFF2-40B4-BE49-F238E27FC236}">
                <a16:creationId xmlns:a16="http://schemas.microsoft.com/office/drawing/2014/main" id="{4A0E752A-6C2A-4E98-8592-0FCA5E843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50" y="3556723"/>
            <a:ext cx="3336633" cy="249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0FFDDAF-8508-48DE-9604-A33A5BFBC674}"/>
              </a:ext>
            </a:extLst>
          </p:cNvPr>
          <p:cNvGrpSpPr/>
          <p:nvPr/>
        </p:nvGrpSpPr>
        <p:grpSpPr>
          <a:xfrm>
            <a:off x="5364088" y="275100"/>
            <a:ext cx="3096344" cy="580320"/>
            <a:chOff x="0" y="8504"/>
            <a:chExt cx="3096344" cy="580320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C33F425D-6258-4D85-B43E-99ACDEF85C23}"/>
                </a:ext>
              </a:extLst>
            </p:cNvPr>
            <p:cNvSpPr/>
            <p:nvPr/>
          </p:nvSpPr>
          <p:spPr>
            <a:xfrm>
              <a:off x="0" y="8504"/>
              <a:ext cx="3096344" cy="580320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: скругленные углы 4">
              <a:extLst>
                <a:ext uri="{FF2B5EF4-FFF2-40B4-BE49-F238E27FC236}">
                  <a16:creationId xmlns:a16="http://schemas.microsoft.com/office/drawing/2014/main" id="{43CE5F89-1F98-4595-9747-2DF136D112DC}"/>
                </a:ext>
              </a:extLst>
            </p:cNvPr>
            <p:cNvSpPr txBox="1"/>
            <p:nvPr/>
          </p:nvSpPr>
          <p:spPr>
            <a:xfrm>
              <a:off x="28329" y="36833"/>
              <a:ext cx="3039686" cy="523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ТЫКВЕННЫЕ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4455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326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Constantia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Селиванова М.В.</dc:creator>
  <cp:lastModifiedBy>admin</cp:lastModifiedBy>
  <cp:revision>33</cp:revision>
  <dcterms:created xsi:type="dcterms:W3CDTF">2019-11-11T07:56:14Z</dcterms:created>
  <dcterms:modified xsi:type="dcterms:W3CDTF">2021-09-24T08:55:02Z</dcterms:modified>
</cp:coreProperties>
</file>