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57" r:id="rId9"/>
    <p:sldId id="258" r:id="rId10"/>
    <p:sldId id="283" r:id="rId11"/>
    <p:sldId id="261" r:id="rId12"/>
    <p:sldId id="285" r:id="rId13"/>
    <p:sldId id="259" r:id="rId14"/>
    <p:sldId id="284" r:id="rId15"/>
    <p:sldId id="260" r:id="rId16"/>
    <p:sldId id="286" r:id="rId17"/>
    <p:sldId id="287" r:id="rId18"/>
    <p:sldId id="288" r:id="rId19"/>
    <p:sldId id="262" r:id="rId20"/>
    <p:sldId id="289" r:id="rId21"/>
    <p:sldId id="290" r:id="rId22"/>
    <p:sldId id="263" r:id="rId23"/>
    <p:sldId id="291" r:id="rId24"/>
    <p:sldId id="264" r:id="rId25"/>
    <p:sldId id="292" r:id="rId26"/>
    <p:sldId id="293" r:id="rId27"/>
    <p:sldId id="294" r:id="rId28"/>
    <p:sldId id="295" r:id="rId29"/>
    <p:sldId id="266" r:id="rId30"/>
    <p:sldId id="296" r:id="rId31"/>
    <p:sldId id="265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97" r:id="rId41"/>
    <p:sldId id="298" r:id="rId42"/>
    <p:sldId id="302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663B-DF39-4E33-900B-6252D6BB694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B6EF-AED9-48FF-B5C4-41E0FBBDD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663B-DF39-4E33-900B-6252D6BB6944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B6EF-AED9-48FF-B5C4-41E0FBBDD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1530414"/>
            <a:ext cx="10972800" cy="302939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Строение скелета животных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/>
              <a:t>ШЕЙНЫЕ ПОЗВОНКИ</a:t>
            </a:r>
            <a:r>
              <a:rPr lang="ru-RU" sz="3200" dirty="0"/>
              <a:t> – </a:t>
            </a:r>
            <a:r>
              <a:rPr lang="en-US" sz="3200" i="1" dirty="0"/>
              <a:t>vertebrae </a:t>
            </a:r>
            <a:r>
              <a:rPr lang="en-US" sz="3200" i="1" dirty="0" err="1"/>
              <a:t>cervicales</a:t>
            </a:r>
            <a:r>
              <a:rPr lang="en-US" sz="3200" i="1" dirty="0"/>
              <a:t> 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У млекопитающих скелет шеи образован 7 позвонками за небольшим исключением (у ленивца – 6-9, у ламантина – 6). Они делятся на </a:t>
            </a:r>
            <a:r>
              <a:rPr lang="ru-RU" sz="3200" b="1" dirty="0"/>
              <a:t>типичные </a:t>
            </a:r>
            <a:r>
              <a:rPr lang="ru-RU" sz="3200" dirty="0"/>
              <a:t>– схожие по строению друг с другом (по счету 3, 4, 5, 6), и </a:t>
            </a:r>
            <a:r>
              <a:rPr lang="ru-RU" sz="3200" b="1" dirty="0"/>
              <a:t>нетипичные </a:t>
            </a:r>
            <a:r>
              <a:rPr lang="ru-RU" sz="3200" dirty="0"/>
              <a:t>(1, 2, 7). </a:t>
            </a:r>
            <a:br>
              <a:rPr lang="ru-RU" sz="3200" dirty="0"/>
            </a:br>
            <a:r>
              <a:rPr lang="ru-RU" sz="3200" dirty="0"/>
              <a:t>Характерным признаком типичных шейных позвонков </a:t>
            </a:r>
            <a:r>
              <a:rPr lang="ru-RU" sz="3200" dirty="0" smtClean="0"/>
              <a:t>является </a:t>
            </a:r>
            <a:r>
              <a:rPr lang="ru-RU" sz="3200" dirty="0"/>
              <a:t>наличие двуветвистых (раздвоенных) </a:t>
            </a:r>
            <a:r>
              <a:rPr lang="ru-RU" sz="3200" dirty="0" err="1"/>
              <a:t>поперечнореберных</a:t>
            </a:r>
            <a:r>
              <a:rPr lang="ru-RU" sz="3200" dirty="0"/>
              <a:t> отростков </a:t>
            </a:r>
            <a:r>
              <a:rPr lang="ru-RU" sz="3200" dirty="0" smtClean="0"/>
              <a:t>и </a:t>
            </a:r>
            <a:r>
              <a:rPr lang="ru-RU" sz="3200" dirty="0" err="1"/>
              <a:t>межпоперечных</a:t>
            </a:r>
            <a:r>
              <a:rPr lang="ru-RU" sz="3200" dirty="0"/>
              <a:t> (поперечных) отверстий – </a:t>
            </a:r>
            <a:r>
              <a:rPr lang="en-US" sz="3200" i="1" dirty="0"/>
              <a:t>foramen </a:t>
            </a:r>
            <a:r>
              <a:rPr lang="en-US" sz="3200" i="1" dirty="0" err="1" smtClean="0"/>
              <a:t>transversarium</a:t>
            </a:r>
            <a:r>
              <a:rPr lang="ru-RU" sz="3200" dirty="0" smtClean="0"/>
              <a:t>, </a:t>
            </a:r>
            <a:r>
              <a:rPr lang="ru-RU" sz="3200" dirty="0"/>
              <a:t>- расположенных у их основания. У типичных шейных позвонков к поперечным отросткам прирастают зачатки ребер, поэтому эти отростки называются не только поперечными, но и </a:t>
            </a:r>
            <a:r>
              <a:rPr lang="ru-RU" sz="3200" dirty="0" err="1"/>
              <a:t>поперечнореберными</a:t>
            </a:r>
            <a:r>
              <a:rPr lang="ru-RU" sz="3200" dirty="0"/>
              <a:t> – </a:t>
            </a:r>
            <a:r>
              <a:rPr lang="en-US" sz="3200" i="1" dirty="0" err="1"/>
              <a:t>processus</a:t>
            </a:r>
            <a:r>
              <a:rPr lang="en-US" sz="3200" i="1" dirty="0"/>
              <a:t> </a:t>
            </a:r>
            <a:r>
              <a:rPr lang="en-US" sz="3200" i="1" dirty="0" err="1"/>
              <a:t>costotransversarius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57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/>
              <a:t>Типичный шейный позвонок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1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297106"/>
          </a:xfrm>
        </p:spPr>
        <p:txBody>
          <a:bodyPr>
            <a:normAutofit/>
          </a:bodyPr>
          <a:lstStyle/>
          <a:p>
            <a:r>
              <a:rPr lang="ru-RU" b="1" u="sng" dirty="0"/>
              <a:t>Первый шейный позвонок</a:t>
            </a:r>
            <a:r>
              <a:rPr lang="ru-RU" dirty="0"/>
              <a:t> – или атлант – </a:t>
            </a:r>
            <a:r>
              <a:rPr lang="en-US" i="1" dirty="0" smtClean="0"/>
              <a:t>atlas </a:t>
            </a:r>
            <a:r>
              <a:rPr lang="ru-RU" dirty="0" smtClean="0"/>
              <a:t>– </a:t>
            </a:r>
            <a:r>
              <a:rPr lang="ru-RU" dirty="0"/>
              <a:t>характерен отсутствием тела. Он имеет кольцевидную форму. </a:t>
            </a:r>
          </a:p>
        </p:txBody>
      </p:sp>
    </p:spTree>
    <p:extLst>
      <p:ext uri="{BB962C8B-B14F-4D97-AF65-F5344CB8AC3E}">
        <p14:creationId xmlns:p14="http://schemas.microsoft.com/office/powerpoint/2010/main" val="2373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mtClean="0"/>
              <a:t>Первый шейный позвонок 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sz="4400" b="1" i="1" smtClean="0">
                <a:solidFill>
                  <a:srgbClr val="C00000"/>
                </a:solidFill>
              </a:rPr>
              <a:t>Atlas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6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Второй шейный позвонок</a:t>
            </a:r>
            <a:r>
              <a:rPr lang="ru-RU" dirty="0"/>
              <a:t> – осевой, или </a:t>
            </a:r>
            <a:r>
              <a:rPr lang="ru-RU" dirty="0" err="1"/>
              <a:t>эпистрофей</a:t>
            </a:r>
            <a:r>
              <a:rPr lang="ru-RU" dirty="0"/>
              <a:t>  </a:t>
            </a:r>
            <a:r>
              <a:rPr lang="ru-RU" dirty="0" smtClean="0"/>
              <a:t>самый </a:t>
            </a:r>
            <a:r>
              <a:rPr lang="ru-RU" dirty="0"/>
              <a:t>длинный из семи. Характеризуется наличием, вместо головки – зубовидного отростка, или зуба -  </a:t>
            </a:r>
            <a:r>
              <a:rPr lang="en-US" i="1" dirty="0"/>
              <a:t>dens</a:t>
            </a:r>
            <a:r>
              <a:rPr lang="ru-RU" dirty="0"/>
              <a:t> (1) , остистый отросток в виде гребня – </a:t>
            </a:r>
            <a:r>
              <a:rPr lang="en-US" i="1" dirty="0"/>
              <a:t>crista </a:t>
            </a:r>
            <a:r>
              <a:rPr lang="ru-RU" dirty="0"/>
              <a:t>(2</a:t>
            </a:r>
            <a:r>
              <a:rPr lang="ru-RU" i="1" dirty="0"/>
              <a:t>)</a:t>
            </a:r>
            <a:r>
              <a:rPr lang="ru-RU" dirty="0"/>
              <a:t>, со слабыми неветвящимися </a:t>
            </a:r>
            <a:r>
              <a:rPr lang="ru-RU" dirty="0" err="1"/>
              <a:t>поперечнореберными</a:t>
            </a:r>
            <a:r>
              <a:rPr lang="ru-RU" dirty="0"/>
              <a:t> отростками (3) с поперечными отверстиями (4) в виде канала и краниальными </a:t>
            </a:r>
            <a:r>
              <a:rPr lang="ru-RU" dirty="0" err="1"/>
              <a:t>межпоперечными</a:t>
            </a:r>
            <a:r>
              <a:rPr lang="ru-RU" dirty="0"/>
              <a:t> отверстиями (5).</a:t>
            </a:r>
          </a:p>
        </p:txBody>
      </p:sp>
    </p:spTree>
    <p:extLst>
      <p:ext uri="{BB962C8B-B14F-4D97-AF65-F5344CB8AC3E}">
        <p14:creationId xmlns:p14="http://schemas.microsoft.com/office/powerpoint/2010/main" val="25029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mtClean="0"/>
              <a:t>Второй шейный позвонок</a:t>
            </a:r>
            <a:br>
              <a:rPr lang="ru-RU" sz="4400" smtClean="0"/>
            </a:br>
            <a:r>
              <a:rPr lang="en-US" sz="4400" b="1" i="1" smtClean="0">
                <a:solidFill>
                  <a:srgbClr val="C00000"/>
                </a:solidFill>
              </a:rPr>
              <a:t>Axis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7-й шейный позвонок </a:t>
            </a:r>
            <a:r>
              <a:rPr lang="ru-RU" dirty="0"/>
              <a:t> </a:t>
            </a:r>
            <a:r>
              <a:rPr lang="ru-RU" dirty="0" smtClean="0"/>
              <a:t>отличие </a:t>
            </a:r>
            <a:r>
              <a:rPr lang="ru-RU" dirty="0"/>
              <a:t>от типичных имеет короткий неветвящийся </a:t>
            </a:r>
            <a:r>
              <a:rPr lang="ru-RU" dirty="0" err="1"/>
              <a:t>поперечнореберный</a:t>
            </a:r>
            <a:r>
              <a:rPr lang="ru-RU" dirty="0"/>
              <a:t> отросток (1), без </a:t>
            </a:r>
            <a:r>
              <a:rPr lang="ru-RU" dirty="0" err="1"/>
              <a:t>межпоперечного</a:t>
            </a:r>
            <a:r>
              <a:rPr lang="ru-RU" dirty="0"/>
              <a:t> отверстия в нем. Остистый отросток развит сильнее, чем на типичных шейных позвонках. На каудальном конце тела расположены каудальные реберные ямки (3) для сочленения с головками первой пары ребер.</a:t>
            </a:r>
          </a:p>
        </p:txBody>
      </p:sp>
    </p:spTree>
    <p:extLst>
      <p:ext uri="{BB962C8B-B14F-4D97-AF65-F5344CB8AC3E}">
        <p14:creationId xmlns:p14="http://schemas.microsoft.com/office/powerpoint/2010/main" val="8602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944" y="1426464"/>
            <a:ext cx="6315456" cy="3681985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1 – </a:t>
            </a:r>
            <a:r>
              <a:rPr lang="ru-RU" sz="3200" dirty="0" err="1"/>
              <a:t>поперечнореберные</a:t>
            </a:r>
            <a:r>
              <a:rPr lang="ru-RU" sz="3200" dirty="0"/>
              <a:t> отростки; 2 – остистый </a:t>
            </a:r>
            <a:r>
              <a:rPr lang="ru-RU" sz="3200" dirty="0" smtClean="0"/>
              <a:t>отросток;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3 </a:t>
            </a:r>
            <a:r>
              <a:rPr lang="ru-RU" sz="3200" dirty="0"/>
              <a:t>– каудальные реберные </a:t>
            </a:r>
            <a:r>
              <a:rPr lang="ru-RU" sz="3200" dirty="0" smtClean="0"/>
              <a:t>ямки;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4 </a:t>
            </a:r>
            <a:r>
              <a:rPr lang="ru-RU" sz="3200" dirty="0"/>
              <a:t>– краниальные суставные </a:t>
            </a:r>
            <a:r>
              <a:rPr lang="ru-RU" sz="3200" dirty="0" smtClean="0"/>
              <a:t>отростки;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5 </a:t>
            </a:r>
            <a:r>
              <a:rPr lang="ru-RU" sz="3200" dirty="0"/>
              <a:t>– каудальные суставные отростки</a:t>
            </a:r>
          </a:p>
        </p:txBody>
      </p:sp>
      <p:pic>
        <p:nvPicPr>
          <p:cNvPr id="2050" name="Picture 2" descr="7-й-лошадикопирова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 bright="12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" y="1067991"/>
            <a:ext cx="4666361" cy="439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4299" y="232910"/>
            <a:ext cx="6211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  <a:ea typeface="Times New Roman" panose="02020603050405020304" pitchFamily="18" charset="0"/>
              </a:rPr>
              <a:t>Седьмой шейный позвонок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sz="3600" b="1" u="sng" dirty="0"/>
              <a:t>ГРУДНЫЕ ПОЗВОНКИ</a:t>
            </a:r>
            <a:r>
              <a:rPr lang="ru-RU" sz="3600" dirty="0"/>
              <a:t> -</a:t>
            </a:r>
            <a:r>
              <a:rPr lang="en-US" sz="3600" i="1" dirty="0"/>
              <a:t>vertebrae </a:t>
            </a:r>
            <a:r>
              <a:rPr lang="en-US" sz="3600" i="1" dirty="0" err="1" smtClean="0"/>
              <a:t>thoracales</a:t>
            </a:r>
            <a:r>
              <a:rPr lang="en-US" sz="3600" i="1" dirty="0" smtClean="0"/>
              <a:t> </a:t>
            </a:r>
            <a:r>
              <a:rPr lang="ru-RU" sz="3600" dirty="0" smtClean="0"/>
              <a:t>– </a:t>
            </a:r>
            <a:r>
              <a:rPr lang="ru-RU" sz="3600" dirty="0"/>
              <a:t>характеризуются наличием двух пар – краниальных и каудальных реберных фасеток (ямок) на теле позвонка, короткими поперечными отростками с фасеткой для реберного бугорка и хорошо развитыми остистыми отростками, наклоненными каудально до диафрагмального </a:t>
            </a:r>
            <a:r>
              <a:rPr lang="ru-RU" sz="3600" dirty="0" smtClean="0"/>
              <a:t>позвонка. </a:t>
            </a:r>
            <a:r>
              <a:rPr lang="ru-RU" sz="3600" dirty="0"/>
              <a:t>На диафрагмальном позвонке остистый отросток поставлен вертикально. На последующих позвонках остистые отростки направлены </a:t>
            </a:r>
            <a:r>
              <a:rPr lang="ru-RU" sz="3600" dirty="0" err="1"/>
              <a:t>краниально</a:t>
            </a:r>
            <a:r>
              <a:rPr lang="ru-RU" sz="3600" dirty="0"/>
              <a:t>. У последнего позвонка нет каудальных реберных фасеток.</a:t>
            </a:r>
          </a:p>
        </p:txBody>
      </p:sp>
    </p:spTree>
    <p:extLst>
      <p:ext uri="{BB962C8B-B14F-4D97-AF65-F5344CB8AC3E}">
        <p14:creationId xmlns:p14="http://schemas.microsoft.com/office/powerpoint/2010/main" val="129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mtClean="0"/>
              <a:t>Грудные позвонки</a:t>
            </a:r>
            <a:br>
              <a:rPr lang="ru-RU" sz="4400" smtClean="0"/>
            </a:br>
            <a:r>
              <a:rPr lang="en-US" sz="4400" b="1" i="1" smtClean="0">
                <a:solidFill>
                  <a:srgbClr val="C00000"/>
                </a:solidFill>
                <a:latin typeface="+mn-lt"/>
              </a:rPr>
              <a:t>vertebrae thoracales</a:t>
            </a:r>
            <a:endParaRPr lang="ru-RU" sz="4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оскос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34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34656" y="1"/>
            <a:ext cx="4559808" cy="586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Плоскости и направления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Плоскости: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сагиттальная;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сегментальная;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фронтальная.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Направления: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– латеральное; 2 – медиальное; 3 – дорсальное; 4 - вентральное; 5 – краниальное; 6 – каудальное; 7 – оральное (назальное, ростральное); 8 – аборальное; 9 –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пальмарное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волярное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10 –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плантарное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11 - проксимальное; 12 – дистальное.</a:t>
            </a:r>
            <a:endParaRPr lang="ru-RU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ПОЯСНИЧНЫЕ ПОЗВОНКИ</a:t>
            </a:r>
            <a:r>
              <a:rPr lang="ru-RU" dirty="0"/>
              <a:t> – </a:t>
            </a:r>
            <a:r>
              <a:rPr lang="en-US" i="1" dirty="0"/>
              <a:t>vertebrae </a:t>
            </a:r>
            <a:r>
              <a:rPr lang="en-US" i="1" dirty="0" err="1" smtClean="0"/>
              <a:t>lumbales</a:t>
            </a:r>
            <a:r>
              <a:rPr lang="ru-RU" dirty="0" smtClean="0"/>
              <a:t>. </a:t>
            </a:r>
            <a:r>
              <a:rPr lang="ru-RU" dirty="0"/>
              <a:t>Характерным признаком поясничных позвонков является наличие у них длинных </a:t>
            </a:r>
            <a:r>
              <a:rPr lang="ru-RU" dirty="0" err="1"/>
              <a:t>поперечнореберных</a:t>
            </a:r>
            <a:r>
              <a:rPr lang="ru-RU" dirty="0"/>
              <a:t> (поперечных) отростков (1), лежащих во фронтальной (дорсальной) плоскости. Кроме того, у них слабо выражены головки и ямки, остистые отростки пластинчатые (2), одинаковой высоты и ширины.</a:t>
            </a:r>
          </a:p>
        </p:txBody>
      </p:sp>
    </p:spTree>
    <p:extLst>
      <p:ext uri="{BB962C8B-B14F-4D97-AF65-F5344CB8AC3E}">
        <p14:creationId xmlns:p14="http://schemas.microsoft.com/office/powerpoint/2010/main" val="30284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0"/>
            <a:ext cx="1027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mtClean="0"/>
              <a:t>Поясничные позвонки</a:t>
            </a:r>
            <a:br>
              <a:rPr lang="ru-RU" sz="4400" smtClean="0"/>
            </a:br>
            <a:r>
              <a:rPr lang="en-US" sz="4400" b="1" i="1" smtClean="0">
                <a:solidFill>
                  <a:srgbClr val="C00000"/>
                </a:solidFill>
              </a:rPr>
              <a:t>Vertebrae  lumbales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2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КРЕСТЦОВЫЕ ПОЗВОНКИ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en-US" i="1" dirty="0"/>
              <a:t>vertebrae </a:t>
            </a:r>
            <a:r>
              <a:rPr lang="en-US" i="1" dirty="0" err="1" smtClean="0"/>
              <a:t>sacrales</a:t>
            </a:r>
            <a:r>
              <a:rPr lang="ru-RU" dirty="0" smtClean="0"/>
              <a:t>. </a:t>
            </a:r>
            <a:r>
              <a:rPr lang="ru-RU" dirty="0"/>
              <a:t>Характерны тем, что срастаются вместе в крестцовую кость –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cacrum</a:t>
            </a:r>
            <a:r>
              <a:rPr lang="ru-RU" dirty="0"/>
              <a:t>, - или крестец. При срастании крестцовых позвонков между их дужками и телами проходит крестцовый канал – </a:t>
            </a:r>
            <a:r>
              <a:rPr lang="en-US" i="1" dirty="0" err="1"/>
              <a:t>canalis</a:t>
            </a:r>
            <a:r>
              <a:rPr lang="en-US" i="1" dirty="0"/>
              <a:t> </a:t>
            </a:r>
            <a:r>
              <a:rPr lang="en-US" i="1" dirty="0" err="1"/>
              <a:t>sacralis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935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Крестец</a:t>
            </a:r>
            <a:r>
              <a:rPr lang="en-US" sz="4800" smtClean="0"/>
              <a:t> </a:t>
            </a:r>
            <a:r>
              <a:rPr lang="en-US" sz="4800" b="1" i="1" smtClean="0">
                <a:solidFill>
                  <a:srgbClr val="C00000"/>
                </a:solidFill>
              </a:rPr>
              <a:t>os sacrum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8998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ХВОСТОВЫЕ ПОЗВОНКИ</a:t>
            </a:r>
            <a:r>
              <a:rPr lang="ru-RU" dirty="0"/>
              <a:t> – </a:t>
            </a:r>
            <a:r>
              <a:rPr lang="en-US" i="1" dirty="0"/>
              <a:t>vertebrae </a:t>
            </a:r>
            <a:r>
              <a:rPr lang="en-US" i="1" dirty="0" err="1" smtClean="0"/>
              <a:t>caudales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характеризуются </a:t>
            </a:r>
            <a:r>
              <a:rPr lang="ru-RU" dirty="0"/>
              <a:t>плоско-выпуклыми головками (1) и ямками и наличием всех основных элементов позвонка только на первых пяти сегментах. У остальных позвонков остистые отростки (3) и дужки подвергаются редукции и остаются лишь тела с небольшими бугорками.</a:t>
            </a:r>
          </a:p>
        </p:txBody>
      </p:sp>
    </p:spTree>
    <p:extLst>
      <p:ext uri="{BB962C8B-B14F-4D97-AF65-F5344CB8AC3E}">
        <p14:creationId xmlns:p14="http://schemas.microsoft.com/office/powerpoint/2010/main" val="37071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восткоп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" y="118674"/>
            <a:ext cx="3491293" cy="30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" y="3182113"/>
            <a:ext cx="3491293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2976" y="1480627"/>
            <a:ext cx="5230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лошади;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крупного рогатого скота.</a:t>
            </a: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голова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позвонка;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поперечные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отростки;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остистый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отросток;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гемальные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отростки.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4484" y="118674"/>
            <a:ext cx="5644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Хвостовые позвонки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2D050"/>
                </a:solidFill>
              </a:rPr>
              <a:t>Количество позвонков у млекопитающих разных видов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09"/>
              </p:ext>
            </p:extLst>
          </p:nvPr>
        </p:nvGraphicFramePr>
        <p:xfrm>
          <a:off x="256028" y="1719071"/>
          <a:ext cx="11679939" cy="51962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6064">
                  <a:extLst>
                    <a:ext uri="{9D8B030D-6E8A-4147-A177-3AD203B41FA5}">
                      <a16:colId xmlns:a16="http://schemas.microsoft.com/office/drawing/2014/main" val="695783597"/>
                    </a:ext>
                  </a:extLst>
                </a:gridCol>
                <a:gridCol w="1946064">
                  <a:extLst>
                    <a:ext uri="{9D8B030D-6E8A-4147-A177-3AD203B41FA5}">
                      <a16:colId xmlns:a16="http://schemas.microsoft.com/office/drawing/2014/main" val="2803182346"/>
                    </a:ext>
                  </a:extLst>
                </a:gridCol>
                <a:gridCol w="1946064">
                  <a:extLst>
                    <a:ext uri="{9D8B030D-6E8A-4147-A177-3AD203B41FA5}">
                      <a16:colId xmlns:a16="http://schemas.microsoft.com/office/drawing/2014/main" val="905069437"/>
                    </a:ext>
                  </a:extLst>
                </a:gridCol>
                <a:gridCol w="1947249">
                  <a:extLst>
                    <a:ext uri="{9D8B030D-6E8A-4147-A177-3AD203B41FA5}">
                      <a16:colId xmlns:a16="http://schemas.microsoft.com/office/drawing/2014/main" val="815268627"/>
                    </a:ext>
                  </a:extLst>
                </a:gridCol>
                <a:gridCol w="1947249">
                  <a:extLst>
                    <a:ext uri="{9D8B030D-6E8A-4147-A177-3AD203B41FA5}">
                      <a16:colId xmlns:a16="http://schemas.microsoft.com/office/drawing/2014/main" val="4082169315"/>
                    </a:ext>
                  </a:extLst>
                </a:gridCol>
                <a:gridCol w="1947249">
                  <a:extLst>
                    <a:ext uri="{9D8B030D-6E8A-4147-A177-3AD203B41FA5}">
                      <a16:colId xmlns:a16="http://schemas.microsoft.com/office/drawing/2014/main" val="2868587597"/>
                    </a:ext>
                  </a:extLst>
                </a:gridCol>
              </a:tblGrid>
              <a:tr h="5371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животного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позвоночного столба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565440"/>
                  </a:ext>
                </a:extLst>
              </a:tr>
              <a:tr h="981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шейный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грудной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поясничный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крестцовый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хвостовой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85719"/>
                  </a:ext>
                </a:extLst>
              </a:tr>
              <a:tr h="1471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Крупный рогатый скот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(14)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436264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Лошадь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(19)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18-20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837957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Свинья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(17)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20-23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59246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Собака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(12)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23-23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278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583680"/>
          </a:xfrm>
        </p:spPr>
        <p:txBody>
          <a:bodyPr>
            <a:noAutofit/>
          </a:bodyPr>
          <a:lstStyle/>
          <a:p>
            <a:pPr algn="just"/>
            <a:r>
              <a:rPr lang="ru-RU" sz="3600" b="1" u="sng" dirty="0"/>
              <a:t>Ребра </a:t>
            </a:r>
            <a:r>
              <a:rPr lang="ru-RU" sz="3600" dirty="0"/>
              <a:t>– </a:t>
            </a:r>
            <a:r>
              <a:rPr lang="en-US" sz="3600" i="1" dirty="0" err="1" smtClean="0"/>
              <a:t>coste</a:t>
            </a:r>
            <a:r>
              <a:rPr lang="ru-RU" sz="3600" i="1" dirty="0" smtClean="0"/>
              <a:t> </a:t>
            </a:r>
            <a:r>
              <a:rPr lang="ru-RU" sz="3600" dirty="0" smtClean="0"/>
              <a:t>– </a:t>
            </a:r>
            <a:r>
              <a:rPr lang="ru-RU" sz="3600" dirty="0"/>
              <a:t>состоят из длинного изогнутого костного ребра, или реберной кости – </a:t>
            </a:r>
            <a:r>
              <a:rPr lang="en-US" sz="3600" i="1" dirty="0" err="1"/>
              <a:t>os</a:t>
            </a:r>
            <a:r>
              <a:rPr lang="en-US" sz="3600" i="1" dirty="0"/>
              <a:t> </a:t>
            </a:r>
            <a:r>
              <a:rPr lang="en-US" sz="3600" i="1" dirty="0" err="1"/>
              <a:t>coste</a:t>
            </a:r>
            <a:r>
              <a:rPr lang="ru-RU" sz="3600" dirty="0"/>
              <a:t> – и реберного хряща - </a:t>
            </a:r>
            <a:r>
              <a:rPr lang="en-US" sz="3600" i="1" dirty="0" err="1"/>
              <a:t>cartilago</a:t>
            </a:r>
            <a:r>
              <a:rPr lang="en-US" sz="3600" i="1" dirty="0"/>
              <a:t> </a:t>
            </a:r>
            <a:r>
              <a:rPr lang="en-US" sz="3600" i="1" dirty="0" err="1"/>
              <a:t>costalis</a:t>
            </a:r>
            <a:r>
              <a:rPr lang="ru-RU" sz="3600" dirty="0"/>
              <a:t>. Число парных ребер соответствует  числу грудных </a:t>
            </a:r>
            <a:r>
              <a:rPr lang="ru-RU" sz="3600" dirty="0" smtClean="0"/>
              <a:t>позвонков.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	</a:t>
            </a:r>
            <a:r>
              <a:rPr lang="ru-RU" sz="3600" dirty="0" smtClean="0"/>
              <a:t>Ребра</a:t>
            </a:r>
            <a:r>
              <a:rPr lang="ru-RU" sz="3600" dirty="0"/>
              <a:t>, которые соединяются с грудной костью, называются </a:t>
            </a:r>
            <a:r>
              <a:rPr lang="ru-RU" sz="3600" b="1" dirty="0"/>
              <a:t>стернальными</a:t>
            </a:r>
            <a:r>
              <a:rPr lang="ru-RU" sz="3600" dirty="0"/>
              <a:t>, или </a:t>
            </a:r>
            <a:r>
              <a:rPr lang="ru-RU" sz="3600" b="1" dirty="0"/>
              <a:t>истинными</a:t>
            </a:r>
            <a:r>
              <a:rPr lang="ru-RU" sz="3600" dirty="0"/>
              <a:t> – </a:t>
            </a:r>
            <a:r>
              <a:rPr lang="en-US" sz="3600" i="1" dirty="0"/>
              <a:t>costae </a:t>
            </a:r>
            <a:r>
              <a:rPr lang="en-US" sz="3600" i="1" dirty="0" err="1" smtClean="0"/>
              <a:t>sternales</a:t>
            </a:r>
            <a:r>
              <a:rPr lang="ru-RU" sz="3600" dirty="0" smtClean="0"/>
              <a:t>. </a:t>
            </a:r>
            <a:r>
              <a:rPr lang="ru-RU" sz="3600" dirty="0"/>
              <a:t>Ребра, не соединяющиеся с грудиной, называются </a:t>
            </a:r>
            <a:r>
              <a:rPr lang="ru-RU" sz="3600" b="1" dirty="0"/>
              <a:t>астернальными</a:t>
            </a:r>
            <a:r>
              <a:rPr lang="ru-RU" sz="3600" dirty="0"/>
              <a:t>, или </a:t>
            </a:r>
            <a:r>
              <a:rPr lang="ru-RU" sz="3600" b="1" dirty="0"/>
              <a:t>ложными</a:t>
            </a:r>
            <a:r>
              <a:rPr lang="ru-RU" sz="3600" dirty="0"/>
              <a:t> -  </a:t>
            </a:r>
            <a:r>
              <a:rPr lang="en-US" sz="3600" i="1" dirty="0"/>
              <a:t>costae</a:t>
            </a:r>
            <a:r>
              <a:rPr lang="ru-RU" sz="3600" i="1" dirty="0"/>
              <a:t> а</a:t>
            </a:r>
            <a:r>
              <a:rPr lang="en-US" sz="3600" i="1" dirty="0" err="1" smtClean="0"/>
              <a:t>sternales</a:t>
            </a:r>
            <a:r>
              <a:rPr lang="ru-RU" sz="3600" i="1" dirty="0" smtClean="0"/>
              <a:t>.</a:t>
            </a:r>
            <a:r>
              <a:rPr lang="ru-RU" sz="3600" dirty="0" smtClean="0"/>
              <a:t>  </a:t>
            </a:r>
            <a:r>
              <a:rPr lang="ru-RU" sz="3600" dirty="0"/>
              <a:t>Их хрящи накладываются друг на друга и вместе с последним костным ребром образуют реберную дугу – </a:t>
            </a:r>
            <a:r>
              <a:rPr lang="en-US" sz="3600" i="1" dirty="0"/>
              <a:t>arcus </a:t>
            </a:r>
            <a:r>
              <a:rPr lang="en-US" sz="3600" i="1" dirty="0" err="1"/>
              <a:t>costalis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725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Ребро </a:t>
            </a:r>
            <a:r>
              <a:rPr lang="en-US" b="1" i="1" smtClean="0">
                <a:solidFill>
                  <a:srgbClr val="C00000"/>
                </a:solidFill>
              </a:rPr>
              <a:t>costae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71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274638"/>
            <a:ext cx="11582400" cy="6430962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/>
              <a:t>Сагиттальные плоскости</a:t>
            </a:r>
            <a:r>
              <a:rPr lang="ru-RU" sz="2800" dirty="0"/>
              <a:t> </a:t>
            </a:r>
            <a:r>
              <a:rPr lang="ru-RU" sz="2800" i="1" dirty="0" err="1" smtClean="0"/>
              <a:t>plan</a:t>
            </a:r>
            <a:r>
              <a:rPr lang="en-US" sz="2800" i="1" dirty="0" err="1" smtClean="0"/>
              <a:t>i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sagitta</a:t>
            </a:r>
            <a:r>
              <a:rPr lang="en-US" sz="2800" i="1" dirty="0" err="1" smtClean="0"/>
              <a:t>lia</a:t>
            </a:r>
            <a:r>
              <a:rPr lang="en-US" sz="2800" i="1" dirty="0" smtClean="0"/>
              <a:t> </a:t>
            </a:r>
            <a:r>
              <a:rPr lang="ru-RU" sz="2800" dirty="0" smtClean="0"/>
              <a:t>(</a:t>
            </a:r>
            <a:r>
              <a:rPr lang="en-US" sz="2800" dirty="0"/>
              <a:t>I</a:t>
            </a:r>
            <a:r>
              <a:rPr lang="ru-RU" sz="2800" dirty="0"/>
              <a:t>) – вертикальные плоскости, продольно рассекающие тело от головы до хвоста. Их можно провести в любом количестве, но только одна из них средняя сагиттальная плоскость (срединная) </a:t>
            </a:r>
            <a:r>
              <a:rPr lang="en-US" sz="2800" i="1" dirty="0" err="1" smtClean="0"/>
              <a:t>planum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medianum</a:t>
            </a:r>
            <a:r>
              <a:rPr lang="en-US" sz="2800" i="1" dirty="0" smtClean="0"/>
              <a:t> </a:t>
            </a:r>
            <a:r>
              <a:rPr lang="ru-RU" sz="2800" dirty="0" smtClean="0"/>
              <a:t>рассекает </a:t>
            </a:r>
            <a:r>
              <a:rPr lang="ru-RU" sz="2800" dirty="0"/>
              <a:t>животное на две симметричные половины – правую и левую и проходит она от рта до кончика хвоста. Направление от любой сагиттальной плоскости наружу обозначается как </a:t>
            </a:r>
            <a:r>
              <a:rPr lang="ru-RU" sz="2800" b="1" dirty="0"/>
              <a:t>латеральное </a:t>
            </a:r>
            <a:r>
              <a:rPr lang="en-US" sz="2800" i="1" dirty="0" err="1"/>
              <a:t>lateralis</a:t>
            </a:r>
            <a:r>
              <a:rPr lang="ru-RU" sz="2800" dirty="0"/>
              <a:t> (1), а внутрь в сторону срединной (медианной) плоскости – медиальное </a:t>
            </a:r>
            <a:r>
              <a:rPr lang="en-US" sz="2800" i="1" dirty="0" err="1"/>
              <a:t>medialis</a:t>
            </a:r>
            <a:r>
              <a:rPr lang="en-US" sz="2800" i="1" dirty="0"/>
              <a:t> </a:t>
            </a:r>
            <a:r>
              <a:rPr lang="ru-RU" sz="2800" dirty="0"/>
              <a:t>(2)</a:t>
            </a:r>
            <a:r>
              <a:rPr lang="ru-RU" sz="2800" i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u="sng" dirty="0"/>
              <a:t>Фронтальные (дорсальные) плоскости</a:t>
            </a:r>
            <a:r>
              <a:rPr lang="ru-RU" sz="2800" b="1" dirty="0"/>
              <a:t> </a:t>
            </a:r>
            <a:r>
              <a:rPr lang="en-US" sz="2800" i="1" dirty="0" err="1"/>
              <a:t>plani</a:t>
            </a:r>
            <a:r>
              <a:rPr lang="en-US" sz="2800" i="1" dirty="0"/>
              <a:t> </a:t>
            </a:r>
            <a:r>
              <a:rPr lang="en-US" sz="2800" i="1" dirty="0" err="1"/>
              <a:t>dorsalia</a:t>
            </a:r>
            <a:r>
              <a:rPr lang="ru-RU" sz="2800" dirty="0"/>
              <a:t> (</a:t>
            </a:r>
            <a:r>
              <a:rPr lang="en-US" sz="2800" dirty="0"/>
              <a:t>III</a:t>
            </a:r>
            <a:r>
              <a:rPr lang="ru-RU" sz="2800" dirty="0"/>
              <a:t>) – эти плоскости так же проводится вдоль тела животного, но перпендикулярно сагиттальной, т. е. параллельно горизонтальной плоскости. По отношению к этой плоскости рассматривают два направления: </a:t>
            </a:r>
            <a:r>
              <a:rPr lang="ru-RU" sz="2800" b="1" dirty="0"/>
              <a:t>дорсальное </a:t>
            </a:r>
            <a:r>
              <a:rPr lang="ru-RU" sz="2800" dirty="0"/>
              <a:t>(спинное) </a:t>
            </a:r>
            <a:r>
              <a:rPr lang="en-US" sz="2800" i="1" dirty="0"/>
              <a:t>dorsalis </a:t>
            </a:r>
            <a:r>
              <a:rPr lang="ru-RU" sz="2800" dirty="0"/>
              <a:t> (3) – направленное в сторону контура спины, и </a:t>
            </a:r>
            <a:r>
              <a:rPr lang="ru-RU" sz="2800" b="1" dirty="0"/>
              <a:t>вентральное</a:t>
            </a:r>
            <a:r>
              <a:rPr lang="ru-RU" sz="2800" dirty="0"/>
              <a:t> (брюшное) </a:t>
            </a:r>
            <a:r>
              <a:rPr lang="en-US" sz="2800" i="1" dirty="0" err="1"/>
              <a:t>ventralis</a:t>
            </a:r>
            <a:r>
              <a:rPr lang="en-US" sz="2800" i="1" dirty="0"/>
              <a:t> </a:t>
            </a:r>
            <a:r>
              <a:rPr lang="ru-RU" sz="2800" dirty="0"/>
              <a:t> (4) – ориентированное в сторону контура живота.</a:t>
            </a:r>
          </a:p>
        </p:txBody>
      </p:sp>
    </p:spTree>
    <p:extLst>
      <p:ext uri="{BB962C8B-B14F-4D97-AF65-F5344CB8AC3E}">
        <p14:creationId xmlns:p14="http://schemas.microsoft.com/office/powerpoint/2010/main" val="29620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/>
              <a:t>Грудная кость </a:t>
            </a:r>
            <a:r>
              <a:rPr lang="ru-RU" u="sng" dirty="0"/>
              <a:t>или</a:t>
            </a:r>
            <a:r>
              <a:rPr lang="ru-RU" b="1" u="sng" dirty="0"/>
              <a:t> грудина</a:t>
            </a:r>
            <a:r>
              <a:rPr lang="ru-RU" dirty="0"/>
              <a:t> – </a:t>
            </a:r>
            <a:r>
              <a:rPr lang="en-US" i="1" dirty="0" smtClean="0"/>
              <a:t>sternum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ru-RU" dirty="0"/>
              <a:t>замыкает вентральную стенку грудной клетки, соединяя вентральные концы грудинных ребер. Она состоит из рукоятки, тела и мечевидного отростка.</a:t>
            </a:r>
          </a:p>
        </p:txBody>
      </p:sp>
    </p:spTree>
    <p:extLst>
      <p:ext uri="{BB962C8B-B14F-4D97-AF65-F5344CB8AC3E}">
        <p14:creationId xmlns:p14="http://schemas.microsoft.com/office/powerpoint/2010/main" val="352267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Грудина</a:t>
            </a:r>
            <a:br>
              <a:rPr lang="ru-RU" smtClean="0"/>
            </a:br>
            <a:r>
              <a:rPr lang="en-US" b="1" i="1" smtClean="0">
                <a:solidFill>
                  <a:srgbClr val="C00000"/>
                </a:solidFill>
              </a:rPr>
              <a:t>sternum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8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smtClean="0"/>
              <a:t>Лопатка</a:t>
            </a:r>
            <a:r>
              <a:rPr lang="en-US" sz="4900" smtClean="0"/>
              <a:t> </a:t>
            </a:r>
            <a:r>
              <a:rPr lang="en-US" sz="4900" b="1" i="1" smtClean="0">
                <a:solidFill>
                  <a:srgbClr val="C00000"/>
                </a:solidFill>
              </a:rPr>
              <a:t>scapula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437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Плечевая кость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C00000"/>
                </a:solidFill>
              </a:rPr>
              <a:t>os brahii</a:t>
            </a: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577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Кости предплечья</a:t>
            </a:r>
            <a:r>
              <a:rPr lang="ru-RU" b="1" i="1" smtClean="0"/>
              <a:t/>
            </a:r>
            <a:br>
              <a:rPr lang="ru-RU" b="1" i="1" smtClean="0"/>
            </a:br>
            <a:endParaRPr lang="ru-RU" b="1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615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Кости кисти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2895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Тазовая кость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5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Бедренная кость </a:t>
            </a:r>
            <a:r>
              <a:rPr lang="en-US" smtClean="0">
                <a:solidFill>
                  <a:srgbClr val="FF0000"/>
                </a:solidFill>
              </a:rPr>
              <a:t>(os femoris)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736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Кости голени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9606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Кости стопы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2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/>
              <a:t>Сегментальные (поперечные) плоскости</a:t>
            </a:r>
            <a:r>
              <a:rPr lang="ru-RU" sz="2400" dirty="0"/>
              <a:t> </a:t>
            </a:r>
            <a:r>
              <a:rPr lang="en-US" sz="2400" i="1" dirty="0" err="1"/>
              <a:t>plani</a:t>
            </a:r>
            <a:r>
              <a:rPr lang="en-US" sz="2400" i="1" dirty="0"/>
              <a:t> </a:t>
            </a:r>
            <a:r>
              <a:rPr lang="en-US" sz="2400" i="1" dirty="0" err="1"/>
              <a:t>transversalia</a:t>
            </a:r>
            <a:r>
              <a:rPr lang="ru-RU" sz="2400" dirty="0"/>
              <a:t> (</a:t>
            </a:r>
            <a:r>
              <a:rPr lang="en-US" sz="2400" dirty="0"/>
              <a:t>II</a:t>
            </a:r>
            <a:r>
              <a:rPr lang="ru-RU" sz="2400" dirty="0"/>
              <a:t>) – эти плоскости проходят поперек тела животного, перпендикулярно продольным плоскостям, рассекая его на отдельные участки (сегменты). По отношению к этим плоскостям рассматривают два </a:t>
            </a:r>
            <a:r>
              <a:rPr lang="ru-RU" sz="2400" dirty="0" smtClean="0"/>
              <a:t>направления:</a:t>
            </a:r>
            <a:br>
              <a:rPr lang="ru-RU" sz="2400" dirty="0" smtClean="0"/>
            </a:br>
            <a:r>
              <a:rPr lang="ru-RU" sz="2400" dirty="0" smtClean="0"/>
              <a:t>а</a:t>
            </a:r>
            <a:r>
              <a:rPr lang="ru-RU" sz="2400" dirty="0"/>
              <a:t>) на туловище – </a:t>
            </a:r>
            <a:r>
              <a:rPr lang="ru-RU" sz="2400" b="1" dirty="0"/>
              <a:t>краниально</a:t>
            </a:r>
            <a:r>
              <a:rPr lang="ru-RU" sz="2400" dirty="0"/>
              <a:t>е (черепное) </a:t>
            </a:r>
            <a:r>
              <a:rPr lang="en-US" sz="2400" i="1" dirty="0" err="1"/>
              <a:t>cranialis</a:t>
            </a:r>
            <a:r>
              <a:rPr lang="ru-RU" sz="2400" dirty="0"/>
              <a:t> (5), ориентированное в сторону черепа и </a:t>
            </a:r>
            <a:r>
              <a:rPr lang="ru-RU" sz="2400" b="1" dirty="0"/>
              <a:t>каудальное</a:t>
            </a:r>
            <a:r>
              <a:rPr lang="ru-RU" sz="2400" dirty="0"/>
              <a:t> (хвостовое) </a:t>
            </a:r>
            <a:r>
              <a:rPr lang="en-US" sz="2400" i="1" dirty="0" err="1"/>
              <a:t>caudalis</a:t>
            </a:r>
            <a:r>
              <a:rPr lang="en-US" sz="2400" i="1" dirty="0"/>
              <a:t> </a:t>
            </a:r>
            <a:r>
              <a:rPr lang="ru-RU" sz="2400" dirty="0"/>
              <a:t>(6), ориентированное в сторону хвоста;</a:t>
            </a:r>
            <a:br>
              <a:rPr lang="ru-RU" sz="2400" dirty="0"/>
            </a:br>
            <a:r>
              <a:rPr lang="ru-RU" sz="2400" dirty="0"/>
              <a:t>б) на голове – </a:t>
            </a:r>
            <a:r>
              <a:rPr lang="ru-RU" sz="2400" b="1" dirty="0"/>
              <a:t>оральное</a:t>
            </a:r>
            <a:r>
              <a:rPr lang="ru-RU" sz="2400" dirty="0"/>
              <a:t> (ротовое) </a:t>
            </a:r>
            <a:r>
              <a:rPr lang="en-US" sz="2400" i="1" dirty="0" err="1"/>
              <a:t>oralis</a:t>
            </a:r>
            <a:r>
              <a:rPr lang="ru-RU" sz="2400" dirty="0"/>
              <a:t> (7) или же </a:t>
            </a:r>
            <a:r>
              <a:rPr lang="ru-RU" sz="2400" b="1" dirty="0"/>
              <a:t>назальное</a:t>
            </a:r>
            <a:r>
              <a:rPr lang="ru-RU" sz="2400" dirty="0"/>
              <a:t> (носовое) </a:t>
            </a:r>
            <a:r>
              <a:rPr lang="en-US" sz="2400" i="1" dirty="0" err="1"/>
              <a:t>nasalis</a:t>
            </a:r>
            <a:r>
              <a:rPr lang="ru-RU" sz="2400" dirty="0"/>
              <a:t>, или же </a:t>
            </a:r>
            <a:r>
              <a:rPr lang="ru-RU" sz="2400" b="1" dirty="0"/>
              <a:t>ростральное</a:t>
            </a:r>
            <a:r>
              <a:rPr lang="ru-RU" sz="2400" dirty="0"/>
              <a:t> </a:t>
            </a:r>
            <a:r>
              <a:rPr lang="en-US" sz="2400" i="1" dirty="0" err="1"/>
              <a:t>rostralis</a:t>
            </a:r>
            <a:r>
              <a:rPr lang="ru-RU" sz="2400" dirty="0"/>
              <a:t> – ориентированное в сторону входа в рот или в сторону верхушки носа, и </a:t>
            </a:r>
            <a:r>
              <a:rPr lang="ru-RU" sz="2400" b="1" dirty="0"/>
              <a:t>аборальное</a:t>
            </a:r>
            <a:r>
              <a:rPr lang="ru-RU" sz="2400" dirty="0"/>
              <a:t> (</a:t>
            </a:r>
            <a:r>
              <a:rPr lang="ru-RU" sz="2400" dirty="0" err="1"/>
              <a:t>противоротовое</a:t>
            </a:r>
            <a:r>
              <a:rPr lang="ru-RU" sz="2400" dirty="0"/>
              <a:t>)  </a:t>
            </a:r>
            <a:r>
              <a:rPr lang="en-US" sz="2400" i="1" dirty="0" err="1"/>
              <a:t>aboralis</a:t>
            </a:r>
            <a:r>
              <a:rPr lang="ru-RU" sz="2400" dirty="0"/>
              <a:t> (8) – в сторону начала шеи</a:t>
            </a:r>
            <a:r>
              <a:rPr lang="ru-RU" sz="2400" dirty="0" smtClean="0"/>
              <a:t>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в) на конечностях – краниальное и каудальное, но только до кисти и стопы. В области кисти и стопы передняя поверхность называется </a:t>
            </a:r>
            <a:r>
              <a:rPr lang="ru-RU" sz="2400" b="1" dirty="0" err="1"/>
              <a:t>спинковой</a:t>
            </a:r>
            <a:r>
              <a:rPr lang="ru-RU" sz="2400" dirty="0"/>
              <a:t> или </a:t>
            </a:r>
            <a:r>
              <a:rPr lang="ru-RU" sz="2400" b="1" dirty="0"/>
              <a:t>дорсальной</a:t>
            </a:r>
            <a:r>
              <a:rPr lang="ru-RU" sz="2400" dirty="0"/>
              <a:t> </a:t>
            </a:r>
            <a:r>
              <a:rPr lang="en-US" sz="2400" i="1" dirty="0"/>
              <a:t>dorsalis </a:t>
            </a:r>
            <a:r>
              <a:rPr lang="ru-RU" sz="2400" dirty="0"/>
              <a:t>(3)</a:t>
            </a:r>
            <a:r>
              <a:rPr lang="ru-RU" sz="2400" i="1" dirty="0"/>
              <a:t>;</a:t>
            </a:r>
            <a:r>
              <a:rPr lang="ru-RU" sz="2400" dirty="0"/>
              <a:t> задняя поверхность кисти – </a:t>
            </a:r>
            <a:r>
              <a:rPr lang="ru-RU" sz="2400" b="1" dirty="0"/>
              <a:t>ладонной</a:t>
            </a:r>
            <a:r>
              <a:rPr lang="ru-RU" sz="2400" dirty="0"/>
              <a:t> или </a:t>
            </a:r>
            <a:r>
              <a:rPr lang="ru-RU" sz="2400" b="1" dirty="0" err="1"/>
              <a:t>пальмарной</a:t>
            </a:r>
            <a:r>
              <a:rPr lang="ru-RU" sz="2400" dirty="0"/>
              <a:t> (</a:t>
            </a:r>
            <a:r>
              <a:rPr lang="ru-RU" sz="2400" dirty="0" err="1"/>
              <a:t>волярной</a:t>
            </a:r>
            <a:r>
              <a:rPr lang="ru-RU" sz="2400" dirty="0"/>
              <a:t>) </a:t>
            </a:r>
            <a:r>
              <a:rPr lang="en-US" sz="2400" i="1" dirty="0"/>
              <a:t>palmaris </a:t>
            </a:r>
            <a:r>
              <a:rPr lang="en-US" sz="2400" i="1" dirty="0" err="1"/>
              <a:t>seu</a:t>
            </a:r>
            <a:r>
              <a:rPr lang="en-US" sz="2400" i="1" dirty="0"/>
              <a:t> </a:t>
            </a:r>
            <a:r>
              <a:rPr lang="en-US" sz="2400" i="1" dirty="0" err="1"/>
              <a:t>volaris</a:t>
            </a:r>
            <a:r>
              <a:rPr lang="ru-RU" sz="2400" dirty="0"/>
              <a:t> (9), а на стопе – </a:t>
            </a:r>
            <a:r>
              <a:rPr lang="ru-RU" sz="2400" b="1" dirty="0"/>
              <a:t>подошвенной</a:t>
            </a:r>
            <a:r>
              <a:rPr lang="ru-RU" sz="2400" dirty="0"/>
              <a:t> или </a:t>
            </a:r>
            <a:r>
              <a:rPr lang="ru-RU" sz="2400" b="1" dirty="0" err="1"/>
              <a:t>плантарной</a:t>
            </a:r>
            <a:r>
              <a:rPr lang="ru-RU" sz="2400" dirty="0"/>
              <a:t> </a:t>
            </a:r>
            <a:r>
              <a:rPr lang="en-US" sz="2400" i="1" dirty="0" err="1"/>
              <a:t>plantaris</a:t>
            </a:r>
            <a:r>
              <a:rPr lang="ru-RU" sz="2400" dirty="0"/>
              <a:t> (10)</a:t>
            </a:r>
            <a:r>
              <a:rPr lang="ru-RU" sz="2400" i="1" dirty="0"/>
              <a:t>.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196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s12.pikabu.ru/post_img/2019/09/17/7/1568715817196619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10.pikabu.ru/post_img/big/2019/09/17/7/156871581915753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0"/>
            <a:ext cx="6083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s11.pikabu.ru/post_img/big/2019/09/17/7/156871582118218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s7.pikabu.ru/post_img/2019/09/17/7/156871582219138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276"/>
            <a:ext cx="6096000" cy="42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пальцы лош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1912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41401"/>
            <a:ext cx="60007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108192" cy="5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846138"/>
            <a:ext cx="6083808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20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емножко упоротой анатомии Анатомия, Человек, Животные, Птицы, Длинно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5" y="2397887"/>
            <a:ext cx="607161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Направления по длинной оси свободных конечностей определяются терминами: проксимальный – </a:t>
            </a:r>
            <a:r>
              <a:rPr lang="en-US" sz="4000" i="1" dirty="0" err="1"/>
              <a:t>proximalis</a:t>
            </a:r>
            <a:r>
              <a:rPr lang="en-US" sz="4000" i="1" dirty="0"/>
              <a:t> </a:t>
            </a:r>
            <a:r>
              <a:rPr lang="ru-RU" sz="4000" dirty="0"/>
              <a:t>(11), т.е. ближайший к телу конец ноги или какое-либо ближайшее к телу ее звено, и дистальный – </a:t>
            </a:r>
            <a:r>
              <a:rPr lang="en-US" sz="4000" i="1" dirty="0" err="1"/>
              <a:t>distalis</a:t>
            </a:r>
            <a:r>
              <a:rPr lang="ru-RU" sz="4000" dirty="0"/>
              <a:t> (12) -   наиболее удаленное от тела. </a:t>
            </a:r>
            <a:br>
              <a:rPr lang="ru-RU" sz="4000" dirty="0"/>
            </a:br>
            <a:r>
              <a:rPr lang="ru-RU" sz="4000" dirty="0"/>
              <a:t>Комбинируя в различных сочетаниях рассмотренные термины, можно на теле указывать </a:t>
            </a:r>
            <a:r>
              <a:rPr lang="ru-RU" sz="4000" dirty="0" err="1"/>
              <a:t>дорсокаудальное</a:t>
            </a:r>
            <a:r>
              <a:rPr lang="ru-RU" sz="4000" dirty="0"/>
              <a:t>, вентромедиальное, </a:t>
            </a:r>
            <a:r>
              <a:rPr lang="ru-RU" sz="4000" dirty="0" err="1"/>
              <a:t>краниодорсальное</a:t>
            </a:r>
            <a:r>
              <a:rPr lang="ru-RU" sz="4000" dirty="0"/>
              <a:t> или какое-либо другое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316378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Остеология</a:t>
            </a:r>
            <a:r>
              <a:rPr lang="ru-RU" dirty="0"/>
              <a:t> – учение о костях, которые совместно с хрящами и связками образуют скелет. Скелет представляет собой подвижную основу тела, состоящую из костей и хрящей, соединенных между собой при помощи суставов и </a:t>
            </a:r>
            <a:r>
              <a:rPr lang="ru-RU" dirty="0" smtClean="0"/>
              <a:t>сращений.</a:t>
            </a:r>
            <a:br>
              <a:rPr lang="ru-RU" dirty="0" smtClean="0"/>
            </a:br>
            <a:r>
              <a:rPr lang="ru-RU" b="1" dirty="0" smtClean="0"/>
              <a:t>Скелет </a:t>
            </a:r>
            <a:r>
              <a:rPr lang="ru-RU" dirty="0" smtClean="0"/>
              <a:t>– </a:t>
            </a:r>
            <a:r>
              <a:rPr lang="ru-RU" dirty="0"/>
              <a:t>это пассивная часть аппарата движения, представляющая собой систему рычагов для прикрепления мышц, как активных органов движения, так же является опорой и защитой для внутренних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7503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Весь скелет делят на </a:t>
            </a:r>
            <a:r>
              <a:rPr lang="ru-RU" b="1" dirty="0"/>
              <a:t>осевой</a:t>
            </a:r>
            <a:r>
              <a:rPr lang="ru-RU" dirty="0"/>
              <a:t> и </a:t>
            </a:r>
            <a:r>
              <a:rPr lang="ru-RU" b="1" dirty="0"/>
              <a:t>периферический</a:t>
            </a:r>
            <a:r>
              <a:rPr lang="ru-RU" dirty="0"/>
              <a:t>. К </a:t>
            </a:r>
            <a:r>
              <a:rPr lang="ru-RU" b="1" dirty="0"/>
              <a:t>осевому</a:t>
            </a:r>
            <a:r>
              <a:rPr lang="ru-RU" dirty="0"/>
              <a:t> скелету относят: скелет головы, шеи, туловища и хвоста. В основе скелета шеи, туловища и хвоста лежат позвонки. Они вместе образуют </a:t>
            </a:r>
            <a:r>
              <a:rPr lang="ru-RU" b="1" dirty="0"/>
              <a:t>позвоночный столб</a:t>
            </a:r>
            <a:r>
              <a:rPr lang="ru-RU" dirty="0"/>
              <a:t> – </a:t>
            </a:r>
            <a:r>
              <a:rPr lang="en-US" i="1" dirty="0" err="1"/>
              <a:t>columna</a:t>
            </a:r>
            <a:r>
              <a:rPr lang="en-US" i="1" dirty="0"/>
              <a:t> </a:t>
            </a:r>
            <a:r>
              <a:rPr lang="en-US" i="1" dirty="0" err="1"/>
              <a:t>vertebralis</a:t>
            </a:r>
            <a:r>
              <a:rPr lang="ru-RU" dirty="0"/>
              <a:t>. В скелет туловища еще входит грудная клетка, представленная грудными позвонками, ребрами и грудной костью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/>
              <a:t>Периферический скелет – </a:t>
            </a:r>
            <a:r>
              <a:rPr lang="ru-RU" dirty="0"/>
              <a:t>представлен скелетом грудных и тазовых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518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mtClean="0"/>
              <a:t>Скелет животного </a:t>
            </a:r>
            <a:br>
              <a:rPr lang="ru-RU" sz="4400" smtClean="0"/>
            </a:b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i="1" smtClean="0"/>
              <a:t>Череп </a:t>
            </a:r>
            <a:r>
              <a:rPr lang="en-US" sz="6000" i="1" smtClean="0">
                <a:solidFill>
                  <a:srgbClr val="C00000"/>
                </a:solidFill>
              </a:rPr>
              <a:t>cranium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1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1384</Words>
  <Application>Microsoft Office PowerPoint</Application>
  <PresentationFormat>Широкоэкранный</PresentationFormat>
  <Paragraphs>85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Тема Office</vt:lpstr>
      <vt:lpstr>Строение скелета животных</vt:lpstr>
      <vt:lpstr>Презентация PowerPoint</vt:lpstr>
      <vt:lpstr>Сагиттальные плоскости plani sagittalia (I) – вертикальные плоскости, продольно рассекающие тело от головы до хвоста. Их можно провести в любом количестве, но только одна из них средняя сагиттальная плоскость (срединная) planum medianum рассекает животное на две симметричные половины – правую и левую и проходит она от рта до кончика хвоста. Направление от любой сагиттальной плоскости наружу обозначается как латеральное lateralis (1), а внутрь в сторону срединной (медианной) плоскости – медиальное medialis (2). Фронтальные (дорсальные) плоскости plani dorsalia (III) – эти плоскости так же проводится вдоль тела животного, но перпендикулярно сагиттальной, т. е. параллельно горизонтальной плоскости. По отношению к этой плоскости рассматривают два направления: дорсальное (спинное) dorsalis  (3) – направленное в сторону контура спины, и вентральное (брюшное) ventralis  (4) – ориентированное в сторону контура живота.</vt:lpstr>
      <vt:lpstr>Сегментальные (поперечные) плоскости plani transversalia (II) – эти плоскости проходят поперек тела животного, перпендикулярно продольным плоскостям, рассекая его на отдельные участки (сегменты). По отношению к этим плоскостям рассматривают два направления: а) на туловище – краниальное (черепное) cranialis (5), ориентированное в сторону черепа и каудальное (хвостовое) caudalis (6), ориентированное в сторону хвоста; б) на голове – оральное (ротовое) oralis (7) или же назальное (носовое) nasalis, или же ростральное rostralis – ориентированное в сторону входа в рот или в сторону верхушки носа, и аборальное (противоротовое)  aboralis (8) – в сторону начала шеи; в) на конечностях – краниальное и каудальное, но только до кисти и стопы. В области кисти и стопы передняя поверхность называется спинковой или дорсальной dorsalis (3); задняя поверхность кисти – ладонной или пальмарной (волярной) palmaris seu volaris (9), а на стопе – подошвенной или плантарной plantaris (10).    </vt:lpstr>
      <vt:lpstr>Направления по длинной оси свободных конечностей определяются терминами: проксимальный – proximalis (11), т.е. ближайший к телу конец ноги или какое-либо ближайшее к телу ее звено, и дистальный – distalis (12) -   наиболее удаленное от тела.  Комбинируя в различных сочетаниях рассмотренные термины, можно на теле указывать дорсокаудальное, вентромедиальное, краниодорсальное или какое-либо другое направление.</vt:lpstr>
      <vt:lpstr>Остеология – учение о костях, которые совместно с хрящами и связками образуют скелет. Скелет представляет собой подвижную основу тела, состоящую из костей и хрящей, соединенных между собой при помощи суставов и сращений. Скелет – это пассивная часть аппарата движения, представляющая собой систему рычагов для прикрепления мышц, как активных органов движения, так же является опорой и защитой для внутренних органов.</vt:lpstr>
      <vt:lpstr>Весь скелет делят на осевой и периферический. К осевому скелету относят: скелет головы, шеи, туловища и хвоста. В основе скелета шеи, туловища и хвоста лежат позвонки. Они вместе образуют позвоночный столб – columna vertebralis. В скелет туловища еще входит грудная клетка, представленная грудными позвонками, ребрами и грудной костью. Периферический скелет – представлен скелетом грудных и тазовых конечностей.</vt:lpstr>
      <vt:lpstr>Скелет животного  </vt:lpstr>
      <vt:lpstr>Череп cranium</vt:lpstr>
      <vt:lpstr>ШЕЙНЫЕ ПОЗВОНКИ – vertebrae cervicales . У млекопитающих скелет шеи образован 7 позвонками за небольшим исключением (у ленивца – 6-9, у ламантина – 6). Они делятся на типичные – схожие по строению друг с другом (по счету 3, 4, 5, 6), и нетипичные (1, 2, 7).  Характерным признаком типичных шейных позвонков является наличие двуветвистых (раздвоенных) поперечнореберных отростков и межпоперечных (поперечных) отверстий – foramen transversarium, - расположенных у их основания. У типичных шейных позвонков к поперечным отросткам прирастают зачатки ребер, поэтому эти отростки называются не только поперечными, но и поперечнореберными – processus costotransversarius. </vt:lpstr>
      <vt:lpstr>Типичный шейный позвонок</vt:lpstr>
      <vt:lpstr>Первый шейный позвонок – или атлант – atlas – характерен отсутствием тела. Он имеет кольцевидную форму. </vt:lpstr>
      <vt:lpstr>Первый шейный позвонок  Atlas</vt:lpstr>
      <vt:lpstr>Второй шейный позвонок – осевой, или эпистрофей  самый длинный из семи. Характеризуется наличием, вместо головки – зубовидного отростка, или зуба -  dens (1) , остистый отросток в виде гребня – crista (2), со слабыми неветвящимися поперечнореберными отростками (3) с поперечными отверстиями (4) в виде канала и краниальными межпоперечными отверстиями (5).</vt:lpstr>
      <vt:lpstr>Второй шейный позвонок Axis</vt:lpstr>
      <vt:lpstr>7-й шейный позвонок  отличие от типичных имеет короткий неветвящийся поперечнореберный отросток (1), без межпоперечного отверстия в нем. Остистый отросток развит сильнее, чем на типичных шейных позвонках. На каудальном конце тела расположены каудальные реберные ямки (3) для сочленения с головками первой пары ребер.</vt:lpstr>
      <vt:lpstr>1 – поперечнореберные отростки; 2 – остистый отросток; 3 – каудальные реберные ямки; 4 – краниальные суставные отростки; 5 – каудальные суставные отростки</vt:lpstr>
      <vt:lpstr>ГРУДНЫЕ ПОЗВОНКИ -vertebrae thoracales – характеризуются наличием двух пар – краниальных и каудальных реберных фасеток (ямок) на теле позвонка, короткими поперечными отростками с фасеткой для реберного бугорка и хорошо развитыми остистыми отростками, наклоненными каудально до диафрагмального позвонка. На диафрагмальном позвонке остистый отросток поставлен вертикально. На последующих позвонках остистые отростки направлены краниально. У последнего позвонка нет каудальных реберных фасеток.</vt:lpstr>
      <vt:lpstr>Грудные позвонки vertebrae thoracales</vt:lpstr>
      <vt:lpstr>ПОЯСНИЧНЫЕ ПОЗВОНКИ – vertebrae lumbales. Характерным признаком поясничных позвонков является наличие у них длинных поперечнореберных (поперечных) отростков (1), лежащих во фронтальной (дорсальной) плоскости. Кроме того, у них слабо выражены головки и ямки, остистые отростки пластинчатые (2), одинаковой высоты и ширины.</vt:lpstr>
      <vt:lpstr>Презентация PowerPoint</vt:lpstr>
      <vt:lpstr>Поясничные позвонки Vertebrae  lumbales</vt:lpstr>
      <vt:lpstr>КРЕСТЦОВЫЕ ПОЗВОНКИ – vertebrae sacrales. Характерны тем, что срастаются вместе в крестцовую кость – os cacrum, - или крестец. При срастании крестцовых позвонков между их дужками и телами проходит крестцовый канал – canalis sacralis. </vt:lpstr>
      <vt:lpstr>Крестец os sacrum</vt:lpstr>
      <vt:lpstr>ХВОСТОВЫЕ ПОЗВОНКИ – vertebrae caudales – характеризуются плоско-выпуклыми головками (1) и ямками и наличием всех основных элементов позвонка только на первых пяти сегментах. У остальных позвонков остистые отростки (3) и дужки подвергаются редукции и остаются лишь тела с небольшими бугорками.</vt:lpstr>
      <vt:lpstr>Презентация PowerPoint</vt:lpstr>
      <vt:lpstr>Количество позвонков у млекопитающих разных видов</vt:lpstr>
      <vt:lpstr>Ребра – coste – состоят из длинного изогнутого костного ребра, или реберной кости – os coste – и реберного хряща - cartilago costalis. Число парных ребер соответствует  числу грудных позвонков.  Ребра, которые соединяются с грудной костью, называются стернальными, или истинными – costae sternales. Ребра, не соединяющиеся с грудиной, называются астернальными, или ложными -  costae аsternales.  Их хрящи накладываются друг на друга и вместе с последним костным ребром образуют реберную дугу – arcus costalis.</vt:lpstr>
      <vt:lpstr>Ребро costae</vt:lpstr>
      <vt:lpstr>Грудная кость или грудина – sternum – замыкает вентральную стенку грудной клетки, соединяя вентральные концы грудинных ребер. Она состоит из рукоятки, тела и мечевидного отростка.</vt:lpstr>
      <vt:lpstr>Грудина sternum</vt:lpstr>
      <vt:lpstr>Лопатка scapula </vt:lpstr>
      <vt:lpstr>Плечевая кость os brahii</vt:lpstr>
      <vt:lpstr>Кости предплечья </vt:lpstr>
      <vt:lpstr>Кости кисти</vt:lpstr>
      <vt:lpstr>Тазовая кость</vt:lpstr>
      <vt:lpstr>Бедренная кость (os femoris)</vt:lpstr>
      <vt:lpstr>Кости голени</vt:lpstr>
      <vt:lpstr> Кости стопы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скелета животных</dc:title>
  <dc:creator>User</dc:creator>
  <cp:lastModifiedBy>Пользователь Windows</cp:lastModifiedBy>
  <cp:revision>15</cp:revision>
  <dcterms:created xsi:type="dcterms:W3CDTF">2016-05-10T06:09:50Z</dcterms:created>
  <dcterms:modified xsi:type="dcterms:W3CDTF">2020-10-05T16:51:37Z</dcterms:modified>
</cp:coreProperties>
</file>