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8" r:id="rId9"/>
    <p:sldId id="269" r:id="rId10"/>
    <p:sldId id="270" r:id="rId11"/>
    <p:sldId id="271" r:id="rId12"/>
    <p:sldId id="265" r:id="rId13"/>
    <p:sldId id="288" r:id="rId14"/>
    <p:sldId id="266" r:id="rId15"/>
    <p:sldId id="267" r:id="rId16"/>
    <p:sldId id="274" r:id="rId17"/>
    <p:sldId id="275" r:id="rId18"/>
    <p:sldId id="276" r:id="rId19"/>
    <p:sldId id="273" r:id="rId20"/>
    <p:sldId id="277" r:id="rId21"/>
    <p:sldId id="279" r:id="rId22"/>
    <p:sldId id="280" r:id="rId23"/>
    <p:sldId id="281" r:id="rId24"/>
    <p:sldId id="282" r:id="rId25"/>
    <p:sldId id="283" r:id="rId26"/>
    <p:sldId id="287" r:id="rId27"/>
    <p:sldId id="272" r:id="rId28"/>
    <p:sldId id="284" r:id="rId29"/>
    <p:sldId id="286" r:id="rId30"/>
    <p:sldId id="285" r:id="rId31"/>
  </p:sldIdLst>
  <p:sldSz cx="9144000" cy="6858000" type="screen4x3"/>
  <p:notesSz cx="6858000" cy="9144000"/>
  <p:defaultTextStyle>
    <a:defPPr>
      <a:defRPr lang="ru-RU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33CC33"/>
    <a:srgbClr val="CC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2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2772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Образец текста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Второй уровень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Третий уровень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Четвертый уровень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Пятый уровень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>
              <a:buNone/>
            </a:pPr>
            <a:fld id="{9A0DB2DC-4C9A-4742-B13C-FB6460FD3503}" type="slidenum">
              <a:rPr lang="ru-RU" sz="1200" dirty="0"/>
              <a:t>‹#›</a:t>
            </a:fld>
            <a:endParaRPr lang="ru-RU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A667C01-E1DC-484E-8D7E-77C005D7A59A}" type="datetime1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10.11.2023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ru-RU" smtClean="0">
                <a:latin typeface="Arial" panose="020B0604020202020204" pitchFamily="34" charset="0"/>
              </a:rPr>
              <a:t>‹#›</a:t>
            </a:fld>
            <a:endParaRPr lang="ru-RU" dirty="0">
              <a:latin typeface="Arial" panose="020B060402020202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5360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A667C01-E1DC-484E-8D7E-77C005D7A59A}" type="datetime1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10.11.2023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smtClean="0">
                <a:latin typeface="Arial" panose="020B0604020202020204" pitchFamily="34" charset="0"/>
              </a:rPr>
              <a:t>‹#›</a:t>
            </a:fld>
            <a:endParaRPr 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463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A667C01-E1DC-484E-8D7E-77C005D7A59A}" type="datetime1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10.11.2023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smtClean="0">
                <a:latin typeface="Arial" panose="020B0604020202020204" pitchFamily="34" charset="0"/>
              </a:rPr>
              <a:t>‹#›</a:t>
            </a:fld>
            <a:endParaRPr 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289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A667C01-E1DC-484E-8D7E-77C005D7A59A}" type="datetime1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10.11.2023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smtClean="0">
                <a:latin typeface="Arial" panose="020B0604020202020204" pitchFamily="34" charset="0"/>
              </a:rPr>
              <a:t>‹#›</a:t>
            </a:fld>
            <a:endParaRPr 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978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A667C01-E1DC-484E-8D7E-77C005D7A59A}" type="datetime1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10.11.2023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smtClean="0">
                <a:latin typeface="Arial" panose="020B0604020202020204" pitchFamily="34" charset="0"/>
              </a:rPr>
              <a:t>‹#›</a:t>
            </a:fld>
            <a:endParaRPr lang="ru-RU" dirty="0">
              <a:latin typeface="Arial" panose="020B0604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8739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A667C01-E1DC-484E-8D7E-77C005D7A59A}" type="datetime1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10.11.2023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smtClean="0">
                <a:latin typeface="Arial" panose="020B0604020202020204" pitchFamily="34" charset="0"/>
              </a:rPr>
              <a:t>‹#›</a:t>
            </a:fld>
            <a:endParaRPr 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568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A667C01-E1DC-484E-8D7E-77C005D7A59A}" type="datetime1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10.11.2023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smtClean="0">
                <a:latin typeface="Arial" panose="020B0604020202020204" pitchFamily="34" charset="0"/>
              </a:rPr>
              <a:t>‹#›</a:t>
            </a:fld>
            <a:endParaRPr 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712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A667C01-E1DC-484E-8D7E-77C005D7A59A}" type="datetime1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10.11.2023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smtClean="0">
                <a:latin typeface="Arial" panose="020B0604020202020204" pitchFamily="34" charset="0"/>
              </a:rPr>
              <a:t>‹#›</a:t>
            </a:fld>
            <a:endParaRPr 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490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A667C01-E1DC-484E-8D7E-77C005D7A59A}" type="datetime1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10.11.2023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smtClean="0">
                <a:latin typeface="Arial" panose="020B0604020202020204" pitchFamily="34" charset="0"/>
              </a:rPr>
              <a:t>‹#›</a:t>
            </a:fld>
            <a:endParaRPr 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957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A667C01-E1DC-484E-8D7E-77C005D7A59A}" type="datetime1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10.11.2023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smtClean="0">
                <a:latin typeface="Arial" panose="020B0604020202020204" pitchFamily="34" charset="0"/>
              </a:rPr>
              <a:t>‹#›</a:t>
            </a:fld>
            <a:endParaRPr 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336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A667C01-E1DC-484E-8D7E-77C005D7A59A}" type="datetime1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10.11.2023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smtClean="0">
                <a:latin typeface="Arial" panose="020B0604020202020204" pitchFamily="34" charset="0"/>
              </a:rPr>
              <a:t>‹#›</a:t>
            </a:fld>
            <a:endParaRPr 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247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A667C01-E1DC-484E-8D7E-77C005D7A59A}" type="datetime1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10.11.2023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ru-RU" smtClean="0">
                <a:latin typeface="Arial" panose="020B0604020202020204" pitchFamily="34" charset="0"/>
              </a:rPr>
              <a:t>‹#›</a:t>
            </a:fld>
            <a:endParaRPr 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75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8.png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7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2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1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8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8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3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8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oleObject" Target="../embeddings/oleObject35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5" Type="http://schemas.openxmlformats.org/officeDocument/2006/relationships/image" Target="../media/image39.wmf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3.bin"/><Relationship Id="rId14" Type="http://schemas.openxmlformats.org/officeDocument/2006/relationships/oleObject" Target="../embeddings/oleObject36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40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43.wmf"/><Relationship Id="rId4" Type="http://schemas.openxmlformats.org/officeDocument/2006/relationships/oleObject" Target="../embeddings/oleObject39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46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hyperlink" Target="http://statistica.ru/theory/raspredelenie-styudenta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/>
          </p:cNvSpPr>
          <p:nvPr>
            <p:ph type="ctrTitle"/>
          </p:nvPr>
        </p:nvSpPr>
        <p:spPr>
          <a:xfrm>
            <a:off x="2339181" y="1524447"/>
            <a:ext cx="4465637" cy="1470025"/>
          </a:xfrm>
          <a:ln/>
        </p:spPr>
        <p:txBody>
          <a:bodyPr vert="horz" wrap="square" lIns="91440" tIns="45720" rIns="91440" bIns="45720" anchor="ctr" anchorCtr="0"/>
          <a:lstStyle/>
          <a:p>
            <a:pPr eaLnBrk="1" hangingPunct="1">
              <a:buClrTx/>
              <a:buSzTx/>
              <a:buFontTx/>
            </a:pPr>
            <a:r>
              <a:rPr b="1" dirty="0" err="1">
                <a:solidFill>
                  <a:schemeClr val="accent2"/>
                </a:solidFill>
              </a:rPr>
              <a:t>Лекция</a:t>
            </a:r>
            <a:r>
              <a:rPr b="1" dirty="0">
                <a:solidFill>
                  <a:schemeClr val="accent2"/>
                </a:solidFill>
              </a:rPr>
              <a:t> </a:t>
            </a:r>
            <a:r>
              <a:rPr lang="ru-RU" b="1" dirty="0" smtClean="0">
                <a:solidFill>
                  <a:schemeClr val="accent2"/>
                </a:solidFill>
              </a:rPr>
              <a:t>5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18437" name="Rectangle 3"/>
          <p:cNvSpPr>
            <a:spLocks noGrp="1"/>
          </p:cNvSpPr>
          <p:nvPr>
            <p:ph type="subTitle" idx="1"/>
          </p:nvPr>
        </p:nvSpPr>
        <p:spPr>
          <a:xfrm>
            <a:off x="1547664" y="3717032"/>
            <a:ext cx="5537200" cy="2232025"/>
          </a:xfrm>
          <a:ln/>
        </p:spPr>
        <p:txBody>
          <a:bodyPr vert="horz" wrap="square" lIns="91440" tIns="45720" rIns="91440" bIns="45720" anchor="t" anchorCtr="0"/>
          <a:lstStyle/>
          <a:p>
            <a:pPr eaLnBrk="1" hangingPunct="1">
              <a:buClrTx/>
              <a:buSzTx/>
              <a:buFontTx/>
            </a:pPr>
            <a:r>
              <a:rPr sz="4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Корреляционный и регрессионный анализ</a:t>
            </a:r>
          </a:p>
          <a:p>
            <a:pPr eaLnBrk="1" hangingPunct="1">
              <a:buClrTx/>
              <a:buSzTx/>
              <a:buFontTx/>
            </a:pPr>
            <a:endParaRPr sz="44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endParaRPr sz="44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endParaRPr sz="44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endParaRPr sz="44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endParaRPr sz="44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endParaRPr sz="44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buClrTx/>
              <a:buSzTx/>
              <a:buFontTx/>
            </a:pPr>
            <a:endParaRPr sz="44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434" name="Rectangle 6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ru-RU" sz="1400" dirty="0"/>
              <a:t>1</a:t>
            </a:fld>
            <a:endParaRPr lang="ru-RU" sz="1400" dirty="0"/>
          </a:p>
        </p:txBody>
      </p:sp>
      <p:sp>
        <p:nvSpPr>
          <p:cNvPr id="18435" name="Номер слайда 5"/>
          <p:cNvSpPr txBox="1">
            <a:spLocks noGrp="1"/>
          </p:cNvSpPr>
          <p:nvPr/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algn="r"/>
            <a:fld id="{9A0DB2DC-4C9A-4742-B13C-FB6460FD3503}" type="slidenum">
              <a:rPr lang="ru-RU" sz="1400" dirty="0">
                <a:latin typeface="Arial" panose="020B0604020202020204" pitchFamily="34" charset="0"/>
              </a:rPr>
              <a:t>1</a:t>
            </a:fld>
            <a:endParaRPr lang="ru-RU" sz="1400" dirty="0">
              <a:latin typeface="Arial" panose="020B0604020202020204" pitchFamily="34" charset="0"/>
            </a:endParaRPr>
          </a:p>
        </p:txBody>
      </p:sp>
      <p:sp>
        <p:nvSpPr>
          <p:cNvPr id="18438" name="AutoShape 5" descr="1815113992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8439" name="AutoShape 7" descr="1815113992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8440" name="AutoShape 11" descr="1815113992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8441" name="AutoShape 13" descr="1815113992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8442" name="AutoShape 15" descr="1815113992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8443" name="AutoShape 17" descr="1815113992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8444" name="AutoShape 19" descr="1815113992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8445" name="AutoShape 21" descr="1815113992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8446" name="AutoShape 23" descr="1815113992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611188" y="0"/>
            <a:ext cx="8229600" cy="1143000"/>
          </a:xfrm>
          <a:ln/>
        </p:spPr>
        <p:txBody>
          <a:bodyPr vert="horz" wrap="square" lIns="91440" tIns="45720" rIns="91440" bIns="45720" anchor="ctr" anchorCtr="0"/>
          <a:lstStyle/>
          <a:p>
            <a:r>
              <a:rPr sz="2800" dirty="0"/>
              <a:t>Пример определения линейной регрессии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95288" y="981075"/>
          <a:ext cx="8435280" cy="222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54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4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4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44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44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87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01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r>
                        <a:rPr lang="en-US" sz="1400" dirty="0" smtClean="0"/>
                        <a:t>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dirty="0" smtClean="0"/>
                        <a:t>Y</a:t>
                      </a:r>
                      <a:r>
                        <a:rPr lang="en-US" sz="1400" dirty="0" smtClean="0"/>
                        <a:t>i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dirty="0" smtClean="0"/>
                        <a:t>X</a:t>
                      </a:r>
                      <a:r>
                        <a:rPr lang="en-US" sz="1400" dirty="0" smtClean="0"/>
                        <a:t>i</a:t>
                      </a:r>
                      <a:r>
                        <a:rPr lang="ru-RU" baseline="30000" dirty="0" smtClean="0"/>
                        <a:t>2</a:t>
                      </a:r>
                      <a:endParaRPr lang="ru-RU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dirty="0" err="1" smtClean="0"/>
                        <a:t>X</a:t>
                      </a:r>
                      <a:r>
                        <a:rPr lang="en-US" sz="1400" dirty="0" err="1" smtClean="0"/>
                        <a:t>i</a:t>
                      </a:r>
                      <a:r>
                        <a:rPr lang="en-US" dirty="0" err="1" smtClean="0"/>
                        <a:t>Y</a:t>
                      </a:r>
                      <a:r>
                        <a:rPr lang="en-US" sz="1400" dirty="0" err="1" smtClean="0"/>
                        <a:t>i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dirty="0" smtClean="0"/>
                        <a:t>Y</a:t>
                      </a:r>
                      <a:r>
                        <a:rPr lang="en-US" sz="1400" dirty="0" smtClean="0"/>
                        <a:t>i</a:t>
                      </a:r>
                      <a:r>
                        <a:rPr lang="ru-RU" dirty="0" smtClean="0"/>
                        <a:t>-</a:t>
                      </a:r>
                      <a:r>
                        <a:rPr lang="en-US" dirty="0" smtClean="0"/>
                        <a:t>Y</a:t>
                      </a:r>
                      <a:r>
                        <a:rPr lang="ru-RU" sz="1200" dirty="0" smtClean="0"/>
                        <a:t>ср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dirty="0" smtClean="0"/>
                        <a:t>(</a:t>
                      </a:r>
                      <a:r>
                        <a:rPr lang="en-US" dirty="0" smtClean="0"/>
                        <a:t>Y</a:t>
                      </a:r>
                      <a:r>
                        <a:rPr lang="en-US" sz="1400" dirty="0" smtClean="0"/>
                        <a:t>i</a:t>
                      </a:r>
                      <a:r>
                        <a:rPr lang="ru-RU" dirty="0" smtClean="0"/>
                        <a:t>-</a:t>
                      </a:r>
                      <a:r>
                        <a:rPr lang="en-US" dirty="0" smtClean="0"/>
                        <a:t>Y</a:t>
                      </a:r>
                      <a:r>
                        <a:rPr lang="ru-RU" sz="1200" dirty="0" smtClean="0"/>
                        <a:t>ср</a:t>
                      </a:r>
                      <a:r>
                        <a:rPr lang="ru-RU" sz="1800" dirty="0" smtClean="0"/>
                        <a:t>)</a:t>
                      </a:r>
                      <a:r>
                        <a:rPr lang="ru-RU" sz="1800" baseline="30000" dirty="0" smtClean="0"/>
                        <a:t>2</a:t>
                      </a:r>
                      <a:endParaRPr lang="ru-RU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Функция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Значе-ния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Сумма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5665" name="Номер слайда 3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ru-RU" sz="1400" dirty="0"/>
              <a:t>10</a:t>
            </a:fld>
            <a:endParaRPr lang="ru-RU" sz="1400" dirty="0"/>
          </a:p>
        </p:txBody>
      </p:sp>
      <p:pic>
        <p:nvPicPr>
          <p:cNvPr id="25666" name="Picture 67" descr="Картинки по запросу регрессионный анализ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113" y="3333750"/>
            <a:ext cx="3143250" cy="35242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836613"/>
          </a:xfrm>
          <a:ln/>
        </p:spPr>
        <p:txBody>
          <a:bodyPr vert="horz" wrap="square" lIns="91440" tIns="45720" rIns="91440" bIns="45720" anchor="ctr" anchorCtr="0"/>
          <a:lstStyle/>
          <a:p>
            <a:r>
              <a:rPr dirty="0"/>
              <a:t>Нелинейная регрессия </a:t>
            </a:r>
          </a:p>
        </p:txBody>
      </p:sp>
      <p:sp>
        <p:nvSpPr>
          <p:cNvPr id="3076" name="Содержимое 2"/>
          <p:cNvSpPr>
            <a:spLocks noGrp="1"/>
          </p:cNvSpPr>
          <p:nvPr>
            <p:ph idx="1"/>
          </p:nvPr>
        </p:nvSpPr>
        <p:spPr>
          <a:xfrm>
            <a:off x="468313" y="730250"/>
            <a:ext cx="8496300" cy="5651077"/>
          </a:xfrm>
          <a:ln/>
        </p:spPr>
        <p:txBody>
          <a:bodyPr vert="horz" wrap="square" lIns="91440" tIns="45720" rIns="91440" bIns="45720" anchor="t" anchorCtr="0">
            <a:normAutofit/>
          </a:bodyPr>
          <a:lstStyle/>
          <a:p>
            <a:pPr marL="457200" indent="-457200">
              <a:buFontTx/>
              <a:buAutoNum type="arabicParenR"/>
            </a:pPr>
            <a:r>
              <a:rPr sz="2000" dirty="0"/>
              <a:t>Полиномиальная</a:t>
            </a:r>
          </a:p>
          <a:p>
            <a:pPr marL="457200" indent="-457200">
              <a:buFontTx/>
              <a:buAutoNum type="arabicParenR"/>
            </a:pPr>
            <a:endParaRPr sz="2000" dirty="0"/>
          </a:p>
          <a:p>
            <a:pPr marL="457200" indent="-457200">
              <a:buFontTx/>
              <a:buAutoNum type="arabicParenR"/>
            </a:pPr>
            <a:r>
              <a:rPr sz="2000" dirty="0"/>
              <a:t>Гиперболическая</a:t>
            </a:r>
          </a:p>
          <a:p>
            <a:pPr marL="457200" indent="-457200">
              <a:buFontTx/>
              <a:buAutoNum type="arabicParenR"/>
            </a:pPr>
            <a:endParaRPr sz="2000" dirty="0"/>
          </a:p>
          <a:p>
            <a:pPr marL="457200" indent="-457200">
              <a:buFontTx/>
              <a:buAutoNum type="arabicParenR"/>
            </a:pPr>
            <a:endParaRPr sz="2000" dirty="0"/>
          </a:p>
          <a:p>
            <a:pPr marL="457200" indent="-457200">
              <a:buFontTx/>
              <a:buAutoNum type="arabicParenR"/>
            </a:pPr>
            <a:r>
              <a:rPr sz="2000" dirty="0"/>
              <a:t>Степенная</a:t>
            </a:r>
          </a:p>
          <a:p>
            <a:pPr marL="457200" indent="-457200">
              <a:buFontTx/>
              <a:buAutoNum type="arabicParenR"/>
            </a:pPr>
            <a:endParaRPr sz="2000" dirty="0"/>
          </a:p>
          <a:p>
            <a:pPr marL="457200" indent="-457200">
              <a:buFontTx/>
              <a:buAutoNum type="arabicParenR"/>
            </a:pPr>
            <a:endParaRPr sz="2000" dirty="0"/>
          </a:p>
          <a:p>
            <a:pPr marL="457200" indent="-457200">
              <a:buFontTx/>
              <a:buAutoNum type="arabicParenR"/>
            </a:pPr>
            <a:r>
              <a:rPr sz="2000" dirty="0"/>
              <a:t>Показательная</a:t>
            </a:r>
          </a:p>
          <a:p>
            <a:pPr marL="457200" indent="-457200">
              <a:buFontTx/>
              <a:buAutoNum type="arabicParenR"/>
            </a:pPr>
            <a:endParaRPr sz="2000" dirty="0"/>
          </a:p>
          <a:p>
            <a:pPr marL="457200" indent="-457200">
              <a:buFontTx/>
              <a:buAutoNum type="arabicParenR"/>
            </a:pPr>
            <a:endParaRPr sz="2000" dirty="0"/>
          </a:p>
          <a:p>
            <a:pPr marL="457200" indent="-457200">
              <a:buFontTx/>
              <a:buAutoNum type="arabicParenR"/>
            </a:pPr>
            <a:r>
              <a:rPr sz="2000" dirty="0" err="1" smtClean="0"/>
              <a:t>Экспоненциаль</a:t>
            </a:r>
            <a:r>
              <a:rPr lang="ru-RU" dirty="0"/>
              <a:t>а</a:t>
            </a:r>
            <a:r>
              <a:rPr sz="2000" dirty="0" err="1" smtClean="0"/>
              <a:t>ня</a:t>
            </a:r>
            <a:endParaRPr sz="2000" dirty="0"/>
          </a:p>
          <a:p>
            <a:pPr marL="457200" indent="-457200">
              <a:buFontTx/>
              <a:buAutoNum type="arabicParenR"/>
            </a:pPr>
            <a:endParaRPr sz="2000" dirty="0"/>
          </a:p>
          <a:p>
            <a:pPr marL="457200" indent="-457200">
              <a:buFontTx/>
              <a:buAutoNum type="arabicParenR"/>
            </a:pPr>
            <a:endParaRPr sz="7200" dirty="0"/>
          </a:p>
        </p:txBody>
      </p:sp>
      <p:sp>
        <p:nvSpPr>
          <p:cNvPr id="3077" name="Номер слайда 3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ru-RU" sz="1400" dirty="0"/>
              <a:t>11</a:t>
            </a:fld>
            <a:endParaRPr lang="ru-RU" sz="1400" dirty="0"/>
          </a:p>
        </p:txBody>
      </p:sp>
      <p:pic>
        <p:nvPicPr>
          <p:cNvPr id="3078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938" y="1125538"/>
            <a:ext cx="3832225" cy="4714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9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1638" y="1714500"/>
            <a:ext cx="1296987" cy="8302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0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4663" y="2924175"/>
            <a:ext cx="1295400" cy="6556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1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84663" y="4076700"/>
            <a:ext cx="1373187" cy="544513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3074" name="Object 9"/>
          <p:cNvGraphicFramePr/>
          <p:nvPr/>
        </p:nvGraphicFramePr>
        <p:xfrm>
          <a:off x="4016375" y="5214938"/>
          <a:ext cx="1323975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r:id="rId7" imgW="660400" imgH="241300" progId="Equation.DSMT4">
                  <p:embed/>
                </p:oleObj>
              </mc:Choice>
              <mc:Fallback>
                <p:oleObj r:id="rId7" imgW="660400" imgH="241300" progId="Equation.DSMT4">
                  <p:embed/>
                  <p:pic>
                    <p:nvPicPr>
                      <p:cNvPr id="0" name="Изображение 310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016375" y="5214938"/>
                        <a:ext cx="1323975" cy="5730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Заголовок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lstStyle/>
          <a:p>
            <a:r>
              <a:rPr sz="3200" dirty="0"/>
              <a:t>3. Реализация регрессионного анализа.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158" y="1844824"/>
            <a:ext cx="7404653" cy="4130040"/>
          </a:xfrm>
        </p:spPr>
        <p:txBody>
          <a:bodyPr vert="horz" wrap="square" lIns="91440" tIns="45720" rIns="91440" bIns="45720" numCol="1" anchor="t" anchorCtr="0" compatLnSpc="1"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Уравнение множественной линейной регрессии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где     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теоретические значения результативного признака, полученные путем подстановки соответствующих значений факторных признаков в уравнение регрессии;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– значения факторных признаков;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– параметры уравнения (коэффициенты регрессии). 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04" name="Номер слайда 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ru-RU" sz="1400" dirty="0"/>
              <a:t>12</a:t>
            </a:fld>
            <a:endParaRPr lang="ru-RU" sz="1400" dirty="0"/>
          </a:p>
        </p:txBody>
      </p:sp>
      <p:graphicFrame>
        <p:nvGraphicFramePr>
          <p:cNvPr id="4098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3896428"/>
              </p:ext>
            </p:extLst>
          </p:nvPr>
        </p:nvGraphicFramePr>
        <p:xfrm>
          <a:off x="1714971" y="2449185"/>
          <a:ext cx="4878388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r:id="rId3" imgW="2616200" imgH="279400" progId="Equation.DSMT4">
                  <p:embed/>
                </p:oleObj>
              </mc:Choice>
              <mc:Fallback>
                <p:oleObj r:id="rId3" imgW="2616200" imgH="279400" progId="Equation.DSMT4">
                  <p:embed/>
                  <p:pic>
                    <p:nvPicPr>
                      <p:cNvPr id="0" name="Изображение 310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14971" y="2449185"/>
                        <a:ext cx="4878388" cy="5191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5629929"/>
              </p:ext>
            </p:extLst>
          </p:nvPr>
        </p:nvGraphicFramePr>
        <p:xfrm>
          <a:off x="1420812" y="3201184"/>
          <a:ext cx="31432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r:id="rId5" imgW="152400" imgH="241300" progId="Equation.DSMT4">
                  <p:embed/>
                </p:oleObj>
              </mc:Choice>
              <mc:Fallback>
                <p:oleObj r:id="rId5" imgW="152400" imgH="241300" progId="Equation.DSMT4">
                  <p:embed/>
                  <p:pic>
                    <p:nvPicPr>
                      <p:cNvPr id="0" name="Изображение 310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20812" y="3201184"/>
                        <a:ext cx="314325" cy="4984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0276756"/>
              </p:ext>
            </p:extLst>
          </p:nvPr>
        </p:nvGraphicFramePr>
        <p:xfrm>
          <a:off x="696567" y="4640079"/>
          <a:ext cx="133826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r:id="rId7" imgW="786765" imgH="254000" progId="Equation.3">
                  <p:embed/>
                </p:oleObj>
              </mc:Choice>
              <mc:Fallback>
                <p:oleObj r:id="rId7" imgW="786765" imgH="254000" progId="Equation.3">
                  <p:embed/>
                  <p:pic>
                    <p:nvPicPr>
                      <p:cNvPr id="0" name="Изображение 310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96567" y="4640079"/>
                        <a:ext cx="1338262" cy="431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4109801"/>
              </p:ext>
            </p:extLst>
          </p:nvPr>
        </p:nvGraphicFramePr>
        <p:xfrm>
          <a:off x="684213" y="5039509"/>
          <a:ext cx="139700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r:id="rId9" imgW="799465" imgH="254000" progId="Equation.3">
                  <p:embed/>
                </p:oleObj>
              </mc:Choice>
              <mc:Fallback>
                <p:oleObj r:id="rId9" imgW="799465" imgH="254000" progId="Equation.3">
                  <p:embed/>
                  <p:pic>
                    <p:nvPicPr>
                      <p:cNvPr id="0" name="Изображение 310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84213" y="5039509"/>
                        <a:ext cx="1397000" cy="4429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Содержимое 2"/>
          <p:cNvSpPr>
            <a:spLocks noGrp="1"/>
          </p:cNvSpPr>
          <p:nvPr>
            <p:ph idx="1"/>
          </p:nvPr>
        </p:nvSpPr>
        <p:spPr>
          <a:xfrm>
            <a:off x="395288" y="4652963"/>
            <a:ext cx="8362950" cy="1296987"/>
          </a:xfrm>
          <a:ln/>
        </p:spPr>
        <p:txBody>
          <a:bodyPr vert="horz" wrap="square" lIns="91440" tIns="45720" rIns="91440" bIns="45720" anchor="t" anchorCtr="0"/>
          <a:lstStyle/>
          <a:p>
            <a:pPr>
              <a:buNone/>
            </a:pPr>
            <a:r>
              <a:rPr sz="2800" i="1" dirty="0"/>
              <a:t>Рисунок -  Линия линейной регрессии с изображенными остатками (вертикальные пунктирные линии) для каждой точки.</a:t>
            </a:r>
            <a:endParaRPr sz="2800" dirty="0"/>
          </a:p>
        </p:txBody>
      </p:sp>
      <p:sp>
        <p:nvSpPr>
          <p:cNvPr id="26627" name="Номер слайда 3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fld id="{9A0DB2DC-4C9A-4742-B13C-FB6460FD3503}" type="slidenum">
              <a:rPr lang="ru-RU" sz="1400" dirty="0"/>
              <a:t>13</a:t>
            </a:fld>
            <a:endParaRPr lang="ru-RU" sz="1400" dirty="0"/>
          </a:p>
        </p:txBody>
      </p:sp>
      <p:pic>
        <p:nvPicPr>
          <p:cNvPr id="26628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50" y="652463"/>
            <a:ext cx="8901113" cy="396081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lstStyle/>
          <a:p>
            <a:r>
              <a:rPr dirty="0"/>
              <a:t>Метод наименьших квадратов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1412875"/>
            <a:ext cx="8713788" cy="4713288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Параметры уравнения регрессии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могут быть определены с помощью метода наименьших квадратов, который используется в пакете анализа данных «Регрессия» (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 Excel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находятся  параметры модели, при которых минимизируется сумма квадратов отклонений эмпирических (фактических)  значений результативного признака от теоретических, полученных по выбранному уравнению регрессии, т.е.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                                             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                                                       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25" name="Номер слайда 4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ru-RU" sz="1400" dirty="0"/>
              <a:t>14</a:t>
            </a:fld>
            <a:endParaRPr lang="ru-RU" sz="1400" dirty="0"/>
          </a:p>
        </p:txBody>
      </p:sp>
      <p:graphicFrame>
        <p:nvGraphicFramePr>
          <p:cNvPr id="5122" name="Объект 6"/>
          <p:cNvGraphicFramePr>
            <a:graphicFrameLocks noChangeAspect="1"/>
          </p:cNvGraphicFramePr>
          <p:nvPr/>
        </p:nvGraphicFramePr>
        <p:xfrm>
          <a:off x="841375" y="4076700"/>
          <a:ext cx="7208838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3" imgW="4239895" imgH="431800" progId="Equation.DSMT4">
                  <p:embed/>
                </p:oleObj>
              </mc:Choice>
              <mc:Fallback>
                <p:oleObj r:id="rId3" imgW="4239895" imgH="431800" progId="Equation.DSMT4">
                  <p:embed/>
                  <p:pic>
                    <p:nvPicPr>
                      <p:cNvPr id="0" name="Изображение 311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41375" y="4076700"/>
                        <a:ext cx="7208838" cy="7334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549275"/>
            <a:ext cx="8497888" cy="5903913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Рассматривая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качестве функции параметров        и проводя математические преобразования (дифференцирование), получаем систему нормальных уравнений с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неизвестными (по числу параметров       ). 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Здесь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число наблюдений,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число факторов в уравнении регрессии.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Решение системы позволяет получить значения параметров регрессии     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1" name="Номер слайда 8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ru-RU" sz="1400" dirty="0"/>
              <a:t>15</a:t>
            </a:fld>
            <a:endParaRPr lang="ru-RU" sz="1400" dirty="0"/>
          </a:p>
        </p:txBody>
      </p:sp>
      <p:graphicFrame>
        <p:nvGraphicFramePr>
          <p:cNvPr id="6146" name="Объект 5"/>
          <p:cNvGraphicFramePr>
            <a:graphicFrameLocks noChangeAspect="1"/>
          </p:cNvGraphicFramePr>
          <p:nvPr/>
        </p:nvGraphicFramePr>
        <p:xfrm>
          <a:off x="2051050" y="2095500"/>
          <a:ext cx="5999163" cy="176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r:id="rId3" imgW="3530600" imgH="1041400" progId="Equation.3">
                  <p:embed/>
                </p:oleObj>
              </mc:Choice>
              <mc:Fallback>
                <p:oleObj r:id="rId3" imgW="3530600" imgH="1041400" progId="Equation.3">
                  <p:embed/>
                  <p:pic>
                    <p:nvPicPr>
                      <p:cNvPr id="0" name="Изображение 308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1050" y="2095500"/>
                        <a:ext cx="5999163" cy="17653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3494769"/>
              </p:ext>
            </p:extLst>
          </p:nvPr>
        </p:nvGraphicFramePr>
        <p:xfrm>
          <a:off x="5868144" y="549275"/>
          <a:ext cx="28892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r:id="rId5" imgW="190500" imgH="254000" progId="Equation.3">
                  <p:embed/>
                </p:oleObj>
              </mc:Choice>
              <mc:Fallback>
                <p:oleObj r:id="rId5" imgW="190500" imgH="254000" progId="Equation.3">
                  <p:embed/>
                  <p:pic>
                    <p:nvPicPr>
                      <p:cNvPr id="0" name="Изображение 308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68144" y="549275"/>
                        <a:ext cx="288925" cy="3841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Объект 4"/>
          <p:cNvGraphicFramePr>
            <a:graphicFrameLocks noChangeAspect="1"/>
          </p:cNvGraphicFramePr>
          <p:nvPr/>
        </p:nvGraphicFramePr>
        <p:xfrm>
          <a:off x="3059113" y="1395413"/>
          <a:ext cx="28892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r:id="rId7" imgW="190500" imgH="254000" progId="Equation.3">
                  <p:embed/>
                </p:oleObj>
              </mc:Choice>
              <mc:Fallback>
                <p:oleObj r:id="rId7" imgW="190500" imgH="254000" progId="Equation.3">
                  <p:embed/>
                  <p:pic>
                    <p:nvPicPr>
                      <p:cNvPr id="0" name="Изображение 308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59113" y="1395413"/>
                        <a:ext cx="288925" cy="3841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Объект 6"/>
          <p:cNvGraphicFramePr>
            <a:graphicFrameLocks noChangeAspect="1"/>
          </p:cNvGraphicFramePr>
          <p:nvPr/>
        </p:nvGraphicFramePr>
        <p:xfrm>
          <a:off x="1692275" y="5013325"/>
          <a:ext cx="28892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r:id="rId9" imgW="190500" imgH="254000" progId="Equation.3">
                  <p:embed/>
                </p:oleObj>
              </mc:Choice>
              <mc:Fallback>
                <p:oleObj r:id="rId9" imgW="190500" imgH="254000" progId="Equation.3">
                  <p:embed/>
                  <p:pic>
                    <p:nvPicPr>
                      <p:cNvPr id="0" name="Изображение 3079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92275" y="5013325"/>
                        <a:ext cx="288925" cy="3841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Объект 2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721350"/>
          </a:xfrm>
          <a:ln/>
        </p:spPr>
        <p:txBody>
          <a:bodyPr vert="horz" wrap="square" lIns="91440" tIns="45720" rIns="91440" bIns="45720" anchor="t" anchorCtr="0"/>
          <a:lstStyle/>
          <a:p>
            <a:pPr>
              <a:buNone/>
            </a:pPr>
            <a:r>
              <a:rPr sz="2400" dirty="0"/>
              <a:t>Для определения величины степени стохастической взаимосвязи результативного признака </a:t>
            </a:r>
            <a:r>
              <a:rPr lang="en-US" altLang="x-none" sz="2400" i="1" dirty="0"/>
              <a:t>Y </a:t>
            </a:r>
            <a:r>
              <a:rPr sz="2400" dirty="0"/>
              <a:t>и факторов </a:t>
            </a:r>
            <a:r>
              <a:rPr sz="2400" i="1" dirty="0"/>
              <a:t>Х</a:t>
            </a:r>
            <a:r>
              <a:rPr sz="2400" dirty="0"/>
              <a:t> необходимо знать следующие дисперсии:</a:t>
            </a:r>
          </a:p>
          <a:p>
            <a:pPr>
              <a:buNone/>
            </a:pPr>
            <a:r>
              <a:rPr sz="2400" b="1" i="1" dirty="0"/>
              <a:t>общую дисперсию</a:t>
            </a:r>
            <a:r>
              <a:rPr sz="2400" dirty="0"/>
              <a:t> результативного признака </a:t>
            </a:r>
            <a:r>
              <a:rPr lang="en-US" altLang="x-none" sz="2400" i="1" dirty="0"/>
              <a:t>Y</a:t>
            </a:r>
            <a:r>
              <a:rPr sz="2400" dirty="0"/>
              <a:t>, отображающую влияние как основных, так и остаточных факторов:</a:t>
            </a:r>
            <a:endParaRPr lang="en-US" altLang="x-none" sz="2400" dirty="0"/>
          </a:p>
          <a:p>
            <a:endParaRPr lang="en-US" altLang="x-none" sz="2400" dirty="0"/>
          </a:p>
          <a:p>
            <a:endParaRPr lang="en-US" altLang="x-none" sz="2400" dirty="0"/>
          </a:p>
          <a:p>
            <a:endParaRPr lang="en-US" altLang="x-none" sz="2400" dirty="0"/>
          </a:p>
          <a:p>
            <a:pPr>
              <a:buNone/>
            </a:pPr>
            <a:r>
              <a:rPr sz="2400" dirty="0"/>
              <a:t>где       - среднее значение результативного признака </a:t>
            </a:r>
            <a:r>
              <a:rPr lang="en-US" altLang="x-none" sz="2400" i="1" dirty="0"/>
              <a:t>Y</a:t>
            </a:r>
            <a:r>
              <a:rPr sz="2400" dirty="0"/>
              <a:t>.</a:t>
            </a:r>
          </a:p>
          <a:p>
            <a:endParaRPr sz="2400" dirty="0"/>
          </a:p>
        </p:txBody>
      </p:sp>
      <p:sp>
        <p:nvSpPr>
          <p:cNvPr id="7173" name="Номер слайда 6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ru-RU" sz="1400" dirty="0"/>
              <a:t>16</a:t>
            </a:fld>
            <a:endParaRPr lang="ru-RU" sz="1400" dirty="0"/>
          </a:p>
        </p:txBody>
      </p:sp>
      <p:graphicFrame>
        <p:nvGraphicFramePr>
          <p:cNvPr id="7170" name="Объект 2"/>
          <p:cNvGraphicFramePr>
            <a:graphicFrameLocks noChangeAspect="1"/>
          </p:cNvGraphicFramePr>
          <p:nvPr/>
        </p:nvGraphicFramePr>
        <p:xfrm>
          <a:off x="3240088" y="2720975"/>
          <a:ext cx="2578100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r:id="rId3" imgW="1308100" imgH="609600" progId="Equation.DSMT4">
                  <p:embed/>
                </p:oleObj>
              </mc:Choice>
              <mc:Fallback>
                <p:oleObj r:id="rId3" imgW="1308100" imgH="609600" progId="Equation.DSMT4">
                  <p:embed/>
                  <p:pic>
                    <p:nvPicPr>
                      <p:cNvPr id="0" name="Изображение 308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40088" y="2720975"/>
                        <a:ext cx="2578100" cy="12001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Объект 3"/>
          <p:cNvGraphicFramePr>
            <a:graphicFrameLocks noChangeAspect="1"/>
          </p:cNvGraphicFramePr>
          <p:nvPr/>
        </p:nvGraphicFramePr>
        <p:xfrm>
          <a:off x="1116013" y="4046538"/>
          <a:ext cx="360362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r:id="rId5" imgW="139700" imgH="190500" progId="Equation.3">
                  <p:embed/>
                </p:oleObj>
              </mc:Choice>
              <mc:Fallback>
                <p:oleObj r:id="rId5" imgW="139700" imgH="190500" progId="Equation.3">
                  <p:embed/>
                  <p:pic>
                    <p:nvPicPr>
                      <p:cNvPr id="0" name="Изображение 307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16013" y="4046538"/>
                        <a:ext cx="360362" cy="4889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Объект 2"/>
          <p:cNvSpPr>
            <a:spLocks noGrp="1"/>
          </p:cNvSpPr>
          <p:nvPr>
            <p:ph idx="1"/>
          </p:nvPr>
        </p:nvSpPr>
        <p:spPr>
          <a:xfrm>
            <a:off x="323850" y="188913"/>
            <a:ext cx="8351838" cy="6408737"/>
          </a:xfrm>
          <a:ln/>
        </p:spPr>
        <p:txBody>
          <a:bodyPr vert="horz" wrap="square" lIns="91440" tIns="45720" rIns="91440" bIns="45720" anchor="t" anchorCtr="0"/>
          <a:lstStyle/>
          <a:p>
            <a:r>
              <a:rPr sz="2000" b="1" i="1" dirty="0"/>
              <a:t>факторную дисперсию</a:t>
            </a:r>
            <a:r>
              <a:rPr sz="2000" dirty="0"/>
              <a:t> результативного признака </a:t>
            </a:r>
            <a:r>
              <a:rPr lang="en-US" altLang="x-none" sz="2000" i="1" dirty="0"/>
              <a:t>Y</a:t>
            </a:r>
            <a:r>
              <a:rPr sz="2000" dirty="0"/>
              <a:t>, отображающую влияние только основных факторов</a:t>
            </a:r>
            <a:endParaRPr lang="en-US" altLang="x-none" sz="2000" dirty="0"/>
          </a:p>
          <a:p>
            <a:endParaRPr lang="en-US" altLang="x-none" sz="2000" dirty="0"/>
          </a:p>
          <a:p>
            <a:endParaRPr lang="en-US" altLang="x-none" sz="2000" dirty="0"/>
          </a:p>
          <a:p>
            <a:endParaRPr lang="en-US" altLang="x-none" sz="2000" dirty="0"/>
          </a:p>
          <a:p>
            <a:endParaRPr sz="2000" dirty="0"/>
          </a:p>
          <a:p>
            <a:r>
              <a:rPr sz="2000" b="1" i="1" dirty="0"/>
              <a:t>остаточную дисперсию</a:t>
            </a:r>
            <a:r>
              <a:rPr sz="2000" dirty="0"/>
              <a:t> результативного признака </a:t>
            </a:r>
            <a:r>
              <a:rPr lang="en-US" altLang="x-none" sz="2000" i="1" dirty="0"/>
              <a:t>Y</a:t>
            </a:r>
            <a:r>
              <a:rPr sz="2000" dirty="0"/>
              <a:t>, отображающую влияние только остаточных факторов</a:t>
            </a:r>
          </a:p>
          <a:p>
            <a:endParaRPr sz="2000" dirty="0"/>
          </a:p>
          <a:p>
            <a:endParaRPr sz="2000" dirty="0"/>
          </a:p>
          <a:p>
            <a:endParaRPr sz="2000" dirty="0"/>
          </a:p>
          <a:p>
            <a:pPr>
              <a:buNone/>
            </a:pPr>
            <a:endParaRPr sz="2000" dirty="0"/>
          </a:p>
          <a:p>
            <a:pPr>
              <a:buNone/>
            </a:pPr>
            <a:r>
              <a:rPr sz="2000" dirty="0"/>
              <a:t>При корреляционной связи результативного признака и факторов выполняется соотношение</a:t>
            </a:r>
            <a:endParaRPr lang="en-US" altLang="x-none" sz="2000" dirty="0"/>
          </a:p>
          <a:p>
            <a:endParaRPr lang="en-US" altLang="x-none" sz="2000" dirty="0"/>
          </a:p>
          <a:p>
            <a:endParaRPr lang="en-US" altLang="x-none" sz="2000" dirty="0"/>
          </a:p>
          <a:p>
            <a:pPr>
              <a:buNone/>
            </a:pPr>
            <a:r>
              <a:rPr sz="2000" dirty="0"/>
              <a:t>при этом </a:t>
            </a:r>
            <a:endParaRPr lang="en-US" altLang="x-none" sz="2000" dirty="0"/>
          </a:p>
          <a:p>
            <a:endParaRPr lang="en-US" altLang="x-none" sz="2000" dirty="0"/>
          </a:p>
          <a:p>
            <a:endParaRPr sz="2000" dirty="0"/>
          </a:p>
        </p:txBody>
      </p:sp>
      <p:sp>
        <p:nvSpPr>
          <p:cNvPr id="8199" name="Номер слайда 9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ru-RU" sz="1400" dirty="0"/>
              <a:t>17</a:t>
            </a:fld>
            <a:endParaRPr lang="ru-RU" sz="1400" dirty="0"/>
          </a:p>
        </p:txBody>
      </p:sp>
      <p:graphicFrame>
        <p:nvGraphicFramePr>
          <p:cNvPr id="8194" name="Объект 2"/>
          <p:cNvGraphicFramePr>
            <a:graphicFrameLocks noChangeAspect="1"/>
          </p:cNvGraphicFramePr>
          <p:nvPr/>
        </p:nvGraphicFramePr>
        <p:xfrm>
          <a:off x="3338513" y="908050"/>
          <a:ext cx="2168525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r:id="rId3" imgW="1308100" imgH="609600" progId="Equation.DSMT4">
                  <p:embed/>
                </p:oleObj>
              </mc:Choice>
              <mc:Fallback>
                <p:oleObj r:id="rId3" imgW="1308100" imgH="609600" progId="Equation.DSMT4">
                  <p:embed/>
                  <p:pic>
                    <p:nvPicPr>
                      <p:cNvPr id="0" name="Изображение 308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38513" y="908050"/>
                        <a:ext cx="2168525" cy="10080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Объект 1"/>
          <p:cNvGraphicFramePr>
            <a:graphicFrameLocks noChangeAspect="1"/>
          </p:cNvGraphicFramePr>
          <p:nvPr/>
        </p:nvGraphicFramePr>
        <p:xfrm>
          <a:off x="3419475" y="3068638"/>
          <a:ext cx="2254250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r:id="rId5" imgW="1320165" imgH="635000" progId="Equation.DSMT4">
                  <p:embed/>
                </p:oleObj>
              </mc:Choice>
              <mc:Fallback>
                <p:oleObj r:id="rId5" imgW="1320165" imgH="635000" progId="Equation.DSMT4">
                  <p:embed/>
                  <p:pic>
                    <p:nvPicPr>
                      <p:cNvPr id="0" name="Изображение 308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19475" y="3068638"/>
                        <a:ext cx="2254250" cy="10810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3311525" y="5194300"/>
          <a:ext cx="1684338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r:id="rId7" imgW="888365" imgH="381000" progId="Equation.DSMT4">
                  <p:embed/>
                </p:oleObj>
              </mc:Choice>
              <mc:Fallback>
                <p:oleObj r:id="rId7" imgW="888365" imgH="381000" progId="Equation.DSMT4">
                  <p:embed/>
                  <p:pic>
                    <p:nvPicPr>
                      <p:cNvPr id="0" name="Изображение 308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11525" y="5194300"/>
                        <a:ext cx="1684338" cy="7191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Объект 3"/>
          <p:cNvGraphicFramePr>
            <a:graphicFrameLocks noChangeAspect="1"/>
          </p:cNvGraphicFramePr>
          <p:nvPr/>
        </p:nvGraphicFramePr>
        <p:xfrm>
          <a:off x="2938463" y="6092825"/>
          <a:ext cx="227012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r:id="rId9" imgW="1345565" imgH="342900" progId="Equation.DSMT4">
                  <p:embed/>
                </p:oleObj>
              </mc:Choice>
              <mc:Fallback>
                <p:oleObj r:id="rId9" imgW="1345565" imgH="342900" progId="Equation.DSMT4">
                  <p:embed/>
                  <p:pic>
                    <p:nvPicPr>
                      <p:cNvPr id="0" name="Изображение 308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938463" y="6092825"/>
                        <a:ext cx="2270125" cy="5762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Заголовок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229600" cy="1143000"/>
          </a:xfrm>
          <a:ln/>
        </p:spPr>
        <p:txBody>
          <a:bodyPr vert="horz" wrap="square" lIns="91440" tIns="45720" rIns="91440" bIns="45720" anchor="ctr" anchorCtr="0"/>
          <a:lstStyle/>
          <a:p>
            <a:r>
              <a:rPr sz="2800" u="sng" dirty="0"/>
              <a:t>Определение коэффициента детерминации</a:t>
            </a:r>
          </a:p>
        </p:txBody>
      </p:sp>
      <p:sp>
        <p:nvSpPr>
          <p:cNvPr id="9222" name="Объект 2"/>
          <p:cNvSpPr>
            <a:spLocks noGrp="1"/>
          </p:cNvSpPr>
          <p:nvPr>
            <p:ph idx="1"/>
          </p:nvPr>
        </p:nvSpPr>
        <p:spPr>
          <a:xfrm>
            <a:off x="250825" y="1188279"/>
            <a:ext cx="8569325" cy="5400675"/>
          </a:xfrm>
          <a:ln/>
        </p:spPr>
        <p:txBody>
          <a:bodyPr vert="horz" wrap="square" lIns="91440" tIns="45720" rIns="91440" bIns="45720" anchor="t" anchorCtr="0"/>
          <a:lstStyle/>
          <a:p>
            <a:pPr>
              <a:buNone/>
            </a:pPr>
            <a:r>
              <a:rPr sz="2400" dirty="0"/>
              <a:t>Для анализа общего качества уравнения линейной многофакторной регрессии используют множественный коэффициент детерминации         , называемый также  квадратом коэффициента множественной корреляции </a:t>
            </a:r>
            <a:r>
              <a:rPr lang="en-US" altLang="x-none" sz="2400" i="1" dirty="0"/>
              <a:t>R</a:t>
            </a:r>
            <a:endParaRPr sz="2400" i="1" dirty="0"/>
          </a:p>
          <a:p>
            <a:endParaRPr sz="2400" dirty="0"/>
          </a:p>
          <a:p>
            <a:endParaRPr sz="2400" dirty="0"/>
          </a:p>
          <a:p>
            <a:endParaRPr sz="2400" dirty="0"/>
          </a:p>
          <a:p>
            <a:pPr>
              <a:buNone/>
            </a:pPr>
            <a:endParaRPr sz="2400" dirty="0"/>
          </a:p>
          <a:p>
            <a:pPr>
              <a:buNone/>
            </a:pPr>
            <a:r>
              <a:rPr sz="2400" dirty="0"/>
              <a:t>и  определяет долю вариации результативного  признака, обусловленную изменением факторных признаков, входящих в многофакторную регрессионную модель.</a:t>
            </a:r>
          </a:p>
          <a:p>
            <a:endParaRPr sz="1800" dirty="0"/>
          </a:p>
          <a:p>
            <a:endParaRPr sz="1800" dirty="0"/>
          </a:p>
        </p:txBody>
      </p:sp>
      <p:sp>
        <p:nvSpPr>
          <p:cNvPr id="9223" name="Номер слайда 6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ru-RU" sz="1400" dirty="0"/>
              <a:t>18</a:t>
            </a:fld>
            <a:endParaRPr lang="ru-RU" sz="1400" dirty="0"/>
          </a:p>
        </p:txBody>
      </p:sp>
      <p:graphicFrame>
        <p:nvGraphicFramePr>
          <p:cNvPr id="9218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0838219"/>
              </p:ext>
            </p:extLst>
          </p:nvPr>
        </p:nvGraphicFramePr>
        <p:xfrm>
          <a:off x="7315510" y="531019"/>
          <a:ext cx="642937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r:id="rId3" imgW="203200" imgH="190500" progId="Equation.3">
                  <p:embed/>
                </p:oleObj>
              </mc:Choice>
              <mc:Fallback>
                <p:oleObj r:id="rId3" imgW="203200" imgH="190500" progId="Equation.3">
                  <p:embed/>
                  <p:pic>
                    <p:nvPicPr>
                      <p:cNvPr id="0" name="Изображение 309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15510" y="531019"/>
                        <a:ext cx="642937" cy="6016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2912017"/>
              </p:ext>
            </p:extLst>
          </p:nvPr>
        </p:nvGraphicFramePr>
        <p:xfrm>
          <a:off x="4427984" y="1802606"/>
          <a:ext cx="46037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r:id="rId5" imgW="203200" imgH="190500" progId="Equation.3">
                  <p:embed/>
                </p:oleObj>
              </mc:Choice>
              <mc:Fallback>
                <p:oleObj r:id="rId5" imgW="203200" imgH="190500" progId="Equation.3">
                  <p:embed/>
                  <p:pic>
                    <p:nvPicPr>
                      <p:cNvPr id="0" name="Изображение 309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27984" y="1802606"/>
                        <a:ext cx="460375" cy="4333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Объект 5"/>
          <p:cNvGraphicFramePr>
            <a:graphicFrameLocks noChangeAspect="1"/>
          </p:cNvGraphicFramePr>
          <p:nvPr/>
        </p:nvGraphicFramePr>
        <p:xfrm>
          <a:off x="3635375" y="3068638"/>
          <a:ext cx="1831975" cy="132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r:id="rId7" imgW="735965" imgH="533400" progId="Equation.DSMT4">
                  <p:embed/>
                </p:oleObj>
              </mc:Choice>
              <mc:Fallback>
                <p:oleObj r:id="rId7" imgW="735965" imgH="533400" progId="Equation.DSMT4">
                  <p:embed/>
                  <p:pic>
                    <p:nvPicPr>
                      <p:cNvPr id="0" name="Изображение 308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35375" y="3068638"/>
                        <a:ext cx="1831975" cy="13239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Содержимое 2"/>
          <p:cNvSpPr>
            <a:spLocks noGrp="1"/>
          </p:cNvSpPr>
          <p:nvPr>
            <p:ph idx="1"/>
          </p:nvPr>
        </p:nvSpPr>
        <p:spPr>
          <a:xfrm>
            <a:off x="250825" y="115888"/>
            <a:ext cx="8713788" cy="6597650"/>
          </a:xfrm>
          <a:ln/>
        </p:spPr>
        <p:txBody>
          <a:bodyPr vert="horz" wrap="square" lIns="91440" tIns="45720" rIns="91440" bIns="45720" anchor="t" anchorCtr="0"/>
          <a:lstStyle/>
          <a:p>
            <a:pPr algn="just" eaLnBrk="1" hangingPunct="1">
              <a:buNone/>
            </a:pPr>
            <a:r>
              <a:rPr sz="2000" dirty="0"/>
              <a:t>Величина </a:t>
            </a:r>
            <a:r>
              <a:rPr sz="2000" i="1" dirty="0"/>
              <a:t>R-квадрат</a:t>
            </a:r>
            <a:r>
              <a:rPr sz="2000" dirty="0"/>
              <a:t>, называемая также мерой определенности, характеризует качество полученной регрессионной прямой. Это качество выражается степенью соответствия между исходными данными и регрессионной моделью (расчетными данными). Мера определенности всегда находится в пределах интервала [0;1].</a:t>
            </a:r>
          </a:p>
          <a:p>
            <a:pPr algn="just" eaLnBrk="1" hangingPunct="1">
              <a:buNone/>
            </a:pPr>
            <a:r>
              <a:rPr sz="2000" dirty="0"/>
              <a:t>В большинстве случаев значение </a:t>
            </a:r>
            <a:r>
              <a:rPr sz="2000" i="1" dirty="0"/>
              <a:t>R-квадрат</a:t>
            </a:r>
            <a:r>
              <a:rPr sz="2000" dirty="0"/>
              <a:t> находится между этими значениями, называемыми экстремальными, т.е. между нулем и единицей.</a:t>
            </a:r>
          </a:p>
          <a:p>
            <a:pPr algn="just" eaLnBrk="1" hangingPunct="1">
              <a:buNone/>
            </a:pPr>
            <a:r>
              <a:rPr sz="2000" dirty="0"/>
              <a:t>Если значение </a:t>
            </a:r>
            <a:r>
              <a:rPr sz="2000" i="1" u="sng" dirty="0"/>
              <a:t>R-квадрата</a:t>
            </a:r>
            <a:r>
              <a:rPr sz="2000" u="sng" dirty="0"/>
              <a:t> близко к единице</a:t>
            </a:r>
            <a:r>
              <a:rPr sz="2000" dirty="0"/>
              <a:t>, это означает, что построенная модель объясняет почти всю изменчивость соответствующих переменных. И наоборот, значение </a:t>
            </a:r>
            <a:r>
              <a:rPr sz="2000" i="1" dirty="0"/>
              <a:t>R-квадрата</a:t>
            </a:r>
            <a:r>
              <a:rPr sz="2000" dirty="0"/>
              <a:t>, близкое к нулю, означает плохое качество построенной модели.</a:t>
            </a:r>
          </a:p>
          <a:p>
            <a:pPr eaLnBrk="1" hangingPunct="1">
              <a:buNone/>
            </a:pPr>
            <a:r>
              <a:rPr sz="2000" b="1" i="1" u="sng" dirty="0"/>
              <a:t>Множественный R</a:t>
            </a:r>
            <a:r>
              <a:rPr sz="2000" b="1" i="1" dirty="0"/>
              <a:t> </a:t>
            </a:r>
            <a:r>
              <a:rPr sz="2000" dirty="0"/>
              <a:t>- коэффициент множественной корреляции R - выражает степень зависимости независимых переменных (</a:t>
            </a:r>
            <a:r>
              <a:rPr sz="2000" i="1" dirty="0"/>
              <a:t>X</a:t>
            </a:r>
            <a:r>
              <a:rPr sz="2000" dirty="0"/>
              <a:t>) и зависимой переменной (</a:t>
            </a:r>
            <a:r>
              <a:rPr sz="2000" i="1" dirty="0"/>
              <a:t>Y</a:t>
            </a:r>
            <a:r>
              <a:rPr sz="2000" dirty="0"/>
              <a:t>).</a:t>
            </a:r>
          </a:p>
          <a:p>
            <a:pPr eaLnBrk="1" hangingPunct="1">
              <a:buNone/>
            </a:pPr>
            <a:r>
              <a:rPr sz="2000" i="1" dirty="0"/>
              <a:t>Множественный R</a:t>
            </a:r>
            <a:r>
              <a:rPr sz="2000" dirty="0"/>
              <a:t> равен квадратному корню из коэффициента детерминации, эта величина принимает значения в интервале от нуля до единицы.</a:t>
            </a:r>
          </a:p>
          <a:p>
            <a:pPr eaLnBrk="1" hangingPunct="1">
              <a:buNone/>
            </a:pPr>
            <a:r>
              <a:rPr sz="2000" dirty="0"/>
              <a:t>В простом линейном регрессионном анализе </a:t>
            </a:r>
            <a:r>
              <a:rPr sz="2000" i="1" dirty="0"/>
              <a:t>множественный R</a:t>
            </a:r>
            <a:r>
              <a:rPr sz="2000" dirty="0"/>
              <a:t> равен коэффициенту корреляции Пирсона. </a:t>
            </a:r>
          </a:p>
          <a:p>
            <a:endParaRPr sz="2000" dirty="0"/>
          </a:p>
        </p:txBody>
      </p:sp>
      <p:sp>
        <p:nvSpPr>
          <p:cNvPr id="27651" name="Номер слайда 3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ru-RU" sz="1400" dirty="0"/>
              <a:t>19</a:t>
            </a:fld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/>
          </p:cNvSpPr>
          <p:nvPr>
            <p:ph type="title"/>
          </p:nvPr>
        </p:nvSpPr>
        <p:spPr>
          <a:xfrm>
            <a:off x="179388" y="620713"/>
            <a:ext cx="8281044" cy="1871662"/>
          </a:xfrm>
          <a:ln/>
        </p:spPr>
        <p:txBody>
          <a:bodyPr vert="horz" wrap="square" lIns="91440" tIns="45720" rIns="91440" bIns="45720" anchor="ctr" anchorCtr="0"/>
          <a:lstStyle/>
          <a:p>
            <a:pPr eaLnBrk="1" hangingPunct="1"/>
            <a:r>
              <a:rPr sz="2800" b="1" u="sng" dirty="0">
                <a:solidFill>
                  <a:schemeClr val="tx1"/>
                </a:solidFill>
              </a:rPr>
              <a:t>Цель лекции:</a:t>
            </a:r>
            <a:r>
              <a:rPr sz="2800" u="sng" dirty="0">
                <a:solidFill>
                  <a:schemeClr val="tx1"/>
                </a:solidFill>
              </a:rPr>
              <a:t> </a:t>
            </a:r>
            <a:r>
              <a:rPr sz="2800" dirty="0">
                <a:solidFill>
                  <a:schemeClr val="tx1"/>
                </a:solidFill>
              </a:rPr>
              <a:t>изучить основы корреляционного и регрессионного анализа и их реализацию в решении задач</a:t>
            </a:r>
          </a:p>
        </p:txBody>
      </p:sp>
      <p:sp>
        <p:nvSpPr>
          <p:cNvPr id="2" name="Rectangle 3"/>
          <p:cNvSpPr>
            <a:spLocks noGrp="1"/>
          </p:cNvSpPr>
          <p:nvPr>
            <p:ph idx="1"/>
          </p:nvPr>
        </p:nvSpPr>
        <p:spPr>
          <a:xfrm>
            <a:off x="354012" y="2513771"/>
            <a:ext cx="8435975" cy="3213100"/>
          </a:xfrm>
          <a:ln/>
        </p:spPr>
        <p:txBody>
          <a:bodyPr vert="horz" wrap="square" lIns="91440" tIns="45720" rIns="91440" bIns="45720" anchor="t" anchorCtr="0"/>
          <a:lstStyle/>
          <a:p>
            <a:pPr marL="609600" indent="-609600" algn="ctr" eaLnBrk="1" hangingPunct="1">
              <a:lnSpc>
                <a:spcPct val="90000"/>
              </a:lnSpc>
              <a:buNone/>
            </a:pPr>
            <a:r>
              <a:rPr u="sng" dirty="0">
                <a:solidFill>
                  <a:schemeClr val="tx1"/>
                </a:solidFill>
              </a:rPr>
              <a:t>План лекции: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dirty="0">
                <a:solidFill>
                  <a:schemeClr val="tx1"/>
                </a:solidFill>
              </a:rPr>
              <a:t>Основы корреляционного и регрессионного анализа.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dirty="0">
                <a:solidFill>
                  <a:schemeClr val="tx1"/>
                </a:solidFill>
              </a:rPr>
              <a:t>Линейные и нелинейные регрессии.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dirty="0">
                <a:solidFill>
                  <a:schemeClr val="tx1"/>
                </a:solidFill>
              </a:rPr>
              <a:t>Реализация регрессионного анализа.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dirty="0">
                <a:solidFill>
                  <a:schemeClr val="tx1"/>
                </a:solidFill>
              </a:rPr>
              <a:t>Реализация корреляционного анализа.</a:t>
            </a:r>
          </a:p>
        </p:txBody>
      </p:sp>
      <p:sp>
        <p:nvSpPr>
          <p:cNvPr id="19458" name="Rectangle 6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ru-RU" sz="1400" dirty="0"/>
              <a:t>2</a:t>
            </a:fld>
            <a:endParaRPr lang="ru-RU" sz="1400" dirty="0"/>
          </a:p>
        </p:txBody>
      </p:sp>
      <p:sp>
        <p:nvSpPr>
          <p:cNvPr id="19459" name="Номер слайда 5"/>
          <p:cNvSpPr txBox="1">
            <a:spLocks noGrp="1"/>
          </p:cNvSpPr>
          <p:nvPr/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algn="r"/>
            <a:fld id="{9A0DB2DC-4C9A-4742-B13C-FB6460FD3503}" type="slidenum">
              <a:rPr lang="ru-RU" sz="1400" dirty="0">
                <a:latin typeface="Arial" panose="020B0604020202020204" pitchFamily="34" charset="0"/>
              </a:rPr>
              <a:t>2</a:t>
            </a:fld>
            <a:endParaRPr lang="ru-RU" sz="1400" dirty="0">
              <a:latin typeface="Arial" panose="020B0604020202020204" pitchFamily="34" charset="0"/>
            </a:endParaRPr>
          </a:p>
        </p:txBody>
      </p:sp>
      <p:sp>
        <p:nvSpPr>
          <p:cNvPr id="19462" name="AutoShape 5" descr="1815113992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Заголовок 1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1143000"/>
          </a:xfrm>
          <a:ln/>
        </p:spPr>
        <p:txBody>
          <a:bodyPr vert="horz" wrap="square" lIns="91440" tIns="45720" rIns="91440" bIns="45720" anchor="ctr" anchorCtr="0"/>
          <a:lstStyle/>
          <a:p>
            <a:r>
              <a:rPr sz="3200" dirty="0"/>
              <a:t>Определение </a:t>
            </a:r>
            <a:r>
              <a:rPr lang="en-US" altLang="x-none" sz="3200" dirty="0"/>
              <a:t>F</a:t>
            </a:r>
            <a:r>
              <a:rPr sz="3200" dirty="0"/>
              <a:t> критерия Фишера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1125538"/>
            <a:ext cx="8229600" cy="4525963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Так как в большинстве случаев уравнение регрессии приходится строить на основе выборочных данных, то возникает вопрос об адекватности построенного уравнения данным генеральной совокупности. Для этого проводится проверка статистической значимости коэффициента детерминации          на основе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-критерия Фишера: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где 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число наблюдений;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число факторов в уравнении регрессии.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Если в уравнении регрессии свободный член           0, то числитель 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n-m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следует увеличить на 1, т.е. он будет равен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n-m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7" name="Номер слайда 6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ru-RU" sz="1400" dirty="0"/>
              <a:t>20</a:t>
            </a:fld>
            <a:endParaRPr lang="ru-RU" sz="1400" dirty="0"/>
          </a:p>
        </p:txBody>
      </p:sp>
      <p:graphicFrame>
        <p:nvGraphicFramePr>
          <p:cNvPr id="10242" name="Объект 3"/>
          <p:cNvGraphicFramePr>
            <a:graphicFrameLocks noChangeAspect="1"/>
          </p:cNvGraphicFramePr>
          <p:nvPr/>
        </p:nvGraphicFramePr>
        <p:xfrm>
          <a:off x="5867400" y="2286000"/>
          <a:ext cx="427038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r:id="rId3" imgW="203200" imgH="190500" progId="Equation.3">
                  <p:embed/>
                </p:oleObj>
              </mc:Choice>
              <mc:Fallback>
                <p:oleObj r:id="rId3" imgW="203200" imgH="190500" progId="Equation.3">
                  <p:embed/>
                  <p:pic>
                    <p:nvPicPr>
                      <p:cNvPr id="0" name="Изображение 308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67400" y="2286000"/>
                        <a:ext cx="427038" cy="3984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Объект 4"/>
          <p:cNvGraphicFramePr>
            <a:graphicFrameLocks noChangeAspect="1"/>
          </p:cNvGraphicFramePr>
          <p:nvPr/>
        </p:nvGraphicFramePr>
        <p:xfrm>
          <a:off x="3419475" y="2924175"/>
          <a:ext cx="3024188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r:id="rId5" imgW="1384300" imgH="558800" progId="Equation.3">
                  <p:embed/>
                </p:oleObj>
              </mc:Choice>
              <mc:Fallback>
                <p:oleObj r:id="rId5" imgW="1384300" imgH="558800" progId="Equation.3">
                  <p:embed/>
                  <p:pic>
                    <p:nvPicPr>
                      <p:cNvPr id="0" name="Изображение 309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19475" y="2924175"/>
                        <a:ext cx="3024188" cy="12192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Объект 5"/>
          <p:cNvGraphicFramePr>
            <a:graphicFrameLocks noChangeAspect="1"/>
          </p:cNvGraphicFramePr>
          <p:nvPr/>
        </p:nvGraphicFramePr>
        <p:xfrm>
          <a:off x="6011863" y="4797425"/>
          <a:ext cx="51752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r:id="rId7" imgW="330200" imgH="254000" progId="Equation.3">
                  <p:embed/>
                </p:oleObj>
              </mc:Choice>
              <mc:Fallback>
                <p:oleObj r:id="rId7" imgW="330200" imgH="254000" progId="Equation.3">
                  <p:embed/>
                  <p:pic>
                    <p:nvPicPr>
                      <p:cNvPr id="0" name="Изображение 309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11863" y="4797425"/>
                        <a:ext cx="517525" cy="3968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Заголовок 1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1143000"/>
          </a:xfrm>
          <a:ln/>
        </p:spPr>
        <p:txBody>
          <a:bodyPr vert="horz" wrap="square" lIns="91440" tIns="45720" rIns="91440" bIns="45720" anchor="ctr" anchorCtr="0"/>
          <a:lstStyle/>
          <a:p>
            <a:r>
              <a:rPr sz="3600" dirty="0"/>
              <a:t>Определение ошибки аппроксимации</a:t>
            </a:r>
          </a:p>
        </p:txBody>
      </p:sp>
      <p:sp>
        <p:nvSpPr>
          <p:cNvPr id="11268" name="Объект 2"/>
          <p:cNvSpPr>
            <a:spLocks noGrp="1"/>
          </p:cNvSpPr>
          <p:nvPr>
            <p:ph idx="1"/>
          </p:nvPr>
        </p:nvSpPr>
        <p:spPr>
          <a:xfrm>
            <a:off x="250825" y="1600200"/>
            <a:ext cx="8713788" cy="4525963"/>
          </a:xfrm>
          <a:ln/>
        </p:spPr>
        <p:txBody>
          <a:bodyPr vert="horz" wrap="square" lIns="91440" tIns="45720" rIns="91440" bIns="45720" anchor="t" anchorCtr="0"/>
          <a:lstStyle/>
          <a:p>
            <a:pPr>
              <a:buNone/>
            </a:pPr>
            <a:r>
              <a:rPr dirty="0"/>
              <a:t>Для оценки адекватности уравнения регрессии часто также используют показатель средней ошибки аппроксимации</a:t>
            </a:r>
          </a:p>
        </p:txBody>
      </p:sp>
      <p:sp>
        <p:nvSpPr>
          <p:cNvPr id="11269" name="Номер слайда 4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ru-RU" sz="1400" dirty="0"/>
              <a:t>21</a:t>
            </a:fld>
            <a:endParaRPr lang="ru-RU" sz="1400" dirty="0"/>
          </a:p>
        </p:txBody>
      </p:sp>
      <p:graphicFrame>
        <p:nvGraphicFramePr>
          <p:cNvPr id="11266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8378632"/>
              </p:ext>
            </p:extLst>
          </p:nvPr>
        </p:nvGraphicFramePr>
        <p:xfrm>
          <a:off x="1840707" y="3043237"/>
          <a:ext cx="5338762" cy="163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r:id="rId3" imgW="1688465" imgH="520700" progId="Equation.DSMT4">
                  <p:embed/>
                </p:oleObj>
              </mc:Choice>
              <mc:Fallback>
                <p:oleObj r:id="rId3" imgW="1688465" imgH="520700" progId="Equation.DSMT4">
                  <p:embed/>
                  <p:pic>
                    <p:nvPicPr>
                      <p:cNvPr id="0" name="Изображение 309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40707" y="3043237"/>
                        <a:ext cx="5338762" cy="16398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Объект 2"/>
          <p:cNvSpPr>
            <a:spLocks noGrp="1"/>
          </p:cNvSpPr>
          <p:nvPr>
            <p:ph idx="1"/>
          </p:nvPr>
        </p:nvSpPr>
        <p:spPr>
          <a:xfrm>
            <a:off x="457200" y="476250"/>
            <a:ext cx="8435975" cy="6121400"/>
          </a:xfrm>
          <a:ln/>
        </p:spPr>
        <p:txBody>
          <a:bodyPr vert="horz" wrap="square" lIns="91440" tIns="45720" rIns="91440" bIns="45720" anchor="t" anchorCtr="0"/>
          <a:lstStyle/>
          <a:p>
            <a:pPr algn="just">
              <a:buNone/>
            </a:pPr>
            <a:r>
              <a:rPr sz="2800" dirty="0"/>
              <a:t>Возможна ситуация, когда часть вычисленных коэффициентов регрессии не обладает необходимой степенью значимости, т.е. </a:t>
            </a:r>
            <a:r>
              <a:rPr sz="2800" i="1" u="sng" dirty="0"/>
              <a:t>значения данных коэффициентов будут меньше их стандартной ошибки</a:t>
            </a:r>
            <a:r>
              <a:rPr sz="2800" dirty="0"/>
              <a:t>. В этом случае такие коэффициенты должны быть </a:t>
            </a:r>
            <a:r>
              <a:rPr sz="2800" i="1" dirty="0"/>
              <a:t>исключены</a:t>
            </a:r>
            <a:r>
              <a:rPr sz="2800" dirty="0"/>
              <a:t> из уравнения регрессии. </a:t>
            </a:r>
          </a:p>
          <a:p>
            <a:pPr>
              <a:buNone/>
            </a:pPr>
            <a:r>
              <a:rPr sz="2800" dirty="0"/>
              <a:t>Поэтому проверка адекватности построенного уравнения регрессии наряду с проверкой  значимости коэффициента детерминации          включает также и проверку значимости каждого коэффициента регрессии.</a:t>
            </a:r>
          </a:p>
        </p:txBody>
      </p:sp>
      <p:sp>
        <p:nvSpPr>
          <p:cNvPr id="12292" name="Номер слайда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ru-RU" sz="1400" dirty="0"/>
              <a:t>22</a:t>
            </a:fld>
            <a:endParaRPr lang="ru-RU" sz="1400" dirty="0"/>
          </a:p>
        </p:txBody>
      </p:sp>
      <p:graphicFrame>
        <p:nvGraphicFramePr>
          <p:cNvPr id="12290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4854862"/>
              </p:ext>
            </p:extLst>
          </p:nvPr>
        </p:nvGraphicFramePr>
        <p:xfrm>
          <a:off x="8276811" y="4437112"/>
          <a:ext cx="43180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r:id="rId3" imgW="203200" imgH="190500" progId="Equation.3">
                  <p:embed/>
                </p:oleObj>
              </mc:Choice>
              <mc:Fallback>
                <p:oleObj r:id="rId3" imgW="203200" imgH="190500" progId="Equation.3">
                  <p:embed/>
                  <p:pic>
                    <p:nvPicPr>
                      <p:cNvPr id="0" name="Изображение 309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76811" y="4437112"/>
                        <a:ext cx="431800" cy="4032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1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633413"/>
          </a:xfrm>
          <a:ln/>
        </p:spPr>
        <p:txBody>
          <a:bodyPr vert="horz" wrap="square" lIns="91440" tIns="45720" rIns="91440" bIns="45720" anchor="ctr" anchorCtr="0">
            <a:normAutofit fontScale="90000"/>
          </a:bodyPr>
          <a:lstStyle/>
          <a:p>
            <a:r>
              <a:rPr dirty="0"/>
              <a:t>Определение </a:t>
            </a:r>
            <a:r>
              <a:rPr lang="en-US" altLang="x-none" dirty="0"/>
              <a:t>t-</a:t>
            </a:r>
            <a:r>
              <a:rPr dirty="0"/>
              <a:t>критерия</a:t>
            </a:r>
          </a:p>
        </p:txBody>
      </p:sp>
      <p:sp>
        <p:nvSpPr>
          <p:cNvPr id="23555" name="Объект 2"/>
          <p:cNvSpPr>
            <a:spLocks noGrp="1"/>
          </p:cNvSpPr>
          <p:nvPr>
            <p:ph idx="1"/>
          </p:nvPr>
        </p:nvSpPr>
        <p:spPr>
          <a:xfrm>
            <a:off x="250825" y="765175"/>
            <a:ext cx="8569325" cy="4824413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Для оценки адекватности уравнения регрессии часто также используют показатель средней ошибки аппроксимации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где       - стандартное значение ошибки для коэффициента регрессии     </a:t>
            </a: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математической статистике доказывается, что если гипотеза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выполняется, то величина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имеет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распределение Стьюдента с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k=n-m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числом степеней свободы, т.е.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Гипотеза                          о </a:t>
            </a:r>
            <a:r>
              <a:rPr kumimoji="0" lang="ru-RU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незначимости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коэффициента регрессии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отвергается, если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323" name="Номер слайда 10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ru-RU" sz="1400" dirty="0"/>
              <a:t>23</a:t>
            </a:fld>
            <a:endParaRPr lang="ru-RU" sz="1400" dirty="0"/>
          </a:p>
        </p:txBody>
      </p:sp>
      <p:graphicFrame>
        <p:nvGraphicFramePr>
          <p:cNvPr id="13314" name="Объект 1"/>
          <p:cNvGraphicFramePr>
            <a:graphicFrameLocks noChangeAspect="1"/>
          </p:cNvGraphicFramePr>
          <p:nvPr/>
        </p:nvGraphicFramePr>
        <p:xfrm>
          <a:off x="4067175" y="1412875"/>
          <a:ext cx="1009650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2" r:id="rId3" imgW="520700" imgH="457200" progId="Equation.3">
                  <p:embed/>
                </p:oleObj>
              </mc:Choice>
              <mc:Fallback>
                <p:oleObj r:id="rId3" imgW="520700" imgH="457200" progId="Equation.3">
                  <p:embed/>
                  <p:pic>
                    <p:nvPicPr>
                      <p:cNvPr id="0" name="Изображение 310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67175" y="1412875"/>
                        <a:ext cx="1009650" cy="8810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Объект 2"/>
          <p:cNvGraphicFramePr>
            <a:graphicFrameLocks noChangeAspect="1"/>
          </p:cNvGraphicFramePr>
          <p:nvPr/>
        </p:nvGraphicFramePr>
        <p:xfrm>
          <a:off x="827088" y="2133600"/>
          <a:ext cx="47783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3" r:id="rId5" imgW="228600" imgH="241300" progId="Equation.3">
                  <p:embed/>
                </p:oleObj>
              </mc:Choice>
              <mc:Fallback>
                <p:oleObj r:id="rId5" imgW="228600" imgH="241300" progId="Equation.3">
                  <p:embed/>
                  <p:pic>
                    <p:nvPicPr>
                      <p:cNvPr id="0" name="Изображение 309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7088" y="2133600"/>
                        <a:ext cx="477837" cy="5048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9279593"/>
              </p:ext>
            </p:extLst>
          </p:nvPr>
        </p:nvGraphicFramePr>
        <p:xfrm>
          <a:off x="7956376" y="2097087"/>
          <a:ext cx="360363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4" r:id="rId7" imgW="152400" imgH="228600" progId="Equation.3">
                  <p:embed/>
                </p:oleObj>
              </mc:Choice>
              <mc:Fallback>
                <p:oleObj r:id="rId7" imgW="152400" imgH="228600" progId="Equation.3">
                  <p:embed/>
                  <p:pic>
                    <p:nvPicPr>
                      <p:cNvPr id="0" name="Изображение 310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956376" y="2097087"/>
                        <a:ext cx="360363" cy="5413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6044522"/>
              </p:ext>
            </p:extLst>
          </p:nvPr>
        </p:nvGraphicFramePr>
        <p:xfrm>
          <a:off x="417512" y="2852936"/>
          <a:ext cx="1296987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5" r:id="rId9" imgW="673100" imgH="228600" progId="Equation.3">
                  <p:embed/>
                </p:oleObj>
              </mc:Choice>
              <mc:Fallback>
                <p:oleObj r:id="rId9" imgW="673100" imgH="228600" progId="Equation.3">
                  <p:embed/>
                  <p:pic>
                    <p:nvPicPr>
                      <p:cNvPr id="0" name="Изображение 310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17512" y="2852936"/>
                        <a:ext cx="1296987" cy="4429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2916238" y="3644900"/>
          <a:ext cx="2555875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6" r:id="rId11" imgW="1333500" imgH="457200" progId="Equation.3">
                  <p:embed/>
                </p:oleObj>
              </mc:Choice>
              <mc:Fallback>
                <p:oleObj r:id="rId11" imgW="1333500" imgH="457200" progId="Equation.3">
                  <p:embed/>
                  <p:pic>
                    <p:nvPicPr>
                      <p:cNvPr id="0" name="Изображение 3094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916238" y="3644900"/>
                        <a:ext cx="2555875" cy="8747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675591"/>
              </p:ext>
            </p:extLst>
          </p:nvPr>
        </p:nvGraphicFramePr>
        <p:xfrm>
          <a:off x="1416051" y="4660901"/>
          <a:ext cx="126523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7" r:id="rId13" imgW="673100" imgH="228600" progId="Equation.3">
                  <p:embed/>
                </p:oleObj>
              </mc:Choice>
              <mc:Fallback>
                <p:oleObj r:id="rId13" imgW="673100" imgH="228600" progId="Equation.3">
                  <p:embed/>
                  <p:pic>
                    <p:nvPicPr>
                      <p:cNvPr id="0" name="Изображение 309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16051" y="4660901"/>
                        <a:ext cx="1265237" cy="431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0" name="Объект 5"/>
          <p:cNvGraphicFramePr>
            <a:graphicFrameLocks noChangeAspect="1"/>
          </p:cNvGraphicFramePr>
          <p:nvPr/>
        </p:nvGraphicFramePr>
        <p:xfrm>
          <a:off x="2681288" y="5008563"/>
          <a:ext cx="935037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8" r:id="rId14" imgW="596900" imgH="279400" progId="Equation.DSMT4">
                  <p:embed/>
                </p:oleObj>
              </mc:Choice>
              <mc:Fallback>
                <p:oleObj r:id="rId14" imgW="596900" imgH="279400" progId="Equation.DSMT4">
                  <p:embed/>
                  <p:pic>
                    <p:nvPicPr>
                      <p:cNvPr id="0" name="Изображение 3096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681288" y="5008563"/>
                        <a:ext cx="935037" cy="4365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Заголовок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lstStyle/>
          <a:p>
            <a:r>
              <a:rPr sz="3600" dirty="0"/>
              <a:t>Определение границ доверительных интервалов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Зная   значение          можно найти границы доверительных интервалов для  коэффициентов регрессии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342" name="Номер слайда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ru-RU" sz="1400" dirty="0"/>
              <a:t>24</a:t>
            </a:fld>
            <a:endParaRPr lang="ru-RU" sz="1400" dirty="0"/>
          </a:p>
        </p:txBody>
      </p:sp>
      <p:graphicFrame>
        <p:nvGraphicFramePr>
          <p:cNvPr id="14338" name="Объект 4"/>
          <p:cNvGraphicFramePr>
            <a:graphicFrameLocks noChangeAspect="1"/>
          </p:cNvGraphicFramePr>
          <p:nvPr/>
        </p:nvGraphicFramePr>
        <p:xfrm>
          <a:off x="3505200" y="3284538"/>
          <a:ext cx="2422525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r:id="rId3" imgW="1053465" imgH="533400" progId="Equation.DSMT4">
                  <p:embed/>
                </p:oleObj>
              </mc:Choice>
              <mc:Fallback>
                <p:oleObj r:id="rId3" imgW="1053465" imgH="533400" progId="Equation.DSMT4">
                  <p:embed/>
                  <p:pic>
                    <p:nvPicPr>
                      <p:cNvPr id="0" name="Изображение 310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05200" y="3284538"/>
                        <a:ext cx="2422525" cy="12239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7401782"/>
              </p:ext>
            </p:extLst>
          </p:nvPr>
        </p:nvGraphicFramePr>
        <p:xfrm>
          <a:off x="3131840" y="1638300"/>
          <a:ext cx="504825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r:id="rId5" imgW="228600" imgH="241300" progId="Equation.DSMT4">
                  <p:embed/>
                </p:oleObj>
              </mc:Choice>
              <mc:Fallback>
                <p:oleObj r:id="rId5" imgW="228600" imgH="241300" progId="Equation.DSMT4">
                  <p:embed/>
                  <p:pic>
                    <p:nvPicPr>
                      <p:cNvPr id="0" name="Изображение 310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31840" y="1638300"/>
                        <a:ext cx="504825" cy="5302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lstStyle/>
          <a:p>
            <a:r>
              <a:rPr sz="2800" dirty="0"/>
              <a:t>Результаты регрессионного анализа, полученные с помощью </a:t>
            </a:r>
            <a:r>
              <a:rPr lang="en-US" altLang="x-none" sz="2800" dirty="0"/>
              <a:t>MS Excel</a:t>
            </a:r>
            <a:endParaRPr sz="2800" dirty="0"/>
          </a:p>
        </p:txBody>
      </p:sp>
      <p:sp>
        <p:nvSpPr>
          <p:cNvPr id="28675" name="Номер слайда 3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ru-RU" sz="1400" dirty="0"/>
              <a:t>25</a:t>
            </a:fld>
            <a:endParaRPr lang="ru-RU" sz="1400" dirty="0"/>
          </a:p>
        </p:txBody>
      </p:sp>
      <p:pic>
        <p:nvPicPr>
          <p:cNvPr id="28676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50" y="1341438"/>
            <a:ext cx="8651875" cy="4032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Прямоугольная выноска 5"/>
          <p:cNvSpPr/>
          <p:nvPr/>
        </p:nvSpPr>
        <p:spPr>
          <a:xfrm>
            <a:off x="2339975" y="2420938"/>
            <a:ext cx="1511300" cy="792163"/>
          </a:xfrm>
          <a:prstGeom prst="wedgeRectCallout">
            <a:avLst/>
          </a:prstGeom>
          <a:solidFill>
            <a:srgbClr val="33CC33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Число степеней свободы </a:t>
            </a:r>
          </a:p>
        </p:txBody>
      </p:sp>
      <p:sp>
        <p:nvSpPr>
          <p:cNvPr id="7" name="Прямоугольная выноска 6"/>
          <p:cNvSpPr/>
          <p:nvPr/>
        </p:nvSpPr>
        <p:spPr>
          <a:xfrm>
            <a:off x="2916238" y="2708275"/>
            <a:ext cx="1150938" cy="792163"/>
          </a:xfrm>
          <a:prstGeom prst="wedgeRectCallout">
            <a:avLst/>
          </a:prstGeom>
          <a:solidFill>
            <a:srgbClr val="33CC33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Число факторных признаков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</a:t>
            </a:r>
            <a:r>
              <a:rPr kumimoji="0" lang="ru-RU" sz="1100" b="0" i="0" u="none" strike="noStrike" kern="120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Прямоугольная выноска 7"/>
          <p:cNvSpPr/>
          <p:nvPr/>
        </p:nvSpPr>
        <p:spPr>
          <a:xfrm>
            <a:off x="2268538" y="2852738"/>
            <a:ext cx="3527425" cy="792163"/>
          </a:xfrm>
          <a:prstGeom prst="wedgeRectCallout">
            <a:avLst/>
          </a:prstGeom>
          <a:solidFill>
            <a:srgbClr val="33CC33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Определяется числом наблюдений и количеством переменных в уравнении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</a:t>
            </a:r>
            <a:r>
              <a:rPr kumimoji="0" lang="ru-RU" sz="1100" b="0" i="0" u="none" strike="noStrike" kern="120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n-(m+1)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Прямоугольная выноска 8"/>
          <p:cNvSpPr/>
          <p:nvPr/>
        </p:nvSpPr>
        <p:spPr>
          <a:xfrm>
            <a:off x="3995738" y="2420938"/>
            <a:ext cx="1655763" cy="792163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Сумма квадратов отклонений (СКО)</a:t>
            </a:r>
          </a:p>
        </p:txBody>
      </p:sp>
      <p:sp>
        <p:nvSpPr>
          <p:cNvPr id="10" name="Прямоугольная выноска 9"/>
          <p:cNvSpPr/>
          <p:nvPr/>
        </p:nvSpPr>
        <p:spPr>
          <a:xfrm>
            <a:off x="4067175" y="2565400"/>
            <a:ext cx="1512888" cy="935038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СКО теоретических данных от среднего</a:t>
            </a:r>
          </a:p>
        </p:txBody>
      </p:sp>
      <p:sp>
        <p:nvSpPr>
          <p:cNvPr id="11" name="Прямоугольная выноска 10"/>
          <p:cNvSpPr/>
          <p:nvPr/>
        </p:nvSpPr>
        <p:spPr>
          <a:xfrm>
            <a:off x="4067175" y="2708275"/>
            <a:ext cx="1512888" cy="936625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СКО эмпирических данных от теоретических</a:t>
            </a:r>
          </a:p>
        </p:txBody>
      </p:sp>
      <p:sp>
        <p:nvSpPr>
          <p:cNvPr id="12" name="Прямоугольная выноска 11"/>
          <p:cNvSpPr/>
          <p:nvPr/>
        </p:nvSpPr>
        <p:spPr>
          <a:xfrm>
            <a:off x="5148263" y="2349500"/>
            <a:ext cx="1511300" cy="935038"/>
          </a:xfrm>
          <a:prstGeom prst="wedgeRectCallou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Дисперсии: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факторная;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остаточная.</a:t>
            </a:r>
          </a:p>
        </p:txBody>
      </p:sp>
      <p:sp>
        <p:nvSpPr>
          <p:cNvPr id="13" name="Прямоугольная выноска 12"/>
          <p:cNvSpPr/>
          <p:nvPr/>
        </p:nvSpPr>
        <p:spPr>
          <a:xfrm>
            <a:off x="5724525" y="1989138"/>
            <a:ext cx="2879725" cy="1222375"/>
          </a:xfrm>
          <a:prstGeom prst="wedgeRectCallout">
            <a:avLst/>
          </a:prstGeom>
          <a:solidFill>
            <a:schemeClr val="accent5">
              <a:lumMod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Расчетное значение критерия Фишера: должен быть в интервале(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;+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∞), определяется в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Excel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=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РАСПОБР(0,05;к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;к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</p:txBody>
      </p:sp>
      <p:sp>
        <p:nvSpPr>
          <p:cNvPr id="14" name="Прямоугольная выноска 13"/>
          <p:cNvSpPr/>
          <p:nvPr/>
        </p:nvSpPr>
        <p:spPr>
          <a:xfrm>
            <a:off x="7019925" y="2349500"/>
            <a:ext cx="1511300" cy="935038"/>
          </a:xfrm>
          <a:prstGeom prst="wedgeRectCallout">
            <a:avLst/>
          </a:prstGeom>
          <a:solidFill>
            <a:srgbClr val="00B0F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Уровень значимости: должен быть меньше 0,05</a:t>
            </a:r>
          </a:p>
        </p:txBody>
      </p:sp>
      <p:sp>
        <p:nvSpPr>
          <p:cNvPr id="15" name="Прямоугольная выноска 14"/>
          <p:cNvSpPr/>
          <p:nvPr/>
        </p:nvSpPr>
        <p:spPr>
          <a:xfrm>
            <a:off x="1979613" y="1196975"/>
            <a:ext cx="3600450" cy="935038"/>
          </a:xfrm>
          <a:prstGeom prst="wedgeRectCallou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Показывает, что 91,5% общей вариации результативного признака объясняется вариацией факторных признаков Х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4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4" grpId="2" animBg="1"/>
      <p:bldP spid="15" grpId="0" animBg="1"/>
      <p:bldP spid="15" grpId="1" animBg="1"/>
      <p:bldP spid="15" grpId="2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611560" y="4437112"/>
            <a:ext cx="8352928" cy="14401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8F8F8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366" name="Заголовок 1"/>
          <p:cNvSpPr>
            <a:spLocks noGrp="1"/>
          </p:cNvSpPr>
          <p:nvPr>
            <p:ph type="title"/>
          </p:nvPr>
        </p:nvSpPr>
        <p:spPr>
          <a:xfrm>
            <a:off x="539750" y="0"/>
            <a:ext cx="8229600" cy="1143000"/>
          </a:xfrm>
          <a:ln/>
        </p:spPr>
        <p:txBody>
          <a:bodyPr vert="horz" wrap="square" lIns="91440" tIns="45720" rIns="91440" bIns="45720" anchor="ctr" anchorCtr="0"/>
          <a:lstStyle/>
          <a:p>
            <a:r>
              <a:rPr sz="2800" dirty="0"/>
              <a:t>Оценка коэффициентов регрессии</a:t>
            </a:r>
          </a:p>
        </p:txBody>
      </p:sp>
      <p:sp>
        <p:nvSpPr>
          <p:cNvPr id="15367" name="Номер слайда 3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ru-RU" sz="1400" dirty="0"/>
              <a:t>26</a:t>
            </a:fld>
            <a:endParaRPr lang="ru-RU" sz="1400" dirty="0"/>
          </a:p>
        </p:txBody>
      </p:sp>
      <p:pic>
        <p:nvPicPr>
          <p:cNvPr id="15368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850" y="1052513"/>
            <a:ext cx="8651875" cy="4032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Прямоугольная выноска 4"/>
          <p:cNvSpPr/>
          <p:nvPr/>
        </p:nvSpPr>
        <p:spPr>
          <a:xfrm>
            <a:off x="2339975" y="2708275"/>
            <a:ext cx="2016125" cy="1152525"/>
          </a:xfrm>
          <a:prstGeom prst="wedgeRect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Значения используемые для построения регрессии</a:t>
            </a:r>
          </a:p>
        </p:txBody>
      </p:sp>
      <p:sp>
        <p:nvSpPr>
          <p:cNvPr id="7" name="Прямоугольная выноска 6"/>
          <p:cNvSpPr/>
          <p:nvPr/>
        </p:nvSpPr>
        <p:spPr>
          <a:xfrm>
            <a:off x="3708400" y="2708275"/>
            <a:ext cx="2016125" cy="1152525"/>
          </a:xfrm>
          <a:prstGeom prst="wedgeRect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Должна быть меньше, чем значение коэффициента</a:t>
            </a:r>
          </a:p>
        </p:txBody>
      </p:sp>
      <p:sp>
        <p:nvSpPr>
          <p:cNvPr id="8" name="Прямоугольная выноска 7"/>
          <p:cNvSpPr/>
          <p:nvPr/>
        </p:nvSpPr>
        <p:spPr>
          <a:xfrm>
            <a:off x="4716463" y="2781300"/>
            <a:ext cx="3311525" cy="1152525"/>
          </a:xfrm>
          <a:prstGeom prst="wedgeRect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Должен попадать в критическую область: (-∞;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ru-RU" sz="1100" b="1" i="0" u="none" strike="noStrike" kern="120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ru-RU" sz="1100" b="1" i="0" u="none" strike="noStrike" kern="120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;+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∞). Определяется: =СТЬЮДРАСПРОБР(0,05;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n-k-1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=2,78</a:t>
            </a:r>
          </a:p>
        </p:txBody>
      </p:sp>
      <p:sp>
        <p:nvSpPr>
          <p:cNvPr id="9" name="Прямоугольная выноска 8"/>
          <p:cNvSpPr/>
          <p:nvPr/>
        </p:nvSpPr>
        <p:spPr>
          <a:xfrm>
            <a:off x="6011863" y="2708275"/>
            <a:ext cx="2268538" cy="1152525"/>
          </a:xfrm>
          <a:prstGeom prst="wedgeRect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Значение должно быть меньше уровня значимости 0,05</a:t>
            </a:r>
          </a:p>
        </p:txBody>
      </p:sp>
      <p:sp>
        <p:nvSpPr>
          <p:cNvPr id="10" name="Прямоугольная выноска 9"/>
          <p:cNvSpPr/>
          <p:nvPr/>
        </p:nvSpPr>
        <p:spPr>
          <a:xfrm>
            <a:off x="7164388" y="1628775"/>
            <a:ext cx="1655763" cy="2160588"/>
          </a:xfrm>
          <a:prstGeom prst="wedgeRectCallout">
            <a:avLst>
              <a:gd name="adj1" fmla="val 4510"/>
              <a:gd name="adj2" fmla="val 6111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Показывает нижние и верхние границы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доверительных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интервалов. Не должен проходить через 0.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87450" y="5300663"/>
            <a:ext cx="6986588" cy="4000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sz="2000" dirty="0">
                <a:latin typeface="Arial" panose="020B0604020202020204" pitchFamily="34" charset="0"/>
              </a:rPr>
              <a:t>Таким образом, регрессионная модель будет иметь вид: </a:t>
            </a:r>
          </a:p>
        </p:txBody>
      </p:sp>
      <p:graphicFrame>
        <p:nvGraphicFramePr>
          <p:cNvPr id="27653" name="Object 1"/>
          <p:cNvGraphicFramePr/>
          <p:nvPr/>
        </p:nvGraphicFramePr>
        <p:xfrm>
          <a:off x="3848100" y="5876925"/>
          <a:ext cx="1374775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r:id="rId4" imgW="685800" imgH="228600" progId="Equation.DSMT4">
                  <p:embed/>
                </p:oleObj>
              </mc:Choice>
              <mc:Fallback>
                <p:oleObj r:id="rId4" imgW="685800" imgH="228600" progId="Equation.DSMT4">
                  <p:embed/>
                  <p:pic>
                    <p:nvPicPr>
                      <p:cNvPr id="0" name="Изображение 307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48100" y="5876925"/>
                        <a:ext cx="1374775" cy="5492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539750" y="0"/>
            <a:ext cx="8229600" cy="1143000"/>
          </a:xfrm>
          <a:ln/>
        </p:spPr>
        <p:txBody>
          <a:bodyPr vert="horz" wrap="square" lIns="91440" tIns="45720" rIns="91440" bIns="45720" anchor="ctr" anchorCtr="0"/>
          <a:lstStyle/>
          <a:p>
            <a:r>
              <a:rPr lang="en-US" altLang="x-none" sz="3200" dirty="0"/>
              <a:t>4. </a:t>
            </a:r>
            <a:r>
              <a:rPr sz="3200" dirty="0"/>
              <a:t>Реализация корреляционного анализа.</a:t>
            </a:r>
          </a:p>
        </p:txBody>
      </p:sp>
      <p:sp>
        <p:nvSpPr>
          <p:cNvPr id="29699" name="Номер слайда 3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ru-RU" sz="1400" dirty="0"/>
              <a:t>27</a:t>
            </a:fld>
            <a:endParaRPr lang="ru-RU" sz="1400" dirty="0"/>
          </a:p>
        </p:txBody>
      </p:sp>
      <p:pic>
        <p:nvPicPr>
          <p:cNvPr id="2970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813" y="1052513"/>
            <a:ext cx="5688012" cy="35179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9701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988" y="4581525"/>
            <a:ext cx="6985000" cy="21605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Заголовок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lstStyle/>
          <a:p>
            <a:r>
              <a:rPr sz="2800" dirty="0"/>
              <a:t>Определение коэффициента корреляции</a:t>
            </a:r>
          </a:p>
        </p:txBody>
      </p:sp>
      <p:sp>
        <p:nvSpPr>
          <p:cNvPr id="16389" name="Содержимое 2"/>
          <p:cNvSpPr>
            <a:spLocks noGrp="1"/>
          </p:cNvSpPr>
          <p:nvPr>
            <p:ph idx="1"/>
          </p:nvPr>
        </p:nvSpPr>
        <p:spPr>
          <a:xfrm>
            <a:off x="250825" y="1600200"/>
            <a:ext cx="8642350" cy="2260600"/>
          </a:xfrm>
          <a:ln/>
        </p:spPr>
        <p:txBody>
          <a:bodyPr vert="horz" wrap="square" lIns="91440" tIns="45720" rIns="91440" bIns="45720" anchor="t" anchorCtr="0"/>
          <a:lstStyle/>
          <a:p>
            <a:pPr>
              <a:buNone/>
            </a:pPr>
            <a:r>
              <a:rPr sz="2000" dirty="0"/>
              <a:t>Пусть </a:t>
            </a:r>
            <a:r>
              <a:rPr sz="2000" i="1" dirty="0"/>
              <a:t>r</a:t>
            </a:r>
            <a:r>
              <a:rPr sz="2000" dirty="0"/>
              <a:t> обозначает выборочный коэффициент корреляции, полученный по извлеченным из двумерного </a:t>
            </a:r>
            <a:r>
              <a:rPr sz="2000" u="sng" dirty="0"/>
              <a:t>нормального</a:t>
            </a:r>
            <a:r>
              <a:rPr sz="2000" dirty="0"/>
              <a:t> распределения пар наблюдений </a:t>
            </a:r>
            <a:r>
              <a:rPr sz="2000" i="1" dirty="0"/>
              <a:t>(x</a:t>
            </a:r>
            <a:r>
              <a:rPr sz="2000" i="1" baseline="-25000" dirty="0"/>
              <a:t>1</a:t>
            </a:r>
            <a:r>
              <a:rPr sz="2000" i="1" dirty="0"/>
              <a:t>, y</a:t>
            </a:r>
            <a:r>
              <a:rPr sz="2000" i="1" baseline="-25000" dirty="0"/>
              <a:t>1</a:t>
            </a:r>
            <a:r>
              <a:rPr sz="2000" i="1" dirty="0"/>
              <a:t>),…,(x</a:t>
            </a:r>
            <a:r>
              <a:rPr sz="2000" i="1" baseline="-25000" dirty="0"/>
              <a:t>n</a:t>
            </a:r>
            <a:r>
              <a:rPr sz="2000" i="1" dirty="0"/>
              <a:t>, y</a:t>
            </a:r>
            <a:r>
              <a:rPr sz="2000" i="1" baseline="-25000" dirty="0"/>
              <a:t>n</a:t>
            </a:r>
            <a:r>
              <a:rPr sz="2000" i="1" dirty="0"/>
              <a:t>)</a:t>
            </a:r>
            <a:r>
              <a:rPr sz="2000" dirty="0"/>
              <a:t>.</a:t>
            </a:r>
          </a:p>
          <a:p>
            <a:pPr>
              <a:buNone/>
            </a:pPr>
            <a:r>
              <a:rPr sz="2000" dirty="0"/>
              <a:t>Коэффициент корреляции  неизвестен, но может быть оценен по выборке с помощью выборочного коэффициента корреляции </a:t>
            </a:r>
            <a:r>
              <a:rPr sz="2000" i="1" dirty="0"/>
              <a:t>r</a:t>
            </a:r>
            <a:r>
              <a:rPr sz="2000" dirty="0"/>
              <a:t>:</a:t>
            </a:r>
          </a:p>
          <a:p>
            <a:endParaRPr dirty="0"/>
          </a:p>
        </p:txBody>
      </p:sp>
      <p:sp>
        <p:nvSpPr>
          <p:cNvPr id="16390" name="Номер слайда 3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ru-RU" sz="1400" dirty="0"/>
              <a:t>28</a:t>
            </a:fld>
            <a:endParaRPr lang="ru-RU" sz="1400" dirty="0"/>
          </a:p>
        </p:txBody>
      </p:sp>
      <p:graphicFrame>
        <p:nvGraphicFramePr>
          <p:cNvPr id="16386" name="Объект 4"/>
          <p:cNvGraphicFramePr>
            <a:graphicFrameLocks noChangeAspect="1"/>
          </p:cNvGraphicFramePr>
          <p:nvPr/>
        </p:nvGraphicFramePr>
        <p:xfrm>
          <a:off x="179388" y="4005263"/>
          <a:ext cx="4465637" cy="194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r:id="rId3" imgW="2120900" imgH="927100" progId="Equation.DSMT4">
                  <p:embed/>
                </p:oleObj>
              </mc:Choice>
              <mc:Fallback>
                <p:oleObj r:id="rId3" imgW="2120900" imgH="927100" progId="Equation.DSMT4">
                  <p:embed/>
                  <p:pic>
                    <p:nvPicPr>
                      <p:cNvPr id="0" name="Изображение 307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388" y="4005263"/>
                        <a:ext cx="4465637" cy="19494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6"/>
          <p:cNvGraphicFramePr>
            <a:graphicFrameLocks noChangeAspect="1"/>
          </p:cNvGraphicFramePr>
          <p:nvPr/>
        </p:nvGraphicFramePr>
        <p:xfrm>
          <a:off x="4787900" y="4413250"/>
          <a:ext cx="4165600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r:id="rId5" imgW="2349500" imgH="787400" progId="Equation.DSMT4">
                  <p:embed/>
                </p:oleObj>
              </mc:Choice>
              <mc:Fallback>
                <p:oleObj r:id="rId5" imgW="2349500" imgH="787400" progId="Equation.DSMT4">
                  <p:embed/>
                  <p:pic>
                    <p:nvPicPr>
                      <p:cNvPr id="0" name="Изображение 307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87900" y="4413250"/>
                        <a:ext cx="4165600" cy="13938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468313" y="130175"/>
            <a:ext cx="8229600" cy="419100"/>
          </a:xfrm>
          <a:ln/>
        </p:spPr>
        <p:txBody>
          <a:bodyPr vert="horz" wrap="square" lIns="91440" tIns="45720" rIns="91440" bIns="45720" anchor="ctr" anchorCtr="0">
            <a:normAutofit fontScale="90000"/>
          </a:bodyPr>
          <a:lstStyle/>
          <a:p>
            <a:r>
              <a:rPr sz="2400" dirty="0">
                <a:solidFill>
                  <a:schemeClr val="tx1"/>
                </a:solidFill>
              </a:rPr>
              <a:t>Проверка значимости коэффициента корреляции.</a:t>
            </a:r>
            <a:endParaRPr sz="2400" dirty="0"/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xfrm>
            <a:off x="250825" y="549275"/>
            <a:ext cx="8435975" cy="5576888"/>
          </a:xfrm>
          <a:ln/>
        </p:spPr>
        <p:txBody>
          <a:bodyPr vert="horz" wrap="square" lIns="91440" tIns="45720" rIns="91440" bIns="45720" anchor="t" anchorCtr="0">
            <a:normAutofit fontScale="92500" lnSpcReduction="10000"/>
          </a:bodyPr>
          <a:lstStyle/>
          <a:p>
            <a:pPr>
              <a:buNone/>
            </a:pPr>
            <a:r>
              <a:rPr sz="1600" dirty="0"/>
              <a:t>Нулевая гипотеза состоит в том, что коэффициент корреляции равен нулю, альтернативная - не равен нулю:</a:t>
            </a:r>
          </a:p>
          <a:p>
            <a:pPr>
              <a:buNone/>
            </a:pPr>
            <a:endParaRPr sz="1600" dirty="0"/>
          </a:p>
          <a:p>
            <a:pPr>
              <a:buNone/>
            </a:pPr>
            <a:endParaRPr sz="1600" dirty="0"/>
          </a:p>
          <a:p>
            <a:pPr>
              <a:buNone/>
            </a:pPr>
            <a:r>
              <a:rPr sz="1600" dirty="0"/>
              <a:t>Очевидно, достаточно большое по </a:t>
            </a:r>
            <a:r>
              <a:rPr sz="1600" i="1" dirty="0"/>
              <a:t>абсолютной</a:t>
            </a:r>
            <a:r>
              <a:rPr sz="1600" dirty="0"/>
              <a:t> величине значение величины </a:t>
            </a:r>
            <a:r>
              <a:rPr sz="1600" i="1" dirty="0"/>
              <a:t>r</a:t>
            </a:r>
            <a:r>
              <a:rPr sz="1600" dirty="0"/>
              <a:t> будет стремиться опровергнуть нулевую гипотезу.</a:t>
            </a:r>
          </a:p>
          <a:p>
            <a:pPr>
              <a:buNone/>
            </a:pPr>
            <a:r>
              <a:rPr sz="1600" dirty="0"/>
              <a:t>Возникает вопрос.</a:t>
            </a:r>
          </a:p>
          <a:p>
            <a:pPr>
              <a:buNone/>
            </a:pPr>
            <a:r>
              <a:rPr sz="1600" dirty="0"/>
              <a:t>	Насколько большое должно быть абсолютное значение величины </a:t>
            </a:r>
            <a:r>
              <a:rPr sz="1600" i="1" dirty="0"/>
              <a:t>r</a:t>
            </a:r>
            <a:r>
              <a:rPr sz="1600" dirty="0"/>
              <a:t>?</a:t>
            </a:r>
          </a:p>
          <a:p>
            <a:pPr>
              <a:buNone/>
            </a:pPr>
            <a:r>
              <a:rPr sz="1600" dirty="0"/>
              <a:t>Для того чтобы проверить гипотезу, мы должны знать распределение величины </a:t>
            </a:r>
            <a:r>
              <a:rPr sz="1600" i="1" dirty="0"/>
              <a:t>r</a:t>
            </a:r>
            <a:r>
              <a:rPr sz="1600" dirty="0"/>
              <a:t>.</a:t>
            </a:r>
          </a:p>
          <a:p>
            <a:pPr>
              <a:buNone/>
            </a:pPr>
            <a:r>
              <a:rPr sz="1600" dirty="0"/>
              <a:t>Собственное распределение величины </a:t>
            </a:r>
            <a:r>
              <a:rPr sz="1600" i="1" dirty="0"/>
              <a:t>r</a:t>
            </a:r>
            <a:r>
              <a:rPr sz="1600" dirty="0"/>
              <a:t> довольно сложное, поэтому мы применим преобразование:</a:t>
            </a:r>
          </a:p>
          <a:p>
            <a:endParaRPr sz="1600" dirty="0"/>
          </a:p>
          <a:p>
            <a:endParaRPr sz="1600" dirty="0"/>
          </a:p>
          <a:p>
            <a:pPr>
              <a:buNone/>
            </a:pPr>
            <a:r>
              <a:rPr sz="1600" dirty="0"/>
              <a:t>Итак, выборочное распределение этой статистики есть распределение </a:t>
            </a:r>
            <a:r>
              <a:rPr sz="1600" dirty="0">
                <a:hlinkClick r:id="rId2"/>
              </a:rPr>
              <a:t>Стьюдента </a:t>
            </a:r>
            <a:r>
              <a:rPr sz="1600" dirty="0"/>
              <a:t>с </a:t>
            </a:r>
            <a:r>
              <a:rPr sz="1600" i="1" dirty="0"/>
              <a:t>n-2</a:t>
            </a:r>
            <a:r>
              <a:rPr sz="1600" dirty="0"/>
              <a:t> степенями свободы.</a:t>
            </a:r>
          </a:p>
          <a:p>
            <a:pPr>
              <a:buNone/>
            </a:pPr>
            <a:r>
              <a:rPr sz="1600" dirty="0"/>
              <a:t>При заданном уровне значимости (α) определяем критическое значение </a:t>
            </a:r>
            <a:r>
              <a:rPr sz="1600" i="1" dirty="0"/>
              <a:t>t</a:t>
            </a:r>
            <a:r>
              <a:rPr sz="1600" i="1" baseline="-25000" dirty="0"/>
              <a:t>кр</a:t>
            </a:r>
            <a:r>
              <a:rPr sz="1600" dirty="0"/>
              <a:t>.</a:t>
            </a:r>
          </a:p>
          <a:p>
            <a:pPr>
              <a:buNone/>
            </a:pPr>
            <a:r>
              <a:rPr sz="1600" dirty="0"/>
              <a:t>Принимаем решение об отклонении или не отклонении нулевой гипотезы:</a:t>
            </a:r>
          </a:p>
          <a:p>
            <a:pPr>
              <a:buNone/>
            </a:pPr>
            <a:r>
              <a:rPr sz="1600" dirty="0"/>
              <a:t/>
            </a:r>
            <a:br>
              <a:rPr sz="1600" dirty="0"/>
            </a:br>
            <a:r>
              <a:rPr sz="1600" dirty="0"/>
              <a:t>		 - отклоняем H</a:t>
            </a:r>
            <a:r>
              <a:rPr sz="1600" baseline="-25000" dirty="0"/>
              <a:t>0</a:t>
            </a:r>
            <a:endParaRPr sz="1600" dirty="0"/>
          </a:p>
          <a:p>
            <a:pPr>
              <a:buNone/>
            </a:pPr>
            <a:r>
              <a:rPr sz="1600" dirty="0"/>
              <a:t>	 		- не отклоняем H</a:t>
            </a:r>
            <a:r>
              <a:rPr sz="1600" baseline="-25000" dirty="0"/>
              <a:t>0</a:t>
            </a:r>
            <a:endParaRPr sz="1600" dirty="0"/>
          </a:p>
        </p:txBody>
      </p:sp>
      <p:sp>
        <p:nvSpPr>
          <p:cNvPr id="30724" name="Номер слайда 3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ru-RU" sz="1400" dirty="0"/>
              <a:t>29</a:t>
            </a:fld>
            <a:endParaRPr lang="ru-RU" sz="1400" dirty="0"/>
          </a:p>
        </p:txBody>
      </p:sp>
      <p:pic>
        <p:nvPicPr>
          <p:cNvPr id="30725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8400" y="1052513"/>
            <a:ext cx="935038" cy="7016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26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1913" y="5516563"/>
            <a:ext cx="719137" cy="7080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27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43213" y="3357563"/>
            <a:ext cx="2724150" cy="863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/>
          </p:cNvSpPr>
          <p:nvPr>
            <p:ph type="title"/>
          </p:nvPr>
        </p:nvSpPr>
        <p:spPr>
          <a:xfrm>
            <a:off x="179388" y="0"/>
            <a:ext cx="8640762" cy="1143000"/>
          </a:xfrm>
          <a:ln/>
        </p:spPr>
        <p:txBody>
          <a:bodyPr vert="horz" wrap="square" lIns="91440" tIns="45720" rIns="91440" bIns="45720" anchor="ctr" anchorCtr="0"/>
          <a:lstStyle/>
          <a:p>
            <a:pPr marL="762000" indent="-762000" eaLnBrk="1" hangingPunct="1"/>
            <a:r>
              <a:rPr sz="3200" dirty="0"/>
              <a:t>1. Основы корреляционного и регрессионного анализа.</a:t>
            </a:r>
          </a:p>
        </p:txBody>
      </p:sp>
      <p:sp>
        <p:nvSpPr>
          <p:cNvPr id="20485" name="Rectangle 3"/>
          <p:cNvSpPr>
            <a:spLocks noGrp="1"/>
          </p:cNvSpPr>
          <p:nvPr>
            <p:ph idx="1"/>
          </p:nvPr>
        </p:nvSpPr>
        <p:spPr>
          <a:xfrm>
            <a:off x="74613" y="1125538"/>
            <a:ext cx="8964612" cy="5256212"/>
          </a:xfrm>
          <a:ln/>
        </p:spPr>
        <p:txBody>
          <a:bodyPr vert="horz" wrap="square" lIns="91440" tIns="45720" rIns="91440" bIns="45720" anchor="t" anchorCtr="0">
            <a:normAutofit lnSpcReduction="10000"/>
          </a:bodyPr>
          <a:lstStyle/>
          <a:p>
            <a:pPr algn="just" eaLnBrk="1" hangingPunct="1">
              <a:lnSpc>
                <a:spcPct val="80000"/>
              </a:lnSpc>
              <a:buNone/>
            </a:pPr>
            <a:r>
              <a:rPr sz="2000" b="1" dirty="0">
                <a:solidFill>
                  <a:srgbClr val="CC0000"/>
                </a:solidFill>
              </a:rPr>
              <a:t>Корреляция</a:t>
            </a:r>
            <a:r>
              <a:rPr sz="2000" dirty="0"/>
              <a:t> — статистическая взаимосвязь двух или более случайных величин (либо величин, которые можно с некоторой допустимой степенью точности считать таковыми). </a:t>
            </a:r>
          </a:p>
          <a:p>
            <a:pPr algn="just" eaLnBrk="1" hangingPunct="1">
              <a:lnSpc>
                <a:spcPct val="80000"/>
              </a:lnSpc>
              <a:buNone/>
            </a:pPr>
            <a:r>
              <a:rPr sz="2000" b="1" dirty="0">
                <a:solidFill>
                  <a:srgbClr val="CC0000"/>
                </a:solidFill>
              </a:rPr>
              <a:t>Корреляционный анализ</a:t>
            </a:r>
            <a:r>
              <a:rPr sz="2000" dirty="0"/>
              <a:t> — метод обработки статистических данных, с помощью которого измеряется теснота связи между двумя или более переменными. </a:t>
            </a:r>
          </a:p>
          <a:p>
            <a:pPr algn="just" eaLnBrk="1" hangingPunct="1">
              <a:lnSpc>
                <a:spcPct val="80000"/>
              </a:lnSpc>
              <a:buNone/>
            </a:pPr>
            <a:endParaRPr sz="2000" dirty="0"/>
          </a:p>
          <a:p>
            <a:pPr eaLnBrk="1" hangingPunct="1">
              <a:lnSpc>
                <a:spcPct val="80000"/>
              </a:lnSpc>
              <a:buNone/>
            </a:pPr>
            <a:r>
              <a:rPr sz="1800" b="1" dirty="0"/>
              <a:t>Ограничения корреляционного анализа:</a:t>
            </a:r>
          </a:p>
          <a:p>
            <a:pPr>
              <a:buNone/>
            </a:pPr>
            <a:r>
              <a:rPr sz="1800" dirty="0"/>
              <a:t>1) Применение возможно при наличии достаточного количества наблюдений для изучения. На практике считается, что число наблюдений должно не менее чем в 5­6 раз превышать число факторов. </a:t>
            </a:r>
          </a:p>
          <a:p>
            <a:pPr>
              <a:buNone/>
            </a:pPr>
            <a:r>
              <a:rPr sz="1800" dirty="0"/>
              <a:t>2) Необходимо, чтобы совокупность значений всех факторных и результативного признаков подчинялась многомерному нормальному распределению. </a:t>
            </a:r>
          </a:p>
          <a:p>
            <a:pPr>
              <a:buFontTx/>
              <a:buAutoNum type="arabicParenR" startAt="3"/>
            </a:pPr>
            <a:r>
              <a:rPr sz="1800" dirty="0"/>
              <a:t>Исходная совокупность значений должна быть качественно однородной.</a:t>
            </a:r>
          </a:p>
          <a:p>
            <a:pPr>
              <a:buFontTx/>
              <a:buAutoNum type="arabicParenR" startAt="3"/>
            </a:pPr>
            <a:r>
              <a:rPr sz="1800" dirty="0"/>
              <a:t>Сам по себе факт корреляционной зависимости не даёт основания утверждать, что одна из переменных предшествует или является причиной изменений, или то, что переменные вообще причинно связаны между собой, а не наблюдается действие третьего фактора.</a:t>
            </a:r>
          </a:p>
          <a:p>
            <a:pPr eaLnBrk="1" hangingPunct="1">
              <a:lnSpc>
                <a:spcPct val="80000"/>
              </a:lnSpc>
              <a:buNone/>
            </a:pPr>
            <a:endParaRPr sz="1400" dirty="0"/>
          </a:p>
        </p:txBody>
      </p:sp>
      <p:sp>
        <p:nvSpPr>
          <p:cNvPr id="20482" name="Rectangle 6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ru-RU" sz="1400" dirty="0"/>
              <a:t>3</a:t>
            </a:fld>
            <a:endParaRPr lang="ru-RU" sz="1400" dirty="0"/>
          </a:p>
        </p:txBody>
      </p:sp>
      <p:sp>
        <p:nvSpPr>
          <p:cNvPr id="20483" name="Номер слайда 5"/>
          <p:cNvSpPr txBox="1">
            <a:spLocks noGrp="1"/>
          </p:cNvSpPr>
          <p:nvPr/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algn="r"/>
            <a:fld id="{9A0DB2DC-4C9A-4742-B13C-FB6460FD3503}" type="slidenum">
              <a:rPr lang="ru-RU" sz="1400" dirty="0">
                <a:latin typeface="Arial" panose="020B0604020202020204" pitchFamily="34" charset="0"/>
              </a:rPr>
              <a:t>3</a:t>
            </a:fld>
            <a:endParaRPr lang="ru-RU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4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  <a:ln/>
        </p:spPr>
        <p:txBody>
          <a:bodyPr vert="horz" wrap="square" lIns="91440" tIns="45720" rIns="91440" bIns="45720" anchor="ctr" anchorCtr="0"/>
          <a:lstStyle/>
          <a:p>
            <a:r>
              <a:rPr sz="2800" b="1" dirty="0"/>
              <a:t>Вычисление уровня значимости коэффициента корреляции</a:t>
            </a:r>
            <a:endParaRPr sz="2800" dirty="0"/>
          </a:p>
        </p:txBody>
      </p:sp>
      <p:sp>
        <p:nvSpPr>
          <p:cNvPr id="31747" name="Номер слайда 3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ru-RU" sz="1400" dirty="0"/>
              <a:t>30</a:t>
            </a:fld>
            <a:endParaRPr lang="ru-RU" sz="1400" dirty="0"/>
          </a:p>
        </p:txBody>
      </p:sp>
      <p:pic>
        <p:nvPicPr>
          <p:cNvPr id="31748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725" y="1628775"/>
            <a:ext cx="8807450" cy="34559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792788"/>
          </a:xfrm>
          <a:ln/>
        </p:spPr>
        <p:txBody>
          <a:bodyPr vert="horz" wrap="square" lIns="91440" tIns="45720" rIns="91440" bIns="45720" anchor="t" anchorCtr="0"/>
          <a:lstStyle/>
          <a:p>
            <a:pPr>
              <a:buNone/>
            </a:pPr>
            <a:r>
              <a:rPr b="1" i="1" dirty="0">
                <a:solidFill>
                  <a:srgbClr val="0070C0"/>
                </a:solidFill>
              </a:rPr>
              <a:t>Регрессия</a:t>
            </a:r>
            <a:r>
              <a:rPr i="1" dirty="0"/>
              <a:t> </a:t>
            </a:r>
            <a:r>
              <a:rPr dirty="0"/>
              <a:t>– зависимость среднего значения какой-либо случайной величины от некоторой другой величины или нескольких величин. </a:t>
            </a:r>
          </a:p>
          <a:p>
            <a:pPr>
              <a:buNone/>
            </a:pPr>
            <a:r>
              <a:rPr b="1" i="1" dirty="0">
                <a:solidFill>
                  <a:srgbClr val="0070C0"/>
                </a:solidFill>
              </a:rPr>
              <a:t>Регрессионный анализ</a:t>
            </a:r>
            <a:r>
              <a:rPr dirty="0"/>
              <a:t> – раздел математической статистики, объединяющий практические методы исследования регрессионной зависимости между величинами по данным статистических наблюдений.  </a:t>
            </a:r>
          </a:p>
        </p:txBody>
      </p:sp>
      <p:sp>
        <p:nvSpPr>
          <p:cNvPr id="21507" name="Номер слайда 3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ru-RU" sz="1400" dirty="0"/>
              <a:t>4</a:t>
            </a:fld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Содержимое 2"/>
          <p:cNvSpPr>
            <a:spLocks noGrp="1"/>
          </p:cNvSpPr>
          <p:nvPr>
            <p:ph idx="1"/>
          </p:nvPr>
        </p:nvSpPr>
        <p:spPr>
          <a:xfrm>
            <a:off x="251520" y="368300"/>
            <a:ext cx="8642350" cy="6480175"/>
          </a:xfrm>
          <a:ln/>
        </p:spPr>
        <p:txBody>
          <a:bodyPr vert="horz" wrap="square" lIns="91440" tIns="45720" rIns="91440" bIns="45720" anchor="t" anchorCtr="0"/>
          <a:lstStyle/>
          <a:p>
            <a:pPr eaLnBrk="1" hangingPunct="1">
              <a:buNone/>
            </a:pPr>
            <a:r>
              <a:rPr sz="2800" b="1" dirty="0">
                <a:solidFill>
                  <a:srgbClr val="CC0000"/>
                </a:solidFill>
              </a:rPr>
              <a:t>Задача корреляционного анализа </a:t>
            </a:r>
            <a:r>
              <a:rPr sz="2800" dirty="0"/>
              <a:t>– определение тесноты и направления связи между изучаемыми величинами. </a:t>
            </a:r>
          </a:p>
          <a:p>
            <a:pPr algn="just" eaLnBrk="1" hangingPunct="1">
              <a:buNone/>
            </a:pPr>
            <a:r>
              <a:rPr sz="2800" dirty="0"/>
              <a:t>В ходе </a:t>
            </a:r>
            <a:r>
              <a:rPr sz="2800" b="1" dirty="0">
                <a:solidFill>
                  <a:srgbClr val="0070C0"/>
                </a:solidFill>
              </a:rPr>
              <a:t>регрессионного анализа </a:t>
            </a:r>
            <a:r>
              <a:rPr sz="2800" dirty="0"/>
              <a:t>определяется аналитическое выражение связи зависимой случайной величины </a:t>
            </a:r>
            <a:r>
              <a:rPr lang="en-US" altLang="x-none" sz="2800" i="1" dirty="0"/>
              <a:t>Y</a:t>
            </a:r>
            <a:r>
              <a:rPr lang="en-US" altLang="x-none" sz="2800" dirty="0"/>
              <a:t> </a:t>
            </a:r>
            <a:r>
              <a:rPr sz="2800" dirty="0"/>
              <a:t>(результативный признак) с независимыми случайными величинами  </a:t>
            </a:r>
            <a:r>
              <a:rPr sz="2800" i="1" dirty="0"/>
              <a:t>Х1, Х2, …Х</a:t>
            </a:r>
            <a:r>
              <a:rPr lang="en-US" altLang="x-none" sz="2800" i="1" dirty="0"/>
              <a:t>m</a:t>
            </a:r>
            <a:r>
              <a:rPr lang="en-US" altLang="x-none" sz="2800" dirty="0"/>
              <a:t> (</a:t>
            </a:r>
            <a:r>
              <a:rPr sz="2800" dirty="0"/>
              <a:t>факторами).</a:t>
            </a:r>
          </a:p>
          <a:p>
            <a:pPr algn="just" eaLnBrk="1" hangingPunct="1">
              <a:buNone/>
            </a:pPr>
            <a:r>
              <a:rPr sz="2800" dirty="0"/>
              <a:t>Практически речь идёт о том, чтобы, анализируя множество точек на графике (т.е. множество статистических данных), найти линию, по возможности точно отражающую заключённую в этом множестве закономерность, тенденцию – </a:t>
            </a:r>
            <a:r>
              <a:rPr sz="2800" b="1" i="1" dirty="0">
                <a:solidFill>
                  <a:srgbClr val="0070C0"/>
                </a:solidFill>
              </a:rPr>
              <a:t>линию регрессии.</a:t>
            </a:r>
          </a:p>
          <a:p>
            <a:endParaRPr dirty="0"/>
          </a:p>
        </p:txBody>
      </p:sp>
      <p:sp>
        <p:nvSpPr>
          <p:cNvPr id="22531" name="Номер слайда 3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ru-RU" sz="1400" dirty="0"/>
              <a:t>5</a:t>
            </a:fld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Содержимое 2"/>
          <p:cNvSpPr>
            <a:spLocks noGrp="1"/>
          </p:cNvSpPr>
          <p:nvPr>
            <p:ph idx="1"/>
          </p:nvPr>
        </p:nvSpPr>
        <p:spPr>
          <a:xfrm>
            <a:off x="179388" y="115888"/>
            <a:ext cx="8686800" cy="6408737"/>
          </a:xfrm>
          <a:ln/>
        </p:spPr>
        <p:txBody>
          <a:bodyPr vert="horz" wrap="square" lIns="91440" tIns="45720" rIns="91440" bIns="45720" anchor="t" anchorCtr="0"/>
          <a:lstStyle/>
          <a:p>
            <a:pPr algn="just">
              <a:buNone/>
            </a:pPr>
            <a:r>
              <a:rPr sz="2800" b="1" dirty="0">
                <a:solidFill>
                  <a:srgbClr val="0070C0"/>
                </a:solidFill>
              </a:rPr>
              <a:t>Уравнение регрессии </a:t>
            </a:r>
            <a:r>
              <a:rPr sz="2800" dirty="0"/>
              <a:t>- это форма связи результативного признака </a:t>
            </a:r>
            <a:r>
              <a:rPr lang="en-US" altLang="x-none" sz="2800" i="1" dirty="0"/>
              <a:t>Y</a:t>
            </a:r>
            <a:r>
              <a:rPr lang="en-US" altLang="x-none" sz="2800" dirty="0"/>
              <a:t> </a:t>
            </a:r>
            <a:r>
              <a:rPr sz="2800" dirty="0"/>
              <a:t>с факторами  </a:t>
            </a:r>
            <a:r>
              <a:rPr sz="2800" i="1" dirty="0"/>
              <a:t>Х1, Х2, …Х</a:t>
            </a:r>
            <a:r>
              <a:rPr lang="en-US" altLang="x-none" sz="2800" i="1" dirty="0"/>
              <a:t>m</a:t>
            </a:r>
            <a:r>
              <a:rPr sz="2800" dirty="0"/>
              <a:t>. В зависимости от типа выбранного уравнения различают линейную и нелинейную (квадратичную, экспоненциальную, логарифмическую и т.д.) регрессию.</a:t>
            </a:r>
            <a:r>
              <a:rPr lang="en-US" altLang="x-none" sz="2800" dirty="0"/>
              <a:t> </a:t>
            </a:r>
            <a:endParaRPr sz="2800" dirty="0"/>
          </a:p>
          <a:p>
            <a:pPr eaLnBrk="1" hangingPunct="1">
              <a:buNone/>
            </a:pPr>
            <a:r>
              <a:rPr sz="2800" dirty="0"/>
              <a:t>В зависимости от числа взаимосвязанных признаков различают </a:t>
            </a:r>
            <a:r>
              <a:rPr sz="2800" dirty="0">
                <a:solidFill>
                  <a:srgbClr val="0070C0"/>
                </a:solidFill>
              </a:rPr>
              <a:t>парную</a:t>
            </a:r>
            <a:r>
              <a:rPr sz="2800" dirty="0"/>
              <a:t> и </a:t>
            </a:r>
            <a:r>
              <a:rPr sz="2800" dirty="0">
                <a:solidFill>
                  <a:srgbClr val="0070C0"/>
                </a:solidFill>
              </a:rPr>
              <a:t>множественную регрессию</a:t>
            </a:r>
            <a:r>
              <a:rPr sz="2800" dirty="0"/>
              <a:t>.</a:t>
            </a:r>
          </a:p>
          <a:p>
            <a:pPr eaLnBrk="1" hangingPunct="1">
              <a:buNone/>
            </a:pPr>
            <a:r>
              <a:rPr sz="2800" i="1" dirty="0">
                <a:solidFill>
                  <a:srgbClr val="0070C0"/>
                </a:solidFill>
              </a:rPr>
              <a:t>Парная</a:t>
            </a:r>
            <a:r>
              <a:rPr sz="2800" dirty="0"/>
              <a:t> – исследуется связь между двумя признаками (результативным и факторным).</a:t>
            </a:r>
          </a:p>
          <a:p>
            <a:pPr eaLnBrk="1" hangingPunct="1">
              <a:buNone/>
            </a:pPr>
            <a:r>
              <a:rPr sz="2800" i="1" dirty="0">
                <a:solidFill>
                  <a:srgbClr val="0070C0"/>
                </a:solidFill>
              </a:rPr>
              <a:t>Множественная</a:t>
            </a:r>
            <a:r>
              <a:rPr sz="2800" dirty="0"/>
              <a:t> (многофакторная) – между тремя признаками (результативным и несколькими факторными).</a:t>
            </a:r>
          </a:p>
          <a:p>
            <a:pPr>
              <a:buNone/>
            </a:pPr>
            <a:endParaRPr sz="2800" dirty="0"/>
          </a:p>
          <a:p>
            <a:pPr>
              <a:buNone/>
            </a:pPr>
            <a:endParaRPr dirty="0"/>
          </a:p>
        </p:txBody>
      </p:sp>
      <p:sp>
        <p:nvSpPr>
          <p:cNvPr id="23555" name="Номер слайда 3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ru-RU" sz="1400" dirty="0"/>
              <a:t>6</a:t>
            </a:fld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143000"/>
          </a:xfrm>
          <a:ln/>
        </p:spPr>
        <p:txBody>
          <a:bodyPr vert="horz" wrap="square" lIns="91440" tIns="45720" rIns="91440" bIns="45720" anchor="ctr" anchorCtr="0"/>
          <a:lstStyle/>
          <a:p>
            <a:r>
              <a:rPr sz="3200" b="1" dirty="0"/>
              <a:t>Последовательность этапов регрессионного анализа</a:t>
            </a:r>
            <a:endParaRPr sz="3200" dirty="0"/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>
          <a:xfrm>
            <a:off x="250825" y="1268413"/>
            <a:ext cx="8642350" cy="5040312"/>
          </a:xfrm>
          <a:ln/>
        </p:spPr>
        <p:txBody>
          <a:bodyPr vert="horz" wrap="square" lIns="91440" tIns="45720" rIns="91440" bIns="45720" anchor="t" anchorCtr="0"/>
          <a:lstStyle/>
          <a:p>
            <a:pPr eaLnBrk="1" hangingPunct="1">
              <a:buNone/>
            </a:pPr>
            <a:r>
              <a:rPr sz="2000" dirty="0"/>
              <a:t>1)</a:t>
            </a:r>
            <a:r>
              <a:rPr sz="1800" dirty="0"/>
              <a:t> </a:t>
            </a:r>
            <a:r>
              <a:rPr sz="2000" dirty="0"/>
              <a:t>Формулировка задачи. На этом этапе формируются предварительные гипотезы о зависимости исследуемых явлений.</a:t>
            </a:r>
          </a:p>
          <a:p>
            <a:pPr eaLnBrk="1" hangingPunct="1">
              <a:buNone/>
            </a:pPr>
            <a:r>
              <a:rPr sz="2000" dirty="0"/>
              <a:t>2) Определение зависимых и независимых (объясняющих) переменных.</a:t>
            </a:r>
          </a:p>
          <a:p>
            <a:pPr eaLnBrk="1" hangingPunct="1">
              <a:buNone/>
            </a:pPr>
            <a:r>
              <a:rPr sz="2000" dirty="0"/>
              <a:t>3) Сбор статистических данных. Данные должны быть собраны для каждой из переменных, включенных в регрессионную модель.</a:t>
            </a:r>
          </a:p>
          <a:p>
            <a:pPr eaLnBrk="1" hangingPunct="1">
              <a:buNone/>
            </a:pPr>
            <a:r>
              <a:rPr sz="2000" dirty="0"/>
              <a:t>4) Формулировка гипотезы о форме связи (парная</a:t>
            </a:r>
            <a:r>
              <a:rPr lang="en-US" altLang="x-none" sz="2000" dirty="0"/>
              <a:t> </a:t>
            </a:r>
            <a:r>
              <a:rPr sz="2000" dirty="0"/>
              <a:t> или множественная, линейная или нелинейная).</a:t>
            </a:r>
          </a:p>
          <a:p>
            <a:pPr eaLnBrk="1" hangingPunct="1">
              <a:buNone/>
            </a:pPr>
            <a:r>
              <a:rPr sz="2000" dirty="0"/>
              <a:t>5) Определение </a:t>
            </a:r>
            <a:r>
              <a:rPr sz="2000" b="1" i="1" dirty="0">
                <a:solidFill>
                  <a:schemeClr val="accent2"/>
                </a:solidFill>
              </a:rPr>
              <a:t>функции регрессии</a:t>
            </a:r>
            <a:r>
              <a:rPr sz="2000" dirty="0"/>
              <a:t> (заключается в расчете численных значений параметров уравнения регрессии)</a:t>
            </a:r>
          </a:p>
          <a:p>
            <a:pPr eaLnBrk="1" hangingPunct="1">
              <a:buNone/>
            </a:pPr>
            <a:r>
              <a:rPr sz="2000" dirty="0"/>
              <a:t>6) Оценка точности регрессионного анализа.</a:t>
            </a:r>
          </a:p>
          <a:p>
            <a:pPr eaLnBrk="1" hangingPunct="1">
              <a:buNone/>
            </a:pPr>
            <a:r>
              <a:rPr sz="2000" dirty="0"/>
              <a:t>7) Интерпретация полученных результатов. Полученные результаты регрессионного анализа сравниваются с предварительными гипотезами. Оценивается корректность и правдоподобие полученных результатов.</a:t>
            </a:r>
          </a:p>
          <a:p>
            <a:pPr eaLnBrk="1" hangingPunct="1">
              <a:buNone/>
            </a:pPr>
            <a:r>
              <a:rPr sz="2000" dirty="0"/>
              <a:t>8) Предсказание неизвестных значений зависимой переменной.</a:t>
            </a:r>
          </a:p>
        </p:txBody>
      </p:sp>
      <p:sp>
        <p:nvSpPr>
          <p:cNvPr id="24580" name="Номер слайда 3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ru-RU" sz="1400" dirty="0"/>
              <a:t>7</a:t>
            </a:fld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Заголовок 1"/>
          <p:cNvSpPr>
            <a:spLocks noGrp="1"/>
          </p:cNvSpPr>
          <p:nvPr>
            <p:ph type="title"/>
          </p:nvPr>
        </p:nvSpPr>
        <p:spPr>
          <a:xfrm>
            <a:off x="539750" y="0"/>
            <a:ext cx="8229600" cy="1143000"/>
          </a:xfrm>
          <a:ln/>
        </p:spPr>
        <p:txBody>
          <a:bodyPr vert="horz" wrap="square" lIns="91440" tIns="45720" rIns="91440" bIns="45720" anchor="ctr" anchorCtr="0"/>
          <a:lstStyle/>
          <a:p>
            <a:r>
              <a:rPr sz="3200" dirty="0"/>
              <a:t>2. Линейные и нелинейные регрессии.</a:t>
            </a:r>
          </a:p>
        </p:txBody>
      </p:sp>
      <p:sp>
        <p:nvSpPr>
          <p:cNvPr id="1029" name="Содержимое 2"/>
          <p:cNvSpPr>
            <a:spLocks noGrp="1"/>
          </p:cNvSpPr>
          <p:nvPr>
            <p:ph idx="1"/>
          </p:nvPr>
        </p:nvSpPr>
        <p:spPr>
          <a:xfrm>
            <a:off x="468313" y="5157788"/>
            <a:ext cx="8229600" cy="503237"/>
          </a:xfrm>
          <a:ln/>
        </p:spPr>
        <p:txBody>
          <a:bodyPr vert="horz" wrap="square" lIns="91440" tIns="45720" rIns="91440" bIns="45720" anchor="t" anchorCtr="0"/>
          <a:lstStyle/>
          <a:p>
            <a:pPr>
              <a:buNone/>
            </a:pPr>
            <a:r>
              <a:rPr sz="1800" dirty="0"/>
              <a:t>Рисунок 1 – Линейная регрессия	       Рисунок 2 – Нелинейная регрессия </a:t>
            </a:r>
          </a:p>
        </p:txBody>
      </p:sp>
      <p:sp>
        <p:nvSpPr>
          <p:cNvPr id="1030" name="Номер слайда 3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ru-RU" sz="1400" dirty="0"/>
              <a:t>8</a:t>
            </a:fld>
            <a:endParaRPr lang="ru-RU" sz="1400" dirty="0"/>
          </a:p>
        </p:txBody>
      </p:sp>
      <p:sp>
        <p:nvSpPr>
          <p:cNvPr id="1031" name="Rectangle 2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/>
          <a:p>
            <a:endParaRPr dirty="0">
              <a:latin typeface="Arial" panose="020B0604020202020204" pitchFamily="34" charset="0"/>
            </a:endParaRPr>
          </a:p>
        </p:txBody>
      </p:sp>
      <p:graphicFrame>
        <p:nvGraphicFramePr>
          <p:cNvPr id="1026" name="Object 1"/>
          <p:cNvGraphicFramePr/>
          <p:nvPr/>
        </p:nvGraphicFramePr>
        <p:xfrm>
          <a:off x="323850" y="1484313"/>
          <a:ext cx="3940175" cy="345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r:id="rId3" imgW="2952115" imgH="2219325" progId="Paint.Picture">
                  <p:embed/>
                </p:oleObj>
              </mc:Choice>
              <mc:Fallback>
                <p:oleObj r:id="rId3" imgW="2952115" imgH="2219325" progId="Paint.Picture">
                  <p:embed/>
                  <p:pic>
                    <p:nvPicPr>
                      <p:cNvPr id="0" name="Изображение 307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3850" y="1484313"/>
                        <a:ext cx="3940175" cy="34575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/>
          <a:p>
            <a:endParaRPr dirty="0">
              <a:latin typeface="Arial" panose="020B0604020202020204" pitchFamily="34" charset="0"/>
            </a:endParaRPr>
          </a:p>
        </p:txBody>
      </p:sp>
      <p:graphicFrame>
        <p:nvGraphicFramePr>
          <p:cNvPr id="1027" name="Object 3"/>
          <p:cNvGraphicFramePr/>
          <p:nvPr/>
        </p:nvGraphicFramePr>
        <p:xfrm>
          <a:off x="4787900" y="1557338"/>
          <a:ext cx="4032250" cy="329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r:id="rId5" imgW="3706495" imgH="2704465" progId="Paint.Picture">
                  <p:embed/>
                </p:oleObj>
              </mc:Choice>
              <mc:Fallback>
                <p:oleObj r:id="rId5" imgW="3706495" imgH="2704465" progId="Paint.Picture">
                  <p:embed/>
                  <p:pic>
                    <p:nvPicPr>
                      <p:cNvPr id="0" name="Изображение 307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87900" y="1557338"/>
                        <a:ext cx="4032250" cy="32940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Заголовок 1"/>
          <p:cNvSpPr>
            <a:spLocks noGrp="1"/>
          </p:cNvSpPr>
          <p:nvPr>
            <p:ph type="title"/>
          </p:nvPr>
        </p:nvSpPr>
        <p:spPr>
          <a:xfrm>
            <a:off x="539750" y="0"/>
            <a:ext cx="8229600" cy="692150"/>
          </a:xfrm>
          <a:ln/>
        </p:spPr>
        <p:txBody>
          <a:bodyPr vert="horz" wrap="square" lIns="91440" tIns="45720" rIns="91440" bIns="45720" anchor="ctr" anchorCtr="0"/>
          <a:lstStyle/>
          <a:p>
            <a:r>
              <a:rPr sz="3200" dirty="0"/>
              <a:t>Линейная регрессия</a:t>
            </a:r>
          </a:p>
        </p:txBody>
      </p:sp>
      <p:sp>
        <p:nvSpPr>
          <p:cNvPr id="2054" name="Содержимое 2"/>
          <p:cNvSpPr>
            <a:spLocks noGrp="1"/>
          </p:cNvSpPr>
          <p:nvPr>
            <p:ph idx="1"/>
          </p:nvPr>
        </p:nvSpPr>
        <p:spPr>
          <a:xfrm>
            <a:off x="323850" y="836613"/>
            <a:ext cx="8362950" cy="4784725"/>
          </a:xfrm>
          <a:ln/>
        </p:spPr>
        <p:txBody>
          <a:bodyPr vert="horz" wrap="square" lIns="91440" tIns="45720" rIns="91440" bIns="45720" anchor="t" anchorCtr="0"/>
          <a:lstStyle/>
          <a:p>
            <a:pPr>
              <a:buNone/>
            </a:pPr>
            <a:r>
              <a:rPr sz="2000" dirty="0"/>
              <a:t>При моделировании технологических процессов во многих случаях связь между входными (</a:t>
            </a:r>
            <a:r>
              <a:rPr lang="en-US" altLang="x-none" sz="2000" i="1" dirty="0"/>
              <a:t>x</a:t>
            </a:r>
            <a:r>
              <a:rPr sz="2000" dirty="0"/>
              <a:t>) и выходными (</a:t>
            </a:r>
            <a:r>
              <a:rPr lang="en-US" altLang="x-none" sz="2000" i="1" dirty="0"/>
              <a:t>y</a:t>
            </a:r>
            <a:r>
              <a:rPr sz="2000" dirty="0"/>
              <a:t>) параметрами можно аппроксимировать линейным полиномом (зависимостью)</a:t>
            </a:r>
          </a:p>
          <a:p>
            <a:pPr>
              <a:buNone/>
            </a:pPr>
            <a:endParaRPr sz="2000" dirty="0"/>
          </a:p>
          <a:p>
            <a:pPr>
              <a:buNone/>
            </a:pPr>
            <a:endParaRPr sz="2000" dirty="0"/>
          </a:p>
          <a:p>
            <a:pPr>
              <a:buNone/>
            </a:pPr>
            <a:r>
              <a:rPr sz="2000" dirty="0"/>
              <a:t>Для получения вида математической модели необходимо определить коэффициенты уравнения регрессии </a:t>
            </a:r>
            <a:r>
              <a:rPr lang="en-US" altLang="x-none" sz="2000" dirty="0"/>
              <a:t>b</a:t>
            </a:r>
            <a:r>
              <a:rPr sz="2000" baseline="-25000" dirty="0"/>
              <a:t>0</a:t>
            </a:r>
            <a:r>
              <a:rPr sz="2000" dirty="0"/>
              <a:t> и </a:t>
            </a:r>
            <a:r>
              <a:rPr lang="en-US" altLang="x-none" sz="2000" dirty="0"/>
              <a:t>b</a:t>
            </a:r>
            <a:r>
              <a:rPr sz="2000" baseline="-25000" dirty="0"/>
              <a:t>1</a:t>
            </a:r>
            <a:r>
              <a:rPr sz="2000" dirty="0"/>
              <a:t>. Для этого применяется метод наименьших квадратов. </a:t>
            </a:r>
          </a:p>
        </p:txBody>
      </p:sp>
      <p:sp>
        <p:nvSpPr>
          <p:cNvPr id="2055" name="Номер слайда 3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ru-RU" sz="1400" dirty="0"/>
              <a:t>9</a:t>
            </a:fld>
            <a:endParaRPr lang="ru-RU" sz="1400" dirty="0"/>
          </a:p>
        </p:txBody>
      </p:sp>
      <p:sp>
        <p:nvSpPr>
          <p:cNvPr id="2056" name="Rectangle 2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/>
          <a:p>
            <a:endParaRPr dirty="0">
              <a:latin typeface="Arial" panose="020B0604020202020204" pitchFamily="34" charset="0"/>
            </a:endParaRPr>
          </a:p>
        </p:txBody>
      </p:sp>
      <p:graphicFrame>
        <p:nvGraphicFramePr>
          <p:cNvPr id="2050" name="Object 1"/>
          <p:cNvGraphicFramePr/>
          <p:nvPr/>
        </p:nvGraphicFramePr>
        <p:xfrm>
          <a:off x="3340100" y="1901825"/>
          <a:ext cx="1960563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r:id="rId3" imgW="977265" imgH="241300" progId="Equation.DSMT4">
                  <p:embed/>
                </p:oleObj>
              </mc:Choice>
              <mc:Fallback>
                <p:oleObj r:id="rId3" imgW="977265" imgH="241300" progId="Equation.DSMT4">
                  <p:embed/>
                  <p:pic>
                    <p:nvPicPr>
                      <p:cNvPr id="0" name="Изображение 307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40100" y="1901825"/>
                        <a:ext cx="1960563" cy="5730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7" name="Rectangle 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/>
          <a:p>
            <a:endParaRPr dirty="0">
              <a:latin typeface="Arial" panose="020B0604020202020204" pitchFamily="34" charset="0"/>
            </a:endParaRPr>
          </a:p>
        </p:txBody>
      </p:sp>
      <p:graphicFrame>
        <p:nvGraphicFramePr>
          <p:cNvPr id="2051" name="Object 3"/>
          <p:cNvGraphicFramePr/>
          <p:nvPr/>
        </p:nvGraphicFramePr>
        <p:xfrm>
          <a:off x="2555875" y="3644900"/>
          <a:ext cx="3455988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r:id="rId5" imgW="2159000" imgH="889000" progId="Equation.DSMT4">
                  <p:embed/>
                </p:oleObj>
              </mc:Choice>
              <mc:Fallback>
                <p:oleObj r:id="rId5" imgW="2159000" imgH="889000" progId="Equation.DSMT4">
                  <p:embed/>
                  <p:pic>
                    <p:nvPicPr>
                      <p:cNvPr id="0" name="Изображение 307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55875" y="3644900"/>
                        <a:ext cx="3455988" cy="13684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" name="Rectangle 6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/>
          <a:p>
            <a:endParaRPr dirty="0">
              <a:latin typeface="Arial" panose="020B0604020202020204" pitchFamily="34" charset="0"/>
            </a:endParaRPr>
          </a:p>
        </p:txBody>
      </p:sp>
      <p:graphicFrame>
        <p:nvGraphicFramePr>
          <p:cNvPr id="2052" name="Object 5"/>
          <p:cNvGraphicFramePr/>
          <p:nvPr/>
        </p:nvGraphicFramePr>
        <p:xfrm>
          <a:off x="2700338" y="5157788"/>
          <a:ext cx="3135312" cy="143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r:id="rId7" imgW="1892300" imgH="889000" progId="Equation.DSMT4">
                  <p:embed/>
                </p:oleObj>
              </mc:Choice>
              <mc:Fallback>
                <p:oleObj r:id="rId7" imgW="1892300" imgH="889000" progId="Equation.DSMT4">
                  <p:embed/>
                  <p:pic>
                    <p:nvPicPr>
                      <p:cNvPr id="0" name="Изображение 307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00338" y="5157788"/>
                        <a:ext cx="3135312" cy="14398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27</TotalTime>
  <Words>1135</Words>
  <Application>Microsoft Office PowerPoint</Application>
  <PresentationFormat>Экран (4:3)</PresentationFormat>
  <Paragraphs>238</Paragraphs>
  <Slides>30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30</vt:i4>
      </vt:variant>
    </vt:vector>
  </HeadingPairs>
  <TitlesOfParts>
    <vt:vector size="36" baseType="lpstr">
      <vt:lpstr>Arial</vt:lpstr>
      <vt:lpstr>Corbel</vt:lpstr>
      <vt:lpstr>Базис</vt:lpstr>
      <vt:lpstr>Bitmap Image</vt:lpstr>
      <vt:lpstr>Equation.DSMT4</vt:lpstr>
      <vt:lpstr>Microsoft Equation 3.0</vt:lpstr>
      <vt:lpstr>Лекция 5</vt:lpstr>
      <vt:lpstr>Цель лекции: изучить основы корреляционного и регрессионного анализа и их реализацию в решении задач</vt:lpstr>
      <vt:lpstr>1. Основы корреляционного и регрессионного анализа.</vt:lpstr>
      <vt:lpstr>Презентация PowerPoint</vt:lpstr>
      <vt:lpstr>Презентация PowerPoint</vt:lpstr>
      <vt:lpstr>Презентация PowerPoint</vt:lpstr>
      <vt:lpstr>Последовательность этапов регрессионного анализа</vt:lpstr>
      <vt:lpstr>2. Линейные и нелинейные регрессии.</vt:lpstr>
      <vt:lpstr>Линейная регрессия</vt:lpstr>
      <vt:lpstr>Пример определения линейной регрессии</vt:lpstr>
      <vt:lpstr>Нелинейная регрессия </vt:lpstr>
      <vt:lpstr>3. Реализация регрессионного анализа.</vt:lpstr>
      <vt:lpstr>Презентация PowerPoint</vt:lpstr>
      <vt:lpstr>Метод наименьших квадратов</vt:lpstr>
      <vt:lpstr>Презентация PowerPoint</vt:lpstr>
      <vt:lpstr>Презентация PowerPoint</vt:lpstr>
      <vt:lpstr>Презентация PowerPoint</vt:lpstr>
      <vt:lpstr>Определение коэффициента детерминации</vt:lpstr>
      <vt:lpstr>Презентация PowerPoint</vt:lpstr>
      <vt:lpstr>Определение F критерия Фишера</vt:lpstr>
      <vt:lpstr>Определение ошибки аппроксимации</vt:lpstr>
      <vt:lpstr>Презентация PowerPoint</vt:lpstr>
      <vt:lpstr>Определение t-критерия</vt:lpstr>
      <vt:lpstr>Определение границ доверительных интервалов</vt:lpstr>
      <vt:lpstr>Результаты регрессионного анализа, полученные с помощью MS Excel</vt:lpstr>
      <vt:lpstr>Оценка коэффициентов регрессии</vt:lpstr>
      <vt:lpstr>4. Реализация корреляционного анализа.</vt:lpstr>
      <vt:lpstr>Определение коэффициента корреляции</vt:lpstr>
      <vt:lpstr>Проверка значимости коэффициента корреляции.</vt:lpstr>
      <vt:lpstr>Вычисление уровня значимости коэффициента корреляции</vt:lpstr>
    </vt:vector>
  </TitlesOfParts>
  <Company>Организация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2</dc:title>
  <dc:creator>Customer</dc:creator>
  <cp:lastModifiedBy>Admin</cp:lastModifiedBy>
  <cp:revision>380</cp:revision>
  <dcterms:created xsi:type="dcterms:W3CDTF">2016-09-19T10:35:07Z</dcterms:created>
  <dcterms:modified xsi:type="dcterms:W3CDTF">2023-11-10T11:15:44Z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C99EDC5235DD43CBACC775391826B90B</vt:lpwstr>
  </property>
  <property fmtid="{D5CDD505-2E9C-101B-9397-08002B2CF9AE}" pid="3" name="KSOProductBuildVer">
    <vt:lpwstr>1049-11.2.0.10296</vt:lpwstr>
  </property>
</Properties>
</file>