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sldIdLst>
    <p:sldId id="292" r:id="rId3"/>
    <p:sldId id="293" r:id="rId4"/>
    <p:sldId id="294" r:id="rId5"/>
    <p:sldId id="297" r:id="rId6"/>
    <p:sldId id="265" r:id="rId7"/>
    <p:sldId id="281" r:id="rId8"/>
    <p:sldId id="266" r:id="rId9"/>
    <p:sldId id="284" r:id="rId10"/>
    <p:sldId id="273" r:id="rId11"/>
    <p:sldId id="299" r:id="rId12"/>
    <p:sldId id="300" r:id="rId13"/>
    <p:sldId id="268" r:id="rId14"/>
    <p:sldId id="272" r:id="rId15"/>
    <p:sldId id="302" r:id="rId16"/>
    <p:sldId id="303" r:id="rId17"/>
    <p:sldId id="308" r:id="rId18"/>
    <p:sldId id="270" r:id="rId19"/>
    <p:sldId id="305" r:id="rId20"/>
    <p:sldId id="306" r:id="rId21"/>
    <p:sldId id="307" r:id="rId22"/>
    <p:sldId id="321" r:id="rId23"/>
    <p:sldId id="310" r:id="rId24"/>
    <p:sldId id="311" r:id="rId25"/>
    <p:sldId id="278" r:id="rId26"/>
    <p:sldId id="312" r:id="rId27"/>
    <p:sldId id="313" r:id="rId28"/>
    <p:sldId id="277" r:id="rId29"/>
    <p:sldId id="315" r:id="rId30"/>
    <p:sldId id="319" r:id="rId31"/>
    <p:sldId id="317" r:id="rId32"/>
    <p:sldId id="280" r:id="rId33"/>
    <p:sldId id="288" r:id="rId34"/>
    <p:sldId id="290" r:id="rId3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D75F"/>
    <a:srgbClr val="FFFF00"/>
    <a:srgbClr val="FFCC00"/>
    <a:srgbClr val="F4F6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B7B9B8-57B9-41D0-A4EF-E66663430B6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79996-EC54-47E8-ADAE-4C046B551DD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65E0B-62B3-4A87-9B96-B997EB1A710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B7DDD-E249-44E7-9B13-F42C8C226A8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AB3F6-AC43-42E3-BBD8-070E22E2DF0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7A6BED-F7F3-4263-AFDC-CBA570C4F63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82ECA5-550A-4AB1-A50A-561AF108B85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9E8950-C064-445A-9414-5FB5FB44343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248C05-27EF-4507-A27C-6D20499A412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0CAD0A-8DAF-40F6-A7E8-4FEC23581A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D1B90A-BE43-4C36-95E3-3D5127E7BD9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5AB2CB-B621-4907-8BF2-14162E0936A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FEDDD9-27A2-498F-8774-66257B33D2F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3AB887-7A62-4A6E-B463-2EE8BC9E7EE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C40694-3B25-43F3-B485-02844FB6A69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52BA1C-FCAF-435D-A317-69D25B4F2D6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AEAA8C-80B0-440B-9D5E-F0749576529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5A8AD-5F11-4A62-B30E-BDF30B7C6AB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68BAB-3071-4284-831B-52E81B33F22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AEDB2-C1C8-428D-8C15-B6FA9D02A2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9E0C6-C270-4F2E-AD89-4112E7049E6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92BB76-A84C-4AEE-94E5-F2F499A54A7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72B2F-1A2A-4E66-A0E5-8FC8F717E0B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C9DEE-2E62-4899-9044-7FC0F76234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60E942C0-8D17-4028-8770-756075FA240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4272697-32E0-4EBB-8DD5-564E6F41A57B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3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48" y="3000372"/>
            <a:ext cx="7772400" cy="2735262"/>
          </a:xfrm>
        </p:spPr>
        <p:txBody>
          <a:bodyPr/>
          <a:lstStyle/>
          <a:p>
            <a:r>
              <a:rPr lang="ru-RU" dirty="0">
                <a:latin typeface="Comic Sans MS" pitchFamily="66" charset="0"/>
              </a:rPr>
              <a:t>ОЧИСТКА И СОРТИРОВАНИЕ ЗЕРНА В ЭЛЕКТРИЧЕСКИХ ПОЛЯХ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33375"/>
            <a:ext cx="7772400" cy="61198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Коронный барабанный сепаратор работает следующим образом. Семена из загрузочного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бункера поступают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поверхность заземленного вращающегося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барабана 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оказываются в поле коронного разряда, где происходит их комбинированная зарядка (ионная и от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поверхности барабана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lnSpc>
                <a:spcPct val="9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 зоне поля на частицу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семя) действуют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силы: тяжести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центробежная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i="1" baseline="-25000" dirty="0" err="1"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электрические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i="1" baseline="-25000" dirty="0" smtClean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49275"/>
            <a:ext cx="7989888" cy="60483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Силы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i="1" baseline="-25000" dirty="0" err="1"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стремятся оторвать частицу от барабана,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i="1" baseline="-25000" dirty="0" smtClean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i="1" baseline="-25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прижимают ее к нему. Напряженность поля в нижней части барабана постепенно падает до нуля, сила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i="1" baseline="-25000" dirty="0" smtClean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исчезает,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становится отрывающей. Заряд частицы на нижней части заземленного барабана постепенно стекает и сила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i="1" baseline="-25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уменьшается.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 зависимости от суммарного действия сил семена с различными свойствами отрываются в определенных точках барабана и попадают в разные секции приемного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бункера.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88913"/>
            <a:ext cx="8928100" cy="6480175"/>
          </a:xfrm>
          <a:noFill/>
        </p:spPr>
        <p:txBody>
          <a:bodyPr/>
          <a:lstStyle/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ru-RU" altLang="ru-RU" dirty="0" smtClean="0">
                <a:solidFill>
                  <a:srgbClr val="0000CC"/>
                </a:solidFill>
              </a:rPr>
              <a:t>Силы, действующие на частицу</a:t>
            </a:r>
            <a:r>
              <a:rPr lang="ru-RU" altLang="ru-RU" dirty="0" smtClean="0"/>
              <a:t>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ru-RU" altLang="ru-RU" dirty="0" smtClean="0"/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r>
              <a:rPr lang="ru-RU" altLang="ru-RU" dirty="0" smtClean="0"/>
              <a:t>тяжести 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endParaRPr lang="ru-RU" altLang="ru-RU" dirty="0" smtClean="0"/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r>
              <a:rPr lang="ru-RU" altLang="ru-RU" dirty="0" smtClean="0"/>
              <a:t>центробежная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endParaRPr lang="ru-RU" altLang="ru-RU" dirty="0" smtClean="0"/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endParaRPr lang="ru-RU" altLang="ru-RU" dirty="0" smtClean="0"/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r>
              <a:rPr lang="ru-RU" altLang="ru-RU" dirty="0" smtClean="0"/>
              <a:t>электрическая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endParaRPr lang="ru-RU" altLang="ru-RU" dirty="0" smtClean="0"/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endParaRPr lang="ru-RU" altLang="ru-RU" dirty="0" smtClean="0"/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r>
              <a:rPr lang="ru-RU" altLang="ru-RU" dirty="0" smtClean="0"/>
              <a:t>зеркального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ru-RU" altLang="ru-RU" dirty="0" smtClean="0"/>
              <a:t>   отображения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ru-RU" altLang="ru-RU" dirty="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ru-RU" altLang="ru-RU" dirty="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ru-RU" altLang="ru-RU" sz="1000" dirty="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ru-RU" altLang="ru-RU" sz="1000" dirty="0" smtClean="0"/>
              <a:t>                              </a:t>
            </a:r>
          </a:p>
        </p:txBody>
      </p:sp>
      <p:sp>
        <p:nvSpPr>
          <p:cNvPr id="1743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743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7426" name="Object 18"/>
          <p:cNvGraphicFramePr>
            <a:graphicFrameLocks noChangeAspect="1"/>
          </p:cNvGraphicFramePr>
          <p:nvPr/>
        </p:nvGraphicFramePr>
        <p:xfrm>
          <a:off x="2627313" y="692150"/>
          <a:ext cx="2735262" cy="110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0" name="Equation" r:id="rId3" imgW="494870" imgH="203024" progId="">
                  <p:embed/>
                </p:oleObj>
              </mc:Choice>
              <mc:Fallback>
                <p:oleObj name="Equation" r:id="rId3" imgW="494870" imgH="203024" progId="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692150"/>
                        <a:ext cx="2735262" cy="1101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3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7427" name="Object 19"/>
          <p:cNvGraphicFramePr>
            <a:graphicFrameLocks noChangeAspect="1"/>
          </p:cNvGraphicFramePr>
          <p:nvPr/>
        </p:nvGraphicFramePr>
        <p:xfrm>
          <a:off x="5364163" y="1268413"/>
          <a:ext cx="3241675" cy="204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1" name="Equation" r:id="rId5" imgW="723586" imgH="457002" progId="">
                  <p:embed/>
                </p:oleObj>
              </mc:Choice>
              <mc:Fallback>
                <p:oleObj name="Equation" r:id="rId5" imgW="723586" imgH="457002" progId="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1268413"/>
                        <a:ext cx="3241675" cy="2046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7428" name="Object 20"/>
          <p:cNvGraphicFramePr>
            <a:graphicFrameLocks noChangeAspect="1"/>
          </p:cNvGraphicFramePr>
          <p:nvPr/>
        </p:nvGraphicFramePr>
        <p:xfrm>
          <a:off x="3635375" y="4365625"/>
          <a:ext cx="4392613" cy="205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2" name="Equation" r:id="rId7" imgW="977900" imgH="457200" progId="">
                  <p:embed/>
                </p:oleObj>
              </mc:Choice>
              <mc:Fallback>
                <p:oleObj name="Equation" r:id="rId7" imgW="977900" imgH="457200" progId="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4365625"/>
                        <a:ext cx="4392613" cy="2052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35" name="Rectangle 12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7429" name="Object 21"/>
          <p:cNvGraphicFramePr>
            <a:graphicFrameLocks noChangeAspect="1"/>
          </p:cNvGraphicFramePr>
          <p:nvPr/>
        </p:nvGraphicFramePr>
        <p:xfrm>
          <a:off x="3708400" y="2997200"/>
          <a:ext cx="3240088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3" name="Equation" r:id="rId9" imgW="634725" imgH="228501" progId="">
                  <p:embed/>
                </p:oleObj>
              </mc:Choice>
              <mc:Fallback>
                <p:oleObj name="Equation" r:id="rId9" imgW="634725" imgH="228501" progId="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2997200"/>
                        <a:ext cx="3240088" cy="1162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3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260350"/>
            <a:ext cx="8640763" cy="6192838"/>
          </a:xfrm>
          <a:noFill/>
          <a:ln>
            <a:solidFill>
              <a:srgbClr val="FFFF00"/>
            </a:solidFill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smtClean="0">
                <a:solidFill>
                  <a:srgbClr val="0000CC"/>
                </a:solidFill>
              </a:rPr>
              <a:t>	</a:t>
            </a:r>
            <a:r>
              <a:rPr lang="ru-RU" altLang="ru-RU" smtClean="0">
                <a:solidFill>
                  <a:srgbClr val="0000CC"/>
                </a:solidFill>
              </a:rPr>
              <a:t>Условие отрыва частицы от барабана</a:t>
            </a:r>
          </a:p>
          <a:p>
            <a:pPr eaLnBrk="1" hangingPunct="1">
              <a:buFontTx/>
              <a:buNone/>
            </a:pPr>
            <a:endParaRPr lang="ru-RU" altLang="ru-RU" smtClean="0">
              <a:solidFill>
                <a:srgbClr val="0000CC"/>
              </a:solidFill>
            </a:endParaRPr>
          </a:p>
          <a:p>
            <a:pPr eaLnBrk="1" hangingPunct="1">
              <a:buFontTx/>
              <a:buNone/>
            </a:pPr>
            <a:endParaRPr lang="ru-RU" altLang="ru-RU" smtClean="0">
              <a:solidFill>
                <a:srgbClr val="0000CC"/>
              </a:solidFill>
            </a:endParaRPr>
          </a:p>
          <a:p>
            <a:pPr eaLnBrk="1" hangingPunct="1">
              <a:buFontTx/>
              <a:buNone/>
            </a:pPr>
            <a:endParaRPr lang="ru-RU" altLang="ru-RU" smtClean="0">
              <a:solidFill>
                <a:srgbClr val="0000CC"/>
              </a:solidFill>
            </a:endParaRPr>
          </a:p>
          <a:p>
            <a:pPr eaLnBrk="1" hangingPunct="1">
              <a:buFontTx/>
              <a:buNone/>
            </a:pPr>
            <a:r>
              <a:rPr lang="ru-RU" altLang="ru-RU" smtClean="0">
                <a:solidFill>
                  <a:srgbClr val="0000CC"/>
                </a:solidFill>
              </a:rPr>
              <a:t>или</a:t>
            </a:r>
          </a:p>
        </p:txBody>
      </p:sp>
      <p:graphicFrame>
        <p:nvGraphicFramePr>
          <p:cNvPr id="21514" name="Object 10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11188" y="981075"/>
          <a:ext cx="7777162" cy="140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6" name="Equation" r:id="rId3" imgW="1333500" imgH="241300" progId="">
                  <p:embed/>
                </p:oleObj>
              </mc:Choice>
              <mc:Fallback>
                <p:oleObj name="Equation" r:id="rId3" imgW="1333500" imgH="241300" progId="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981075"/>
                        <a:ext cx="7777162" cy="1408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5" name="Object 11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547813" y="3284538"/>
          <a:ext cx="7200900" cy="242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7" name="Equation" r:id="rId5" imgW="1244600" imgH="419100" progId="">
                  <p:embed/>
                </p:oleObj>
              </mc:Choice>
              <mc:Fallback>
                <p:oleObj name="Equation" r:id="rId5" imgW="1244600" imgH="419100" progId="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3284538"/>
                        <a:ext cx="7200900" cy="2424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33375"/>
            <a:ext cx="7772400" cy="6119813"/>
          </a:xfrm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Коронный барабанный сепаратор используют для окончательной очистки семян зерновых, овощных культур и трав, удаления головневых примесей,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обеспыливания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сортирования, т. е. отделения травмированных, морозобойных и проросших семян с пониженной массой.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Конструктивные размеры сепаратора, мм: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i="1" baseline="-25000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= 100...200;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= 0,15... 0,25;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h =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80...100;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75...125.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Зона поля занимает четверть окружности.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42918"/>
            <a:ext cx="7772400" cy="5738832"/>
          </a:xfrm>
        </p:spPr>
        <p:txBody>
          <a:bodyPr/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Параметры, характеризующие режим работы: напряжение 20...50 кВ, сила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тока коронного разряда 0,1...1 мА; частота вращения барабана 20...80 мин</a:t>
            </a:r>
            <a:r>
              <a:rPr lang="ru-RU" sz="2800" baseline="30000" dirty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; производительность для семян зерновых (на 1 м длины барабана) 2,5...4 т/ч.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Коронный транспортерный сепаратор аналогичен барабанному и отличается лишь тем, что зоны зарядки и разрядки частиц намного длиннее.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зоне зарядки скорости частиц и транспортерной ленты становятся равными и они получают предельный заряд.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5888"/>
            <a:ext cx="8964612" cy="6626225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800" smtClean="0"/>
              <a:t>	Коронный сепаратор транспортерного типа</a:t>
            </a:r>
          </a:p>
          <a:p>
            <a:pPr eaLnBrk="1" hangingPunct="1">
              <a:lnSpc>
                <a:spcPct val="90000"/>
              </a:lnSpc>
            </a:pPr>
            <a:endParaRPr lang="ru-RU" altLang="ru-RU" sz="2800" smtClean="0"/>
          </a:p>
          <a:p>
            <a:pPr eaLnBrk="1" hangingPunct="1">
              <a:lnSpc>
                <a:spcPct val="90000"/>
              </a:lnSpc>
            </a:pPr>
            <a:endParaRPr lang="ru-RU" altLang="ru-RU" sz="2800" smtClean="0"/>
          </a:p>
          <a:p>
            <a:pPr eaLnBrk="1" hangingPunct="1">
              <a:lnSpc>
                <a:spcPct val="90000"/>
              </a:lnSpc>
            </a:pPr>
            <a:endParaRPr lang="ru-RU" altLang="ru-RU" sz="2800" smtClean="0"/>
          </a:p>
          <a:p>
            <a:pPr eaLnBrk="1" hangingPunct="1">
              <a:lnSpc>
                <a:spcPct val="90000"/>
              </a:lnSpc>
            </a:pPr>
            <a:endParaRPr lang="ru-RU" altLang="ru-RU" sz="2800" smtClean="0"/>
          </a:p>
          <a:p>
            <a:pPr eaLnBrk="1" hangingPunct="1">
              <a:lnSpc>
                <a:spcPct val="90000"/>
              </a:lnSpc>
            </a:pPr>
            <a:endParaRPr lang="ru-RU" altLang="ru-RU" sz="2800" smtClean="0"/>
          </a:p>
          <a:p>
            <a:pPr eaLnBrk="1" hangingPunct="1">
              <a:lnSpc>
                <a:spcPct val="90000"/>
              </a:lnSpc>
            </a:pPr>
            <a:endParaRPr lang="ru-RU" altLang="ru-RU" sz="2800" smtClean="0"/>
          </a:p>
          <a:p>
            <a:pPr eaLnBrk="1" hangingPunct="1">
              <a:lnSpc>
                <a:spcPct val="90000"/>
              </a:lnSpc>
            </a:pPr>
            <a:endParaRPr lang="ru-RU" altLang="ru-RU" sz="2800" smtClean="0"/>
          </a:p>
          <a:p>
            <a:pPr eaLnBrk="1" hangingPunct="1">
              <a:lnSpc>
                <a:spcPct val="90000"/>
              </a:lnSpc>
            </a:pPr>
            <a:endParaRPr lang="ru-RU" altLang="ru-RU" sz="2800" smtClean="0"/>
          </a:p>
          <a:p>
            <a:pPr eaLnBrk="1" hangingPunct="1">
              <a:lnSpc>
                <a:spcPct val="90000"/>
              </a:lnSpc>
            </a:pPr>
            <a:endParaRPr lang="ru-RU" altLang="ru-RU" sz="2800" smtClean="0"/>
          </a:p>
          <a:p>
            <a:pPr eaLnBrk="1" hangingPunct="1">
              <a:lnSpc>
                <a:spcPct val="90000"/>
              </a:lnSpc>
            </a:pPr>
            <a:endParaRPr lang="ru-RU" altLang="ru-RU" sz="2800" smtClean="0"/>
          </a:p>
          <a:p>
            <a:pPr eaLnBrk="1" hangingPunct="1">
              <a:lnSpc>
                <a:spcPct val="90000"/>
              </a:lnSpc>
            </a:pPr>
            <a:r>
              <a:rPr lang="ru-RU" altLang="ru-RU" sz="2800" smtClean="0"/>
              <a:t>Преимущества: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800" smtClean="0"/>
              <a:t> - более длинные зоны зарядки и разрядки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800" smtClean="0"/>
              <a:t> - выше качество разделения семян</a:t>
            </a:r>
          </a:p>
          <a:p>
            <a:pPr eaLnBrk="1" hangingPunct="1">
              <a:lnSpc>
                <a:spcPct val="90000"/>
              </a:lnSpc>
            </a:pPr>
            <a:endParaRPr lang="ru-RU" altLang="ru-RU" sz="2800" smtClean="0"/>
          </a:p>
        </p:txBody>
      </p:sp>
      <p:pic>
        <p:nvPicPr>
          <p:cNvPr id="27650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908050"/>
            <a:ext cx="7488238" cy="428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33375"/>
            <a:ext cx="7772400" cy="5762625"/>
          </a:xfrm>
        </p:spPr>
        <p:txBody>
          <a:bodyPr/>
          <a:lstStyle/>
          <a:p>
            <a:r>
              <a:rPr lang="ru-RU"/>
              <a:t>В результате частицы сбивают одна другую значительно реже. Благодаря этому качество разделения семян выше, чем в коронном барабанном сепараторе. </a:t>
            </a:r>
            <a:endParaRPr lang="en-US"/>
          </a:p>
          <a:p>
            <a:r>
              <a:rPr lang="ru-RU"/>
              <a:t>Транспортерный сепаратор используют для очистки и сортирования семян зерновых, технических культур и трав, сепарации круп, отделения проса при рушении.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60350"/>
            <a:ext cx="7772400" cy="5835650"/>
          </a:xfrm>
        </p:spPr>
        <p:txBody>
          <a:bodyPr/>
          <a:lstStyle/>
          <a:p>
            <a:r>
              <a:rPr lang="ru-RU" dirty="0"/>
              <a:t>Коронный камерный сепаратор имеет загрузочный </a:t>
            </a:r>
            <a:r>
              <a:rPr lang="ru-RU" dirty="0" smtClean="0"/>
              <a:t>бункер</a:t>
            </a:r>
            <a:r>
              <a:rPr lang="ru-RU" i="1" dirty="0" smtClean="0"/>
              <a:t>, </a:t>
            </a:r>
            <a:r>
              <a:rPr lang="ru-RU" dirty="0"/>
              <a:t>на выходе из которого семена получают заряд, падают вниз, испытывая силу тяжести </a:t>
            </a:r>
            <a:r>
              <a:rPr lang="ru-RU" i="1" dirty="0" smtClean="0"/>
              <a:t>Р</a:t>
            </a:r>
            <a:r>
              <a:rPr lang="en-US" i="1" dirty="0" smtClean="0"/>
              <a:t> </a:t>
            </a:r>
            <a:r>
              <a:rPr lang="ru-RU" dirty="0"/>
              <a:t>и одновременно смещаются по горизонтали под действием силы электрического поля </a:t>
            </a:r>
            <a:r>
              <a:rPr lang="en-US" i="1" dirty="0" smtClean="0"/>
              <a:t>F</a:t>
            </a:r>
            <a:r>
              <a:rPr lang="ru-RU" i="1" baseline="-25000" dirty="0" smtClean="0"/>
              <a:t>Э</a:t>
            </a:r>
            <a:r>
              <a:rPr lang="en-US" i="1" dirty="0" smtClean="0"/>
              <a:t>. </a:t>
            </a:r>
            <a:r>
              <a:rPr lang="ru-RU" dirty="0"/>
              <a:t>В зависимости от соотношения этих сил семена попадают в различные секции приемного </a:t>
            </a:r>
            <a:r>
              <a:rPr lang="ru-RU" dirty="0" smtClean="0"/>
              <a:t>бункера-классификатора</a:t>
            </a:r>
            <a:r>
              <a:rPr lang="ru-RU" i="1" dirty="0" smtClean="0"/>
              <a:t>.</a:t>
            </a:r>
            <a:endParaRPr lang="ru-RU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333375"/>
            <a:ext cx="8420100" cy="5881707"/>
          </a:xfrm>
        </p:spPr>
        <p:txBody>
          <a:bodyPr/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Существующий комплекс семяочистительных и сортировальных машин основан на разделении семян по механическим признакам: размерам, форме, плотности, парусности и др.</a:t>
            </a:r>
          </a:p>
          <a:p>
            <a:pPr>
              <a:buFontTx/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Однако ряд семян сорных и культурных растений имеют те же или очень близкие внешние признаки (семена пшеницы - овсюга и куколя, ржи - ржаного костра и пр.) Методами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электронно-ионной технологии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можно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разделять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семена и по электрическим свойствам (электрической проводимости, диэлектрической проницаемости, заряду частицы и т. д.).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04813"/>
            <a:ext cx="7772400" cy="3529012"/>
          </a:xfrm>
        </p:spPr>
        <p:txBody>
          <a:bodyPr/>
          <a:lstStyle/>
          <a:p>
            <a:r>
              <a:rPr lang="ru-RU"/>
              <a:t> В результате</a:t>
            </a:r>
            <a:r>
              <a:rPr lang="en-US"/>
              <a:t> </a:t>
            </a:r>
            <a:r>
              <a:rPr lang="ru-RU"/>
              <a:t>действия сил тяжести и электрических сил более крупные частицы не достигают заземленного электрода и падают вниз, а более мелкие изменяют траекторию движения. Угол </a:t>
            </a:r>
            <a:r>
              <a:rPr lang="el-GR" i="1">
                <a:cs typeface="Times New Roman" pitchFamily="18" charset="0"/>
              </a:rPr>
              <a:t>α</a:t>
            </a:r>
            <a:r>
              <a:rPr lang="ru-RU" i="1"/>
              <a:t> </a:t>
            </a:r>
            <a:r>
              <a:rPr lang="ru-RU"/>
              <a:t>ее наклона к вертикали определяется соотношением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2555875" y="4005263"/>
          <a:ext cx="3887788" cy="213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27" name="Формула" r:id="rId3" imgW="761669" imgH="418918" progId="Equation.3">
                  <p:embed/>
                </p:oleObj>
              </mc:Choice>
              <mc:Fallback>
                <p:oleObj name="Формула" r:id="rId3" imgW="761669" imgH="418918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5" y="4005263"/>
                        <a:ext cx="3887788" cy="2138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81" y="188913"/>
            <a:ext cx="8964613" cy="65532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b="1" dirty="0" smtClean="0"/>
              <a:t>Коронный камерный сепаратор</a:t>
            </a:r>
            <a:endParaRPr lang="ru-RU" altLang="ru-RU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altLang="ru-RU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altLang="ru-RU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altLang="ru-RU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altLang="ru-RU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altLang="ru-RU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altLang="ru-RU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altLang="ru-RU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altLang="ru-RU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altLang="ru-RU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altLang="ru-RU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altLang="ru-RU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 dirty="0" smtClean="0"/>
              <a:t>Более высокие результаты при очистке семян от легких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 dirty="0" smtClean="0"/>
              <a:t>примесей</a:t>
            </a:r>
          </a:p>
        </p:txBody>
      </p:sp>
      <p:pic>
        <p:nvPicPr>
          <p:cNvPr id="2969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9838" y="1052513"/>
            <a:ext cx="4679950" cy="447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8" y="1052513"/>
            <a:ext cx="3290887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490690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60350"/>
            <a:ext cx="7772400" cy="6192838"/>
          </a:xfrm>
        </p:spPr>
        <p:txBody>
          <a:bodyPr/>
          <a:lstStyle/>
          <a:p>
            <a:r>
              <a:rPr lang="ru-RU"/>
              <a:t>Коронный сепаратор типа " г о р к а " представляет собой замкнутое наклонное полотно, на которое подают семенную смесь для очистки от примесей, отличающихся формой и состоянием поверхности (например, для очистки семян сахарной свеклы от стеблей и листьев). Основной недостаток таких устройств — низкая производительность. </a:t>
            </a:r>
            <a:endParaRPr lang="ru-RU" i="1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60350"/>
            <a:ext cx="7918450" cy="6048375"/>
          </a:xfrm>
        </p:spPr>
        <p:txBody>
          <a:bodyPr/>
          <a:lstStyle/>
          <a:p>
            <a:r>
              <a:rPr lang="ru-RU" dirty="0"/>
              <a:t>Чтобы повысить ее под рабочей ветвью полотна установлен контактирующий с ней заземленный металлический лист (</a:t>
            </a:r>
            <a:r>
              <a:rPr lang="ru-RU" dirty="0" err="1"/>
              <a:t>некоронирующий</a:t>
            </a:r>
            <a:r>
              <a:rPr lang="ru-RU" dirty="0"/>
              <a:t> электрод</a:t>
            </a:r>
            <a:r>
              <a:rPr lang="ru-RU" dirty="0" smtClean="0"/>
              <a:t>)</a:t>
            </a:r>
            <a:r>
              <a:rPr lang="ru-RU" i="1" dirty="0" smtClean="0"/>
              <a:t>, </a:t>
            </a:r>
            <a:r>
              <a:rPr lang="ru-RU" dirty="0"/>
              <a:t>а над полотном параллельно ему размещены коронирующие </a:t>
            </a:r>
            <a:r>
              <a:rPr lang="ru-RU" dirty="0" smtClean="0"/>
              <a:t>электроды. </a:t>
            </a:r>
            <a:r>
              <a:rPr lang="ru-RU" dirty="0"/>
              <a:t>Так как семена получают заряд, на них действуют дополнительные прижимающие силы </a:t>
            </a:r>
            <a:r>
              <a:rPr lang="en-US" dirty="0" smtClean="0"/>
              <a:t>F</a:t>
            </a:r>
            <a:r>
              <a:rPr lang="ru-RU" baseline="-25000" dirty="0" smtClean="0"/>
              <a:t>Э</a:t>
            </a:r>
            <a:r>
              <a:rPr lang="en-US" dirty="0" smtClean="0"/>
              <a:t> </a:t>
            </a:r>
            <a:r>
              <a:rPr lang="ru-RU" dirty="0"/>
              <a:t>и </a:t>
            </a:r>
            <a:r>
              <a:rPr lang="en-US" dirty="0"/>
              <a:t>F</a:t>
            </a:r>
            <a:r>
              <a:rPr lang="en-US" baseline="-25000" dirty="0"/>
              <a:t>3</a:t>
            </a:r>
            <a:r>
              <a:rPr lang="en-US" dirty="0"/>
              <a:t>,</a:t>
            </a:r>
            <a:r>
              <a:rPr lang="ru-RU" dirty="0"/>
              <a:t> что позволяет увеличить угол наклона полотна, скорость его движения и тем самым повысить производительность на 30...50 </a:t>
            </a:r>
            <a:r>
              <a:rPr lang="ru-RU" i="1" dirty="0"/>
              <a:t>%.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5888"/>
            <a:ext cx="8785225" cy="6553200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mtClean="0"/>
              <a:t>Коронный сепаратор типа «горка»</a:t>
            </a:r>
          </a:p>
        </p:txBody>
      </p:sp>
      <p:pic>
        <p:nvPicPr>
          <p:cNvPr id="2867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1050925"/>
            <a:ext cx="7561263" cy="509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33375"/>
            <a:ext cx="7772400" cy="3311525"/>
          </a:xfrm>
        </p:spPr>
        <p:txBody>
          <a:bodyPr/>
          <a:lstStyle/>
          <a:p>
            <a:r>
              <a:rPr lang="ru-RU"/>
              <a:t>Диэлектрические сепараторы имеют принцип действия, основанный на проявлении пондеромоторных сил вследствие поляризации частиц в неоднородном электрическом поле.</a:t>
            </a:r>
          </a:p>
          <a:p>
            <a:r>
              <a:rPr lang="ru-RU"/>
              <a:t>Пондеромоторная сила 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250825" y="4292600"/>
          <a:ext cx="8569325" cy="1576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5" name="Формула" r:id="rId3" imgW="2489200" imgH="457200" progId="Equation.3">
                  <p:embed/>
                </p:oleObj>
              </mc:Choice>
              <mc:Fallback>
                <p:oleObj name="Формула" r:id="rId3" imgW="248920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4292600"/>
                        <a:ext cx="8569325" cy="1576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33375"/>
            <a:ext cx="8134350" cy="6191250"/>
          </a:xfrm>
        </p:spPr>
        <p:txBody>
          <a:bodyPr/>
          <a:lstStyle/>
          <a:p>
            <a:r>
              <a:rPr lang="ru-RU" sz="2800"/>
              <a:t>где </a:t>
            </a:r>
            <a:r>
              <a:rPr lang="en-US" sz="2800" i="1"/>
              <a:t>S</a:t>
            </a:r>
            <a:r>
              <a:rPr lang="ru-RU" sz="2800" i="1" baseline="-25000"/>
              <a:t>эф</a:t>
            </a:r>
            <a:r>
              <a:rPr lang="ru-RU" sz="2800"/>
              <a:t> — эффективная поверхность заряженной части зерна, контактирующая с изоляцией электродов; </a:t>
            </a:r>
            <a:endParaRPr lang="en-US" sz="2800"/>
          </a:p>
          <a:p>
            <a:r>
              <a:rPr lang="en-US" sz="2800" i="1"/>
              <a:t>U </a:t>
            </a:r>
            <a:r>
              <a:rPr lang="ru-RU" sz="2800"/>
              <a:t>— напряжение, подаваемое на электроды, В; </a:t>
            </a:r>
            <a:endParaRPr lang="en-US" sz="2800"/>
          </a:p>
          <a:p>
            <a:r>
              <a:rPr lang="el-GR" sz="2800" i="1">
                <a:cs typeface="Times New Roman" pitchFamily="18" charset="0"/>
              </a:rPr>
              <a:t>ε</a:t>
            </a:r>
            <a:r>
              <a:rPr lang="ru-RU" sz="2800" i="1" baseline="-25000">
                <a:cs typeface="Times New Roman" pitchFamily="18" charset="0"/>
              </a:rPr>
              <a:t>и</a:t>
            </a:r>
            <a:r>
              <a:rPr lang="ru-RU" sz="2800" i="1"/>
              <a:t> </a:t>
            </a:r>
            <a:r>
              <a:rPr lang="ru-RU" sz="2800"/>
              <a:t>и</a:t>
            </a:r>
            <a:r>
              <a:rPr lang="ru-RU" sz="2800" i="1"/>
              <a:t> </a:t>
            </a:r>
            <a:r>
              <a:rPr lang="el-GR" sz="2800" i="1">
                <a:cs typeface="Times New Roman" pitchFamily="18" charset="0"/>
              </a:rPr>
              <a:t>ε</a:t>
            </a:r>
            <a:r>
              <a:rPr lang="ru-RU" sz="2800" i="1" baseline="-25000">
                <a:cs typeface="Times New Roman" pitchFamily="18" charset="0"/>
              </a:rPr>
              <a:t>з</a:t>
            </a:r>
            <a:r>
              <a:rPr lang="ru-RU" sz="2800"/>
              <a:t>— относительные диэлектрические проницаемости изоляции провода и зерна;  </a:t>
            </a:r>
            <a:endParaRPr lang="en-US" sz="2800"/>
          </a:p>
          <a:p>
            <a:r>
              <a:rPr lang="el-GR" sz="2800" i="1">
                <a:cs typeface="Times New Roman" pitchFamily="18" charset="0"/>
              </a:rPr>
              <a:t>ε</a:t>
            </a:r>
            <a:r>
              <a:rPr lang="ru-RU" sz="2800" i="1" baseline="-25000">
                <a:cs typeface="Times New Roman" pitchFamily="18" charset="0"/>
              </a:rPr>
              <a:t>0</a:t>
            </a:r>
            <a:r>
              <a:rPr lang="ru-RU" sz="2800"/>
              <a:t>— электрическая постоянная;  </a:t>
            </a:r>
            <a:endParaRPr lang="en-US" sz="2800"/>
          </a:p>
          <a:p>
            <a:r>
              <a:rPr lang="el-GR" sz="2800" i="1">
                <a:cs typeface="Times New Roman" pitchFamily="18" charset="0"/>
              </a:rPr>
              <a:t>δ</a:t>
            </a:r>
            <a:r>
              <a:rPr lang="ru-RU" sz="2800" i="1" baseline="-25000"/>
              <a:t>и</a:t>
            </a:r>
            <a:r>
              <a:rPr lang="ru-RU" sz="2800"/>
              <a:t> — толщина изоляции электродов; </a:t>
            </a:r>
            <a:endParaRPr lang="en-US" sz="2800"/>
          </a:p>
          <a:p>
            <a:r>
              <a:rPr lang="en-US" sz="2800" i="1"/>
              <a:t>l </a:t>
            </a:r>
            <a:r>
              <a:rPr lang="ru-RU" sz="2800" i="1"/>
              <a:t>— </a:t>
            </a:r>
            <a:r>
              <a:rPr lang="ru-RU" sz="2800"/>
              <a:t>средняя длина силовой линии в зерне; </a:t>
            </a:r>
            <a:endParaRPr lang="en-US" sz="2800"/>
          </a:p>
          <a:p>
            <a:r>
              <a:rPr lang="el-GR" sz="2800" i="1">
                <a:cs typeface="Times New Roman" pitchFamily="18" charset="0"/>
              </a:rPr>
              <a:t>θ</a:t>
            </a:r>
            <a:r>
              <a:rPr lang="ru-RU" sz="2800"/>
              <a:t> — угол между направлениями действия сил на семена со стороны разноименно заряженных электродов,</a:t>
            </a:r>
            <a:r>
              <a:rPr lang="en-US" sz="2800"/>
              <a:t> </a:t>
            </a:r>
            <a:r>
              <a:rPr lang="ru-RU" sz="2800"/>
              <a:t>град.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8913"/>
            <a:ext cx="8785225" cy="6480175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mtClean="0"/>
              <a:t>Схема устройства и действия сил</a:t>
            </a:r>
          </a:p>
        </p:txBody>
      </p:sp>
      <p:pic>
        <p:nvPicPr>
          <p:cNvPr id="35842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882650"/>
            <a:ext cx="6335713" cy="557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60350"/>
            <a:ext cx="8062913" cy="6121400"/>
          </a:xfrm>
        </p:spPr>
        <p:txBody>
          <a:bodyPr/>
          <a:lstStyle/>
          <a:p>
            <a:r>
              <a:rPr lang="ru-RU" dirty="0"/>
              <a:t>В диэлектрических сепараторах на поверхности </a:t>
            </a:r>
            <a:r>
              <a:rPr lang="ru-RU" dirty="0" smtClean="0"/>
              <a:t>барабана уложена </a:t>
            </a:r>
            <a:r>
              <a:rPr lang="ru-RU" dirty="0"/>
              <a:t>бифилярная </a:t>
            </a:r>
            <a:r>
              <a:rPr lang="ru-RU" dirty="0" smtClean="0"/>
              <a:t>обмотка</a:t>
            </a:r>
            <a:r>
              <a:rPr lang="ru-RU" i="1" dirty="0" smtClean="0"/>
              <a:t>. </a:t>
            </a:r>
            <a:r>
              <a:rPr lang="ru-RU" dirty="0"/>
              <a:t>Переменное напряжение до 5... 10 кВ промышленной частоты подается на два входных конца обмотки, а два других остаются разомкнутыми. В такой обмотке соседние провода представляют собой разноименно заряженные и изолированные один от другого электроды, которые создают неоднородное электрическое поле, действующие на </a:t>
            </a:r>
            <a:r>
              <a:rPr lang="ru-RU" dirty="0" smtClean="0"/>
              <a:t>семена</a:t>
            </a:r>
            <a:r>
              <a:rPr lang="ru-RU" i="1" dirty="0" smtClean="0"/>
              <a:t> </a:t>
            </a:r>
            <a:r>
              <a:rPr lang="ru-RU" dirty="0"/>
              <a:t>с силой </a:t>
            </a:r>
            <a:r>
              <a:rPr lang="en-US" i="1" dirty="0"/>
              <a:t>F</a:t>
            </a:r>
            <a:r>
              <a:rPr lang="ru-RU" i="1" baseline="-25000" dirty="0"/>
              <a:t>П</a:t>
            </a:r>
            <a:r>
              <a:rPr lang="en-US" i="1" dirty="0"/>
              <a:t>. </a:t>
            </a:r>
            <a:endParaRPr lang="ru-RU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8913"/>
            <a:ext cx="8785225" cy="6480175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mtClean="0"/>
              <a:t>Конструктивная схема барабана</a:t>
            </a:r>
          </a:p>
        </p:txBody>
      </p:sp>
      <p:pic>
        <p:nvPicPr>
          <p:cNvPr id="32770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1268413"/>
            <a:ext cx="6408737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60350"/>
            <a:ext cx="7989888" cy="6337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Устройства, предназначенные для разделения сыпучих смесей в электрических полях, называют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электрическими сепараторами. 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Совокупность физико-механических и электрических свойств частиц, определяющая возможность их разделения в электрическом поле называется признаком делимости (критерием разделения).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 считается регулируемым, если влияние характеризующих его свойств зависит от режима работы сепаратора. </a:t>
            </a:r>
          </a:p>
          <a:p>
            <a:pPr>
              <a:lnSpc>
                <a:spcPct val="90000"/>
              </a:lnSpc>
            </a:pP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85794"/>
            <a:ext cx="7772400" cy="5595956"/>
          </a:xfrm>
        </p:spPr>
        <p:txBody>
          <a:bodyPr/>
          <a:lstStyle/>
          <a:p>
            <a:r>
              <a:rPr lang="ru-RU" dirty="0"/>
              <a:t>Угол отрыва семян от вращающегося барабана определяется соотношением сил </a:t>
            </a:r>
            <a:r>
              <a:rPr lang="en-US" dirty="0"/>
              <a:t>F</a:t>
            </a:r>
            <a:r>
              <a:rPr lang="ru-RU" baseline="-25000" dirty="0"/>
              <a:t>П</a:t>
            </a:r>
            <a:r>
              <a:rPr lang="en-US" dirty="0"/>
              <a:t>, </a:t>
            </a:r>
            <a:r>
              <a:rPr lang="ru-RU" dirty="0" smtClean="0"/>
              <a:t>Р</a:t>
            </a:r>
            <a:r>
              <a:rPr lang="en-US" i="1" dirty="0" smtClean="0"/>
              <a:t> </a:t>
            </a:r>
            <a:r>
              <a:rPr lang="ru-RU" dirty="0"/>
              <a:t>и </a:t>
            </a:r>
            <a:r>
              <a:rPr lang="en-US" dirty="0"/>
              <a:t>F</a:t>
            </a:r>
            <a:r>
              <a:rPr lang="ru-RU" baseline="-25000" dirty="0" err="1"/>
              <a:t>ц</a:t>
            </a:r>
            <a:r>
              <a:rPr lang="en-US" dirty="0"/>
              <a:t>. </a:t>
            </a:r>
            <a:r>
              <a:rPr lang="ru-RU" dirty="0"/>
              <a:t>При сортирова</a:t>
            </a:r>
            <a:r>
              <a:rPr lang="ru-RU" dirty="0">
                <a:solidFill>
                  <a:srgbClr val="000000"/>
                </a:solidFill>
              </a:rPr>
              <a:t>нии семян овощных культур сепаратор работает с подачей 70...230 кг/ч (на 1 м длины барабана); потребляемая мощность 1 </a:t>
            </a:r>
            <a:r>
              <a:rPr lang="ru-RU" dirty="0" err="1">
                <a:solidFill>
                  <a:srgbClr val="000000"/>
                </a:solidFill>
              </a:rPr>
              <a:t>кВА</a:t>
            </a:r>
            <a:r>
              <a:rPr lang="ru-RU" dirty="0">
                <a:solidFill>
                  <a:srgbClr val="000000"/>
                </a:solidFill>
              </a:rPr>
              <a:t>.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8913"/>
            <a:ext cx="8856662" cy="6480175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mtClean="0"/>
              <a:t>	Решетный электростатический сепаратор</a:t>
            </a:r>
          </a:p>
        </p:txBody>
      </p:sp>
      <p:sp>
        <p:nvSpPr>
          <p:cNvPr id="3175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31757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4958" y="1700222"/>
            <a:ext cx="60960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33375"/>
            <a:ext cx="7772400" cy="5762625"/>
          </a:xfrm>
        </p:spPr>
        <p:txBody>
          <a:bodyPr/>
          <a:lstStyle/>
          <a:p>
            <a:pPr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 действием поля связанные заряды в разделяемых семенах смещаются в сторону электрода, имеющего заряд противоположного знака.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Это приводит к возникновению вращающего момента, стремящегося расположить частицу длинной осью вдоль силовых линий поля.</a:t>
            </a:r>
          </a:p>
          <a:p>
            <a:pPr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Зерна, занявшие вертикальное положение, легче просеиваются сквозь отверстия решета, что увеличивает производительность машины, на которой можно сортировать семена с разными диэлектрической проницаемостью и длиной.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60350"/>
            <a:ext cx="7772400" cy="6121400"/>
          </a:xfrm>
        </p:spPr>
        <p:txBody>
          <a:bodyPr/>
          <a:lstStyle/>
          <a:p>
            <a:pPr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повышения эффективности очистки семян увеличенной засоренности применяют поточную линию, состоящую из двух-трех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электрозерноочистительных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машин разных типов.</a:t>
            </a:r>
          </a:p>
          <a:p>
            <a:pPr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электрических сепараторах, кроме сортирования и очистки семян, можно проводить их предпосевную обработку. В результате урожайность повышается на 10... 15%, а в некоторых случаях — до 25 %.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28670"/>
            <a:ext cx="8785225" cy="5740418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dirty="0" smtClean="0"/>
              <a:t>	Различают </a:t>
            </a:r>
            <a:r>
              <a:rPr lang="ru-RU" altLang="ru-RU" b="1" dirty="0" smtClean="0"/>
              <a:t>динамические и статические признаки делимости:</a:t>
            </a:r>
            <a:r>
              <a:rPr lang="ru-RU" altLang="ru-RU" dirty="0" smtClean="0"/>
              <a:t> динамические зависят от времени, в течение которого частица находится в электрическом поле, статические не зависят.</a:t>
            </a:r>
          </a:p>
          <a:p>
            <a:pPr eaLnBrk="1" hangingPunct="1"/>
            <a:endParaRPr lang="ru-RU" altLang="ru-RU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785794"/>
            <a:ext cx="8785225" cy="5643602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dirty="0" smtClean="0"/>
              <a:t>Факторы (признаки) сортирования (делимости):</a:t>
            </a:r>
          </a:p>
          <a:p>
            <a:pPr eaLnBrk="1" hangingPunct="1">
              <a:buFontTx/>
              <a:buNone/>
            </a:pPr>
            <a:r>
              <a:rPr lang="ru-RU" altLang="ru-RU" dirty="0" smtClean="0"/>
              <a:t>    - </a:t>
            </a:r>
            <a:r>
              <a:rPr lang="ru-RU" altLang="ru-RU" dirty="0" smtClean="0">
                <a:solidFill>
                  <a:srgbClr val="0000CC"/>
                </a:solidFill>
              </a:rPr>
              <a:t>механические</a:t>
            </a:r>
            <a:r>
              <a:rPr lang="ru-RU" altLang="ru-RU" dirty="0" smtClean="0"/>
              <a:t> (размер зерновок, их масса, форма, парусность)</a:t>
            </a:r>
          </a:p>
          <a:p>
            <a:pPr eaLnBrk="1" hangingPunct="1">
              <a:buFontTx/>
              <a:buNone/>
            </a:pPr>
            <a:r>
              <a:rPr lang="ru-RU" altLang="ru-RU" dirty="0" smtClean="0"/>
              <a:t>    - </a:t>
            </a:r>
            <a:r>
              <a:rPr lang="ru-RU" altLang="ru-RU" dirty="0" smtClean="0">
                <a:solidFill>
                  <a:srgbClr val="0000CC"/>
                </a:solidFill>
              </a:rPr>
              <a:t>электрические</a:t>
            </a:r>
            <a:r>
              <a:rPr lang="ru-RU" altLang="ru-RU" dirty="0" smtClean="0"/>
              <a:t> (электрическая проводимость вещества зерна, диэлектрические свойства, </a:t>
            </a:r>
            <a:r>
              <a:rPr lang="ru-RU" altLang="ru-RU" dirty="0" err="1" smtClean="0"/>
              <a:t>поляризуемость</a:t>
            </a:r>
            <a:r>
              <a:rPr lang="ru-RU" altLang="ru-RU" dirty="0" smtClean="0"/>
              <a:t> в электрическом поле, способность воспринимать и сохранять электрический заряд и др.)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8913"/>
            <a:ext cx="8785225" cy="6480175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b="1" dirty="0" smtClean="0"/>
              <a:t>	Принцип разделения зерновых смесей</a:t>
            </a:r>
            <a:r>
              <a:rPr lang="ru-RU" altLang="ru-RU" dirty="0" smtClean="0"/>
              <a:t> </a:t>
            </a:r>
            <a:r>
              <a:rPr lang="ru-RU" altLang="ru-RU" b="1" dirty="0" smtClean="0"/>
              <a:t>в электрических полях</a:t>
            </a:r>
            <a:r>
              <a:rPr lang="ru-RU" altLang="ru-RU" dirty="0" smtClean="0"/>
              <a:t> </a:t>
            </a:r>
          </a:p>
          <a:p>
            <a:pPr eaLnBrk="1" hangingPunct="1">
              <a:buFontTx/>
              <a:buNone/>
            </a:pPr>
            <a:r>
              <a:rPr lang="ru-RU" altLang="ru-RU" dirty="0" smtClean="0"/>
              <a:t>	основывается на способности частиц, составляющих смесь и имеющих разные физико-механические и электрические свойства приобретать и удерживать разный по величине заряд, который определяет разную силу воздействия поля на разные по свойствам частицы и таким образом разделять их.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036050" cy="1143000"/>
          </a:xfrm>
        </p:spPr>
        <p:txBody>
          <a:bodyPr/>
          <a:lstStyle/>
          <a:p>
            <a:pPr eaLnBrk="1" hangingPunct="1"/>
            <a:r>
              <a:rPr lang="ru-RU" altLang="ru-RU" sz="3200" smtClean="0"/>
              <a:t>Классификация электрических сепараторов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484313"/>
            <a:ext cx="8856663" cy="5184775"/>
          </a:xfrm>
          <a:noFill/>
        </p:spPr>
        <p:txBody>
          <a:bodyPr/>
          <a:lstStyle/>
          <a:p>
            <a:pPr eaLnBrk="1" hangingPunct="1"/>
            <a:r>
              <a:rPr lang="ru-RU" altLang="ru-RU" dirty="0" smtClean="0">
                <a:solidFill>
                  <a:srgbClr val="0000CC"/>
                </a:solidFill>
              </a:rPr>
              <a:t>По виду поля</a:t>
            </a:r>
            <a:r>
              <a:rPr lang="ru-RU" altLang="ru-RU" dirty="0" smtClean="0"/>
              <a:t> (способу зарядки частиц): </a:t>
            </a:r>
          </a:p>
          <a:p>
            <a:pPr eaLnBrk="1" hangingPunct="1">
              <a:buFontTx/>
              <a:buNone/>
            </a:pPr>
            <a:r>
              <a:rPr lang="ru-RU" altLang="ru-RU" dirty="0" smtClean="0"/>
              <a:t>  (коронные, диэлектрические, электрические, трибоэлектрические)</a:t>
            </a:r>
          </a:p>
          <a:p>
            <a:pPr eaLnBrk="1" hangingPunct="1"/>
            <a:r>
              <a:rPr lang="ru-RU" altLang="ru-RU" dirty="0" smtClean="0">
                <a:solidFill>
                  <a:srgbClr val="0000CC"/>
                </a:solidFill>
              </a:rPr>
              <a:t>По конструкции</a:t>
            </a:r>
            <a:r>
              <a:rPr lang="ru-RU" altLang="ru-RU" dirty="0" smtClean="0"/>
              <a:t>: </a:t>
            </a:r>
          </a:p>
          <a:p>
            <a:pPr eaLnBrk="1" hangingPunct="1">
              <a:buFontTx/>
              <a:buNone/>
            </a:pPr>
            <a:r>
              <a:rPr lang="ru-RU" altLang="ru-RU" dirty="0" smtClean="0"/>
              <a:t>   барабанные, транспортерные, камерные, типа «горка»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8913"/>
            <a:ext cx="8785225" cy="6480175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RU" dirty="0" smtClean="0"/>
              <a:t>	</a:t>
            </a:r>
            <a:r>
              <a:rPr lang="ru-RU" altLang="ru-RU" b="1" dirty="0" smtClean="0"/>
              <a:t>Коронные сепараторы</a:t>
            </a:r>
          </a:p>
          <a:p>
            <a:pPr eaLnBrk="1" hangingPunct="1">
              <a:buFontTx/>
              <a:buNone/>
            </a:pPr>
            <a:r>
              <a:rPr lang="ru-RU" altLang="ru-RU" dirty="0" smtClean="0"/>
              <a:t>	В коронных сепараторах зарядка частиц осуществляется в поле коронного разряда.</a:t>
            </a:r>
          </a:p>
          <a:p>
            <a:pPr eaLnBrk="1" hangingPunct="1">
              <a:buFontTx/>
              <a:buNone/>
            </a:pPr>
            <a:r>
              <a:rPr lang="ru-RU" altLang="ru-RU" dirty="0" smtClean="0"/>
              <a:t>	По конструктивному выполнению </a:t>
            </a:r>
            <a:r>
              <a:rPr lang="ru-RU" altLang="ru-RU" b="1" dirty="0" smtClean="0"/>
              <a:t>коронные сепараторы</a:t>
            </a:r>
            <a:r>
              <a:rPr lang="ru-RU" altLang="ru-RU" dirty="0" smtClean="0"/>
              <a:t> могут быть: </a:t>
            </a:r>
            <a:r>
              <a:rPr lang="ru-RU" altLang="ru-RU" b="1" dirty="0" smtClean="0"/>
              <a:t>барабанные, камерные, транспортерные.</a:t>
            </a:r>
            <a:r>
              <a:rPr lang="ru-RU" altLang="ru-RU" dirty="0" smtClean="0"/>
              <a:t> </a:t>
            </a:r>
          </a:p>
          <a:p>
            <a:pPr eaLnBrk="1" hangingPunct="1">
              <a:buFontTx/>
              <a:buNone/>
            </a:pPr>
            <a:r>
              <a:rPr lang="ru-RU" altLang="ru-RU" dirty="0" smtClean="0"/>
              <a:t>	</a:t>
            </a:r>
            <a:r>
              <a:rPr lang="ru-RU" altLang="ru-RU" b="1" dirty="0" smtClean="0"/>
              <a:t>Коронирующие электроды</a:t>
            </a:r>
            <a:r>
              <a:rPr lang="ru-RU" altLang="ru-RU" dirty="0" smtClean="0"/>
              <a:t> – система тонких (0,2…0,3 мм) проволок, расположенных на одинаковом расстоянии от </a:t>
            </a:r>
            <a:r>
              <a:rPr lang="ru-RU" altLang="ru-RU" dirty="0" err="1" smtClean="0"/>
              <a:t>осадительных</a:t>
            </a:r>
            <a:r>
              <a:rPr lang="ru-RU" altLang="ru-RU" dirty="0" smtClean="0"/>
              <a:t> электродов.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5888"/>
            <a:ext cx="8856662" cy="6553200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b="1" smtClean="0"/>
              <a:t>Коронный барабанный сепаратор</a:t>
            </a:r>
          </a:p>
        </p:txBody>
      </p:sp>
      <p:pic>
        <p:nvPicPr>
          <p:cNvPr id="22530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1125538"/>
            <a:ext cx="6553200" cy="507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769</TotalTime>
  <Words>1121</Words>
  <Application>Microsoft Office PowerPoint</Application>
  <PresentationFormat>Экран (4:3)</PresentationFormat>
  <Paragraphs>106</Paragraphs>
  <Slides>33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33</vt:i4>
      </vt:variant>
    </vt:vector>
  </HeadingPairs>
  <TitlesOfParts>
    <vt:vector size="37" baseType="lpstr">
      <vt:lpstr>Оформление по умолчанию</vt:lpstr>
      <vt:lpstr>1_Оформление по умолчанию</vt:lpstr>
      <vt:lpstr>Equation</vt:lpstr>
      <vt:lpstr>Формула</vt:lpstr>
      <vt:lpstr>ОЧИСТКА И СОРТИРОВАНИЕ ЗЕРНА В ЭЛЕКТРИЧЕСКИХ ПОЛЯХ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Классификация электрических сепараторов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-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OEM</dc:creator>
  <cp:lastModifiedBy>Admin</cp:lastModifiedBy>
  <cp:revision>21</cp:revision>
  <dcterms:created xsi:type="dcterms:W3CDTF">2009-10-27T07:22:33Z</dcterms:created>
  <dcterms:modified xsi:type="dcterms:W3CDTF">2022-03-09T05:29:35Z</dcterms:modified>
</cp:coreProperties>
</file>