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257" r:id="rId2"/>
    <p:sldId id="258" r:id="rId3"/>
    <p:sldId id="261" r:id="rId4"/>
    <p:sldId id="394" r:id="rId5"/>
    <p:sldId id="395" r:id="rId6"/>
    <p:sldId id="334" r:id="rId7"/>
    <p:sldId id="396" r:id="rId8"/>
    <p:sldId id="347" r:id="rId9"/>
    <p:sldId id="405" r:id="rId10"/>
    <p:sldId id="392" r:id="rId11"/>
    <p:sldId id="393" r:id="rId12"/>
    <p:sldId id="406" r:id="rId13"/>
    <p:sldId id="407" r:id="rId14"/>
    <p:sldId id="408" r:id="rId15"/>
    <p:sldId id="419" r:id="rId16"/>
    <p:sldId id="409" r:id="rId17"/>
    <p:sldId id="411" r:id="rId18"/>
    <p:sldId id="412" r:id="rId19"/>
    <p:sldId id="410" r:id="rId20"/>
    <p:sldId id="402" r:id="rId21"/>
    <p:sldId id="413" r:id="rId22"/>
    <p:sldId id="414" r:id="rId23"/>
    <p:sldId id="415" r:id="rId24"/>
    <p:sldId id="400" r:id="rId25"/>
    <p:sldId id="416" r:id="rId26"/>
    <p:sldId id="397" r:id="rId27"/>
    <p:sldId id="417" r:id="rId28"/>
    <p:sldId id="418" r:id="rId29"/>
    <p:sldId id="401" r:id="rId30"/>
    <p:sldId id="403" r:id="rId31"/>
    <p:sldId id="404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314" r:id="rId47"/>
    <p:sldId id="434" r:id="rId48"/>
    <p:sldId id="435" r:id="rId49"/>
    <p:sldId id="436" r:id="rId50"/>
    <p:sldId id="437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>
        <p:scale>
          <a:sx n="82" d="100"/>
          <a:sy n="82" d="100"/>
        </p:scale>
        <p:origin x="-12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981D0-E514-47AE-8CC5-C70179DD716A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9D004-0297-444A-9403-32D94099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30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17B25-7195-43FF-8151-53849D6930D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ОПИЛИВАНИЕ МЕТАЛЛА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Сущность и назначение операции опиливания.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Инструменты, применяемые при опиливании.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Приспособления для опиливания.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Подготовка поверхностей, основные виды и способы опиливания.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Правила ручного опиливания плоских, вогнутых и выпуклых поверхностей.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Механизация работ при опиливании. Инструменты для механизации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опиловочных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работ. Правила выполнения работ при механизированном опиливании.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Типичные дефекты при опиливании металла, причины их появления и способы предупреждения.</a:t>
            </a:r>
          </a:p>
          <a:p>
            <a:pPr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340768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Учебные вопросы</a:t>
            </a:r>
            <a:r>
              <a:rPr lang="ru-RU" sz="2800" b="1" dirty="0" smtClean="0">
                <a:solidFill>
                  <a:srgbClr val="C00000"/>
                </a:solidFill>
              </a:rPr>
              <a:t>: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вопроса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355976" y="4221088"/>
            <a:ext cx="4788024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4. Рашпили: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плоские тупоконечные;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6 -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плоские остроконечные; в - круглые;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полукруглые;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-длина рабочей части; / - длина рукоятки;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ширина рашпиля;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толщина рашпиля;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-диаметр рашпиля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067944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вопроса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004048" y="4067200"/>
            <a:ext cx="4139952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5. Надфили: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а, б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плоские;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квадратный;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трехгранные;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круглый;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ж 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полукруглый;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оливообразный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ромбический;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трапецеидальный;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 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галтельный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471601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вопроса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Профиль поперечного сечения напильника выбирается в зависимости от формы опиливаемой поверхности: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плоский, плоская сторона полукруглого -для опиливания плоских и выпуклых криволинейных поверхностей;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квадратный, плоский - для обработки пазов, отверстий и проемов прямоугольного сечения;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плоский, квадратный, плоская сторона полукруглого – при опиливании поверхностей, расположенных под углом 90°;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трехгранный - при опиливании поверхностей, расположенных под углом свыше 60°;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ножовочный, ромбический - для опиливания поверхностей, расположенных под углом свыше 10°;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трехгранные, круглые, полукруглые, ромбические, квадратные, ножовочные - для распиливания отверстий (в зависимости от их формы).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вопроса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785794"/>
            <a:ext cx="9144000" cy="6597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Длина напильника зависит от вида обработки и размеров обрабатываемой поверхности и должна составлять: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-100... 160 мм - для опиливания тонких пластин;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160...250 мм - для опиливания поверхностей с длиной обра­ботки до 50 мм; 250...315 мм - с длиной обработки до 100 мм;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-315... 400 мм - с длиной обработки более 100 мм;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-100... 200 мм - для распиливания отверстий в деталях толщиной до 10 мм;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-315 ...400 мм - для чернового опиливания;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-100... 160 мм - при доводке (надфили).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Номер насечки выбирается в зависимости от требований к шероховатости обработанной поверхности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вопроса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69127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2708920"/>
            <a:ext cx="434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6. Ручка для напильника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140968"/>
            <a:ext cx="5688631" cy="21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543312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7. Быстросменная ручка для напильника: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втулка;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пружина;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стакан;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гайка; 5 - корпус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105" t="8872" r="7272" b="9797"/>
          <a:stretch>
            <a:fillRect/>
          </a:stretch>
        </p:blipFill>
        <p:spPr>
          <a:xfrm>
            <a:off x="0" y="476672"/>
            <a:ext cx="9165908" cy="6381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Приспособления для опиливания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4437112"/>
            <a:ext cx="34918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8. Рамка: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1- перегородка;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рабочие пластины;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винты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8712968" cy="352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779912" y="3904019"/>
            <a:ext cx="47525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9. Плоскопараллельные наметки: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наметка; б - наметка в тисках с заготовкой;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1,2-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буртики;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рабочая    плоскость;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заготовка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3 вопроса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51520" y="5517232"/>
            <a:ext cx="44279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10. Раздвижные параллели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прямоугольные;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–– угловые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148064" y="5661248"/>
            <a:ext cx="38164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11. Кондуктор: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кондуктор;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заготовка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424936" cy="372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3 вопроса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51520" y="5548009"/>
            <a:ext cx="8640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12.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Опиловочная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призма: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корпус;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прижим;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-угольник;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-линейка; 5-резьбовое отверстие;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направляющая плоскость призмы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496944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3 вопроса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404664"/>
            <a:ext cx="9144000" cy="6597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работе напильником насечка засоряется опилками, поэтому напильник следует очищать перед дальнейшим использованием.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очистки напильников от опилок и других продуктов обработки зависит от вида обрабатываемого материала и состояния поверхности напильника: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-после обработки дерева, каучука и фибры напильник следует опустить в горячую воду на 10... 15 мин, а потом очистить стальной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корцовочной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щеткой;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-после обработки напильниками мягких материалов (свинца, меди, алюминия) насечку очищают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корцовочной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щеткой;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-замасленные напильники натирают куском древесного угля, затем чистят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корцовочной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щеткой.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Масло с поверхности напильника можно удалить раствором каустической соды с последующей промывкой и чисткой.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33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Сущность и назначение операции опиливания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764704"/>
            <a:ext cx="9144000" cy="62373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Опиливание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операция по удалению с поверхности   заготовки слоя материала при помощи режущего инструмента - напильника, целью которой является придание заготовке заданных формы и размеров, а также обеспечение заданной шероховатости поверхности.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В слесарной практике опиливание применяется для обработки следующих поверхностей: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-плоских и криволинейных;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-плоских, расположенных под наружным или внутренним углом;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-плоских параллельных под определенный размер между ними;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-фасонных сложного профиля.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Кроме того, опиливание используется для обработки углублений, пазов и выступов.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Различают черновое и чистовое опиливание.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599" t="9143" r="7493" b="10096"/>
          <a:stretch>
            <a:fillRect/>
          </a:stretch>
        </p:blipFill>
        <p:spPr>
          <a:xfrm>
            <a:off x="0" y="423493"/>
            <a:ext cx="9144000" cy="6376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Подготовка поверхностей, основные виды и способы опиливания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96752"/>
            <a:ext cx="9144000" cy="56612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поверхностей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опиливанию включает в себя очистку от масла, грязи, формовочной смеси, окалины. Очистка осуществляется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корцовочными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щетками, а также срубанием остатков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литниковой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системы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облоя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зубилом с последующей зачисткой грубой наждачной бумагой. Масло удаляют различными растворителями.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 работающего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опиливании является наиболее удобным тогда, когда его корпус развернут под углом 45 ° к губкам тисков (рис. 13, а). Левая нога должна быть выдвинута вперед и находиться на расстоянии примерно 150... 200 мм от переднего края верстака, а правая нога отдалена от левой на 200... 30 мм так, что­бы угол между ступнями составлял 60... 70° (рис. 13, б).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4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712968" cy="4896544"/>
          </a:xfrm>
          <a:prstGeom prst="rect">
            <a:avLst/>
          </a:prstGeom>
          <a:noFill/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573325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13. Положение рабочего: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положение рук и корпуса;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ног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4 вопроса</a:t>
            </a: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576403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14. Положение рук при опиливании: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рукоятке;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носке;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при опиливании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56895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818" t="9006" r="6319" b="9944"/>
          <a:stretch>
            <a:fillRect/>
          </a:stretch>
        </p:blipFill>
        <p:spPr>
          <a:xfrm>
            <a:off x="0" y="620687"/>
            <a:ext cx="9144000" cy="62503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4 вопроса</a:t>
            </a: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602700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Рис.15. Распределение усилий при опиливании (балансировка)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8640960" cy="28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7667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Рабочим ходом при опиливании является движение напильником вперед от работающего, обратный ход - холостой, без нажима. Движения при рабочем ходе должны быть равномерными, плавными, ритмичными, обе руки при этом должны двигаться в горизонтальной плоскости. При обратном ходе не рекомендуется отрывать напильник от обрабатываемой заготовки.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599" t="9143" r="7493" b="10096"/>
          <a:stretch>
            <a:fillRect/>
          </a:stretch>
        </p:blipFill>
        <p:spPr>
          <a:xfrm>
            <a:off x="-1" y="517293"/>
            <a:ext cx="9144001" cy="6376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4 вопроса</a:t>
            </a: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621167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16. Захват напильника «щепотью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      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Чистовое опиливание осуществляется личными напильниками (№ 2 и 3) с меньшими усилиями, что обеспечивает съем небольшой стружки и получение поверхности высокого качества.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Отделка поверхности после обработки осуществляется для улучшения ее внешнего вида при помощи личного напильника, который берут  «щепотью»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01008"/>
            <a:ext cx="5832648" cy="229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4 вопроса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Доводка и шлифовка осуществляется короткими личными и бархатными напильниками (№ 4 и 5).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Нажатие на напильник при этом виде обработки должно быть минимальным.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Опиливание узких плоских поверхностей выполняется, как правило, поперек, что обеспечивает большую производительность обработки.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При опиливании широких плоских поверхностей используют три способа: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-после каждого двойного хода напильника его перемещают в поперечном направлении на расстояние, несколько меньшее ширины напильника;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-напильник совершает сложное движение вперед и в сторону поперек заготовки;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-перекрестное опиливание, при котором обработка ведется по переменно по диагоналям обрабатываемой поверхности, а затем вдоль и поперек этой поверхности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105" t="8872" r="7272" b="9797"/>
          <a:stretch>
            <a:fillRect/>
          </a:stretch>
        </p:blipFill>
        <p:spPr>
          <a:xfrm>
            <a:off x="0" y="548680"/>
            <a:ext cx="9144000" cy="6366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98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ИНСТРУМЕНТЫ, ПРИМЕНЯЕМЫЕ ПРИ ОПИЛИВАНИИ</a:t>
            </a:r>
            <a:endParaRPr lang="ru-RU" sz="2700" dirty="0" smtClean="0">
              <a:solidFill>
                <a:srgbClr val="C00000"/>
              </a:solidFill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591734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1. Типы насечки: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одинарная;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6 -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двойная; в - рашпильная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Основными рабочими инструментами, применяемыми при опиливании, являются напильники, рашпили и надфили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64087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788" t="8318" r="7561" b="10187"/>
          <a:stretch>
            <a:fillRect/>
          </a:stretch>
        </p:blipFill>
        <p:spPr>
          <a:xfrm>
            <a:off x="0" y="476671"/>
            <a:ext cx="9150584" cy="63813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110" t="9241" r="6303" b="8421"/>
          <a:stretch>
            <a:fillRect/>
          </a:stretch>
        </p:blipFill>
        <p:spPr>
          <a:xfrm>
            <a:off x="0" y="392559"/>
            <a:ext cx="9144000" cy="6447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Правила ручного опиливания плоских, вогнутых и выпуклых поверхностей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07167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Перед началом работы необходимо проверить соответствие конфигурации и размеров заготовки требованиям чертежа.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Необходимо прочно закреплять заготовку в тисках.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При выполнении чистовых отделочных операций опиливания необходимо пользоваться накладными губками.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Следует выбирать номер, длину и сечение напильника в соответствии с техническими требованиями к обработке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5 вопроса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3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опиливания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плоских поверхностей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1.Выбирать способ опиливания с учетом обрабатываемой поверхности: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-поперечный штрих - для узких поверхностей;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-продольный штрих - для длинных поверхностей;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-перекрестный штрих - для широких поверхностей;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-захват напильника «щепотью» - при чистовом опиливании, отделке под линейку и под размер длинных узких поверхностей;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-ребром трехгранного напильника - при отделке внутреннего угла сопряженных поверхностей.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Проверочным инструментом для контроля плоскостности поверхностей следует пользоваться по ходу опиливания.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К чистовому опиливанию плоской поверхности необходимо приступать только после того, как черновое опиливание этой поверхности выполнено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точно под линейк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5 вопроса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3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Проверочным инструментом для контроля угла между сопрягаемыми поверхностями следует пользоваться только после чистового опиливания базовой поверхности.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Инструмент для контроля размера между параллельными поверхностями использовать только после чистового опиливания базовой поверхности.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При проверке плоскостности, углов и размеров соблюдать следующие правила: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-перед проверкой необходимо очищать обработанную поверхность щеткой-сметкой или ветошью, но ни в коем случае не рукой;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-для проверки заготовку после обработки следует освобождать из тисков;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-заготовку с проверочным инструментом следует располагать между глазами и источником света;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3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следует наклонять проверочную (лекальную) линейку во время проведения контроля плоскостности по методу «световой щели»;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-не следует передвигать проверочные и измерительные инструменты по поверхности заготовки во избежание их преждевременного износа;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-измерения размеров следует производить только после того, как поверхность хорошо опилена и проверена по линейке;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-замеры детали следует производить в трех или четырех местах, с целью повышения точности измерений.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Окончательную обработку плоских узких поверхностей надо производить продольным штрихом.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5 вопроса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3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опиливании криволинейных поверхностей необходимо соблюдать следующие правила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Правильно выбирать напильник для опиливания криволинейных поверхностей: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-плоский и полукруглый - для выпуклых;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-полукруглый- для вогнутых с большим (более 20 мм) радиусом кривизны;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круглый-для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вогнутых с малым (до 20 мм) радиусом кривизны.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Соблюдать правильную координацию движений и балансировку напильника: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-при опиливании цилиндрического валика (стержня), закрепленного горизонтально: в начале рабочего хода - носок напильника опущен вниз, рукоятка поднята вверх; в середине рабочего хода -напильник расположен горизонтально; в конце рабочего хода - носок напильника поднят вверх, рукоятка опущена вниз (рис. 17,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а);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5 вопроса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3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-при опиливании цилиндрического валика (стержня), закрепленного вертикально: в начале рабочего хода - носок напильника направлен влево; в конце рабочего хода - носок напильника направлен вперед (рис.17, б);</a:t>
            </a: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-при опиливании вогнутой поверхности большого радиуса кривизны во время рабочего хода необходимо смещать напильник по поверхности вправо или влево, слегка поворачивая его;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-при опиливании вогнутых поверхностей малого радиуса кривизны во время рабочего хода необходимо производить вращательное движение напильником;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962103" cy="206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508104" y="2204864"/>
            <a:ext cx="36358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17. Опиливание круглого стержня: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расположенного горизонтально;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расположенного вертика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льно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5 вопроса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00010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чистовую обработку (отделку по шаблону) выпуклых и вогнутых поверхностей производить продольным штрихом, удерживая напильник «щепотью».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Выпуклые поверхности плоских деталей необходимо вначале опиливать на многогранник с припуском 0,5 мм, а затем опиливать по разметке и шаблону.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Чистовую обработку следует производить только после предварительного (чернового)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припиливания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поверхности по шаблону.</a:t>
            </a: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Механизация работ при опиливании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7416824" cy="319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403648" y="3861048"/>
            <a:ext cx="6588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19.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Опиловочные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диски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56886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4967536" y="5589240"/>
            <a:ext cx="4176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20. Боры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6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599" t="9143" r="6416" b="10096"/>
          <a:stretch>
            <a:fillRect/>
          </a:stretch>
        </p:blipFill>
        <p:spPr>
          <a:xfrm>
            <a:off x="0" y="564078"/>
            <a:ext cx="9144000" cy="62939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6 вопроса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568952" cy="26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349665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21. Шлифовальные головки: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—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полукруглая;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—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круглая;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в, г,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конические; е — обратноконическая;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 —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цилиндрическая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6 вопроса</a:t>
            </a: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4788024" y="3748389"/>
            <a:ext cx="421196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Рис.22. Электрическая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опиловочная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машина с гибким валом: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-патрон;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инструмент;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3,5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-шкивы;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 ремень.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гибкий вал. 7-электродвигатель;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кронштейн; Р - опора 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75252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6 вопроса</a:t>
            </a: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5589240"/>
            <a:ext cx="89999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23. Пневматическая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опиловочная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машина: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инструмент;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патрон;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поршень;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поворотная втулка; 5 - поршневая коробка;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шланг; 7- крышка;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8 -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пусковой крючок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0567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6 вопроса</a:t>
            </a: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4283968" y="4200182"/>
            <a:ext cx="46440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24.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Опиловочный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станок с абразивной лентой: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кронштейн;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лампа;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бесконечная абразивная лента;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стол; 5 - основание;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кнопка включения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03244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6 вопроса</a:t>
            </a: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179512" y="5196006"/>
            <a:ext cx="87484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25. Стационарный опиловочно-зачистной станок: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общий вид станка;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исполнительный узел;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станина;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кожух;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3,5-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кронштейны;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стойка;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6 -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шток;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7 -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напильник;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заготовка; 9 - стол;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10, 12 -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винты;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11 -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пусковая педаль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1369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6 вопроса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7148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выполнения работ при механизированном опиливании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1.Необходимо правильно выбирать инструмент при механизированном опиливании криволинейных поверхностей: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-фрезу-шарошку - для снятия большого слоя металла или грубой зачистки необработанной поверхности и заусенцев;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-фигурные круглые напильники - для точной (до 0,05 мм) обработки поверхностей;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-шлифовальные фасонные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головки-для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окончательной зачистки обработанных поверхностей.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Форму инструмента следует выбирать в зависимости от формы обрабатываемой поверхности.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Обработку поверхностей круглыми вращающимися напильниками необходимо выполнять, закрепив их хвостовиком в патроне ручной сверлильной машины мощностью не менее 0,5 кВт.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831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ТИПИЧНЫЕ ДЕФЕКТЫ ПРИ ОПИЛИВАНИИ  МЕТАЛЛА,  ПРИЧИНЫ ИХ ПОЯВЛЕНИЯ И СПОСОБЫ ПРЕДУПРЕЖДЕНИЯ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17" y="1052736"/>
          <a:ext cx="8712970" cy="5160650"/>
        </p:xfrm>
        <a:graphic>
          <a:graphicData uri="http://schemas.openxmlformats.org/drawingml/2006/table">
            <a:tbl>
              <a:tblPr/>
              <a:tblGrid>
                <a:gridCol w="2547508"/>
                <a:gridCol w="3082731"/>
                <a:gridCol w="3082731"/>
              </a:tblGrid>
              <a:tr h="504056">
                <a:tc>
                  <a:txBody>
                    <a:bodyPr/>
                    <a:lstStyle/>
                    <a:p>
                      <a:pPr marL="222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Способ  </a:t>
                      </a:r>
                      <a:r>
                        <a:rPr lang="ru-RU" sz="2000" b="1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предупреждения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6737">
                <a:tc>
                  <a:txBody>
                    <a:bodyPr/>
                    <a:lstStyle/>
                    <a:p>
                      <a:pPr marR="21590" indent="-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«Завалы» </a:t>
                      </a:r>
                      <a:r>
                        <a:rPr lang="ru-RU" sz="20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задней части </a:t>
                      </a:r>
                      <a:r>
                        <a:rPr lang="ru-RU" sz="2000" b="1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плоскости </a:t>
                      </a:r>
                      <a:r>
                        <a:rPr lang="ru-RU" sz="2000" b="1" spc="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детали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Тиски </a:t>
                      </a:r>
                      <a:r>
                        <a:rPr lang="ru-RU" sz="20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установ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лены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слишком 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высоко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Отрегулировать высоту тисков по росту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6737"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«Завалы» в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</a:t>
                      </a:r>
                      <a:r>
                        <a:rPr lang="ru-RU" sz="20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редней 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части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плоскости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</a:t>
                      </a:r>
                      <a:r>
                        <a:rPr lang="ru-RU" sz="2000" b="1" spc="-3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Тиски </a:t>
                      </a:r>
                      <a:r>
                        <a:rPr lang="ru-RU" sz="20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установ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лены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слишком низко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 же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2155">
                <a:tc>
                  <a:txBody>
                    <a:bodyPr/>
                    <a:lstStyle/>
                    <a:p>
                      <a:pPr marR="60960"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«Завалы» 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ленной широ</a:t>
                      </a:r>
                      <a:r>
                        <a:rPr lang="ru-RU" sz="20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кой 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плоскости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Опиливание </a:t>
                      </a:r>
                      <a:r>
                        <a:rPr lang="ru-RU" sz="20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выполнялось </a:t>
                      </a:r>
                      <a:r>
                        <a:rPr lang="ru-RU" sz="20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только в одном </a:t>
                      </a:r>
                      <a:r>
                        <a:rPr lang="ru-RU" sz="20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направлении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опиливании широкой плоской 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верхности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последовательно чередовать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продольное, поперечное и </a:t>
                      </a:r>
                      <a:r>
                        <a:rPr lang="ru-RU" sz="20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перекрест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ное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опиливание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Продолжение 7 вопроса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476674"/>
          <a:ext cx="9144000" cy="7009381"/>
        </p:xfrm>
        <a:graphic>
          <a:graphicData uri="http://schemas.openxmlformats.org/drawingml/2006/table">
            <a:tbl>
              <a:tblPr/>
              <a:tblGrid>
                <a:gridCol w="2123728"/>
                <a:gridCol w="2232248"/>
                <a:gridCol w="4788024"/>
              </a:tblGrid>
              <a:tr h="384553">
                <a:tc>
                  <a:txBody>
                    <a:bodyPr/>
                    <a:lstStyle/>
                    <a:p>
                      <a:pPr marL="213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Способ </a:t>
                      </a:r>
                      <a:r>
                        <a:rPr lang="ru-RU" sz="1800" b="1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предупреждения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удается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опилить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сопря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женные плос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кие поверхно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сти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уголь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ник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соблюда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лись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правила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опиливания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пряженных </a:t>
                      </a:r>
                      <a:r>
                        <a:rPr lang="ru-RU" sz="18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плоских </a:t>
                      </a:r>
                      <a:r>
                        <a:rPr lang="ru-RU" sz="1800" b="1" spc="-3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верхностей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Вначале точно, под линейку, и начисто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опилить базовую плоскую поверхность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детали, а затем по ней </a:t>
                      </a:r>
                      <a:r>
                        <a:rPr lang="ru-RU" sz="1800" b="1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припиливать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пряженную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плоскую поверхность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52033">
                <a:tc>
                  <a:txBody>
                    <a:bodyPr/>
                    <a:lstStyle/>
                    <a:p>
                      <a:pPr marR="21590" indent="-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Угольник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плотно прилегает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 плоским поверхностям,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сопряженным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внутрен</a:t>
                      </a:r>
                      <a:r>
                        <a:rPr lang="ru-RU" sz="1800" b="1" spc="-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ним </a:t>
                      </a:r>
                      <a:r>
                        <a:rPr lang="ru-RU" sz="1800" b="1" spc="-4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углом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Некачественно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отделан угол в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сопряжении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Отделку угла между сопрягаемыми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скими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поверхностями производить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реб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ром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трехгранного напильника или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надфиля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сделать прорезь в углу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сопряже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ния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поверхностей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500">
                <a:tc>
                  <a:txBody>
                    <a:bodyPr/>
                    <a:lstStyle/>
                    <a:p>
                      <a:pPr marR="15240"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удается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опилить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кие поверхно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сти параллель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друг другу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соблюдают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ся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правила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ливания пло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ских поверхно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стей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Вначале точно, под линейку, и начисто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опилить базовую плоскость детали.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Опиливание сопряженной плоскости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производить, чередуя с самого начала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работы регулярную проверку ее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плоско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стности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линейкой и размера 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штанген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циркулем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Места опиливания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определять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просвету между губками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штан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генциркуля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опиливаемой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стью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а также на основе сравнения 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зультатов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измерений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7 вопроса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495" y="476672"/>
          <a:ext cx="8928991" cy="6192688"/>
        </p:xfrm>
        <a:graphic>
          <a:graphicData uri="http://schemas.openxmlformats.org/drawingml/2006/table">
            <a:tbl>
              <a:tblPr/>
              <a:tblGrid>
                <a:gridCol w="2376265"/>
                <a:gridCol w="2808312"/>
                <a:gridCol w="3744414"/>
              </a:tblGrid>
              <a:tr h="294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Грубая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оконча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тельная отдел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опиленной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Отделка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произ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водилась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800" b="1" spc="-1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дра</a:t>
                      </a:r>
                      <a:r>
                        <a:rPr lang="ru-RU" sz="1800" b="1" spc="-25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чевым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напильником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Приме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нялись неправильные прие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мы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отделки поверхности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Отделку поверхности производить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только личным напильником после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чественного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'опиливания под линейку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поверхности более грубым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напильни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Отделку поверхности производить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продольным штрихом, применяя захват напильника «щепотью»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3789">
                <a:tc>
                  <a:txBody>
                    <a:bodyPr/>
                    <a:lstStyle/>
                    <a:p>
                      <a:pPr marR="698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Опиленный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круглый 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стер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жень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800" b="1" spc="-2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цилиндричен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(овальность,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конусность,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огранка)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Нерациональная последовательность опи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ливания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роля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опиливании чаще производить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</a:t>
                      </a:r>
                      <a:r>
                        <a:rPr lang="ru-RU" sz="1800" b="1" spc="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мерения </a:t>
                      </a:r>
                      <a:r>
                        <a:rPr lang="ru-RU" sz="1800" b="1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размеров стержня в разных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местах и с различных сторон. При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необходимости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снятия значительного слоя металла вначале опилить стержень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многогранник, проверяя размер и </a:t>
                      </a:r>
                      <a:r>
                        <a:rPr lang="ru-RU" sz="1800" b="1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параллельность, а затем довести его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 </a:t>
                      </a:r>
                      <a:r>
                        <a:rPr lang="ru-RU" sz="1800" b="1" spc="-1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цилиндричности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7 вопроса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3" y="548680"/>
          <a:ext cx="8784974" cy="5939020"/>
        </p:xfrm>
        <a:graphic>
          <a:graphicData uri="http://schemas.openxmlformats.org/drawingml/2006/table">
            <a:tbl>
              <a:tblPr/>
              <a:tblGrid>
                <a:gridCol w="2016223"/>
                <a:gridCol w="2304256"/>
                <a:gridCol w="4464495"/>
              </a:tblGrid>
              <a:tr h="576064">
                <a:tc>
                  <a:txBody>
                    <a:bodyPr/>
                    <a:lstStyle/>
                    <a:p>
                      <a:pPr marL="222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52145" marR="652145" indent="216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Способ   </a:t>
                      </a:r>
                      <a:r>
                        <a:rPr lang="ru-RU" sz="1800" b="1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предупреждения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3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Опиленная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кри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волинейная поверхность пло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ской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детали не соответствует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профилю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рольного шаб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лона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соблюдают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ся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правила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ливания криво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линейных поверхностей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плоских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опиливании выпуклых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стей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сначала опиливать на многогран­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ник с припуском на отделку 0,1 ...0,2 мм,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затем отделывать продольным 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штри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хом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 регулярным контролем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поверхности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шаблону. При опиливании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гнутой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поверхности малого радиуса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кривизны диаметр круглого напильника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должен быть меньше двойного радиуса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выемки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50419"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Опиленный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сопряженный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контур детали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соответствует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профилю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контрольного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шаблона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Неправильная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последователь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ность обработ</a:t>
                      </a:r>
                      <a:r>
                        <a:rPr lang="ru-RU" sz="1800" b="1" spc="-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Соблюдать типовую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последовательность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обработки: вначале опилить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плоские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параллельные поверхности, затем выпуклые. Заканчивать обработку опи­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ливанием вогнутых частей поверхности, внимательно следя за опиливанием мест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сопряжения. Отделку производить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продольным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штрихом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6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051" t="9241" r="7362" b="9918"/>
          <a:stretch>
            <a:fillRect/>
          </a:stretch>
        </p:blipFill>
        <p:spPr>
          <a:xfrm>
            <a:off x="-1" y="527538"/>
            <a:ext cx="9144001" cy="633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258051"/>
            <a:ext cx="59766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8059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вопроса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508104" y="1641575"/>
            <a:ext cx="3635896" cy="236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 2. Формы зубьев напильника: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насеченные: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угол резания;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передний угол;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угол заострения;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-задний угол;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фрезеро­ванные;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протянутые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65313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9388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Напильники классифицируются в зависимости от числа насечек на 10 мм длины напильника на 6 классов. Насечки имеют номера от 0 до 5, при этом чем меньше номер насечки, тем больше расстояние между насечками и соответственно крупнее зуб.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536408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879" t="9006" r="7381" b="9944"/>
          <a:stretch>
            <a:fillRect/>
          </a:stretch>
        </p:blipFill>
        <p:spPr>
          <a:xfrm>
            <a:off x="0" y="445324"/>
            <a:ext cx="9144000" cy="6412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2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вопроса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327576" y="3068960"/>
            <a:ext cx="3816424" cy="31700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Рис.3. Формы поперечного сечения напильников и обрабатываемых поверхностей: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а, б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плоская; в - квадратная;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трехгранная;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круглая;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полукруглая;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ж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ромбическая;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ножовочная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504056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7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834" t="9581" r="6723" b="8982"/>
          <a:stretch>
            <a:fillRect/>
          </a:stretch>
        </p:blipFill>
        <p:spPr>
          <a:xfrm>
            <a:off x="0" y="476672"/>
            <a:ext cx="9134058" cy="6381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1326</TotalTime>
  <Words>2471</Words>
  <Application>Microsoft Office PowerPoint</Application>
  <PresentationFormat>Экран (4:3)</PresentationFormat>
  <Paragraphs>266</Paragraphs>
  <Slides>50</Slides>
  <Notes>49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Поток</vt:lpstr>
      <vt:lpstr> ОПИЛИВАНИЕ МЕТАЛЛА</vt:lpstr>
      <vt:lpstr>     1. Сущность и назначение операции опиливания</vt:lpstr>
      <vt:lpstr>       2. ИНСТРУМЕНТЫ, ПРИМЕНЯЕМЫЕ ПРИ ОПИЛИВАНИИ</vt:lpstr>
      <vt:lpstr>Слайд 4</vt:lpstr>
      <vt:lpstr>Слайд 5</vt:lpstr>
      <vt:lpstr>Продолжение 2 вопроса</vt:lpstr>
      <vt:lpstr>Слайд 7</vt:lpstr>
      <vt:lpstr>Продолжение 2 вопроса</vt:lpstr>
      <vt:lpstr>Слайд 9</vt:lpstr>
      <vt:lpstr>Продолжение 2 вопроса</vt:lpstr>
      <vt:lpstr>Продолжение 2 вопроса</vt:lpstr>
      <vt:lpstr>Продолжение 2 вопроса</vt:lpstr>
      <vt:lpstr>     Продолжение 2 вопроса</vt:lpstr>
      <vt:lpstr>     Продолжение 2 вопроса</vt:lpstr>
      <vt:lpstr>Слайд 15</vt:lpstr>
      <vt:lpstr>     3. Приспособления для опиливания</vt:lpstr>
      <vt:lpstr>     Продолжение 3 вопроса</vt:lpstr>
      <vt:lpstr>     Продолжение 3 вопроса</vt:lpstr>
      <vt:lpstr>     Продолжение 3 вопроса</vt:lpstr>
      <vt:lpstr>Слайд 20</vt:lpstr>
      <vt:lpstr>     4. Подготовка поверхностей, основные виды и способы опиливания </vt:lpstr>
      <vt:lpstr>     Продолжение 4 вопроса</vt:lpstr>
      <vt:lpstr>     Продолжение 4 вопроса</vt:lpstr>
      <vt:lpstr>Слайд 24</vt:lpstr>
      <vt:lpstr>     Продолжение 4 вопроса</vt:lpstr>
      <vt:lpstr>Слайд 26</vt:lpstr>
      <vt:lpstr>     Продолжение 4 вопроса</vt:lpstr>
      <vt:lpstr>     Продолжение 4 вопроса</vt:lpstr>
      <vt:lpstr>Слайд 29</vt:lpstr>
      <vt:lpstr>Слайд 30</vt:lpstr>
      <vt:lpstr>Слайд 31</vt:lpstr>
      <vt:lpstr>     5. Правила ручного опиливания плоских, вогнутых и выпуклых поверхностей</vt:lpstr>
      <vt:lpstr>     Продолжение 5 вопроса</vt:lpstr>
      <vt:lpstr>     Продолжение 5 вопроса</vt:lpstr>
      <vt:lpstr>     Продолжение 5 вопроса</vt:lpstr>
      <vt:lpstr>     Продолжение 5 вопроса</vt:lpstr>
      <vt:lpstr>     Продолжение 5 вопроса</vt:lpstr>
      <vt:lpstr>     Продолжение 5 вопроса</vt:lpstr>
      <vt:lpstr>     6. Механизация работ при опиливании. </vt:lpstr>
      <vt:lpstr>     Продолжение 6 вопроса</vt:lpstr>
      <vt:lpstr>     Продолжение 6 вопроса</vt:lpstr>
      <vt:lpstr>     Продолжение 6 вопроса</vt:lpstr>
      <vt:lpstr>     Продолжение 6 вопроса</vt:lpstr>
      <vt:lpstr>     Продолжение 6 вопроса</vt:lpstr>
      <vt:lpstr>     Продолжение 6 вопроса</vt:lpstr>
      <vt:lpstr>  7. ТИПИЧНЫЕ ДЕФЕКТЫ ПРИ ОПИЛИВАНИИ  МЕТАЛЛА,  ПРИЧИНЫ ИХ ПОЯВЛЕНИЯ И СПОСОБЫ ПРЕДУПРЕЖДЕНИЯ</vt:lpstr>
      <vt:lpstr>   Продолжение 7 вопроса</vt:lpstr>
      <vt:lpstr>   Продолжение 7 вопроса</vt:lpstr>
      <vt:lpstr>   Продолжение 7 вопроса</vt:lpstr>
      <vt:lpstr>Слайд 50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Пользователь Windows</cp:lastModifiedBy>
  <cp:revision>131</cp:revision>
  <dcterms:created xsi:type="dcterms:W3CDTF">2011-07-14T12:34:11Z</dcterms:created>
  <dcterms:modified xsi:type="dcterms:W3CDTF">2023-02-02T18:02:10Z</dcterms:modified>
</cp:coreProperties>
</file>