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77" r:id="rId9"/>
    <p:sldId id="276" r:id="rId10"/>
    <p:sldId id="262" r:id="rId11"/>
    <p:sldId id="278" r:id="rId12"/>
    <p:sldId id="263" r:id="rId13"/>
    <p:sldId id="264" r:id="rId14"/>
    <p:sldId id="265" r:id="rId15"/>
    <p:sldId id="266" r:id="rId16"/>
    <p:sldId id="279" r:id="rId17"/>
    <p:sldId id="267" r:id="rId18"/>
    <p:sldId id="268" r:id="rId19"/>
    <p:sldId id="269" r:id="rId20"/>
    <p:sldId id="270" r:id="rId21"/>
    <p:sldId id="271" r:id="rId22"/>
    <p:sldId id="272" r:id="rId23"/>
    <p:sldId id="275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98335"/>
    <a:srgbClr val="2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26EC-5B70-426F-9A34-EE2D44E8E708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54DFF-AD84-4507-9A26-ADB2752AA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6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B50C-30AA-409D-9B17-1165F0471C2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E6304-A4CD-40D0-A92A-F0E1C5AB7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1ECB-8535-4C6B-8475-F7E9EEA61BFB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219A-3082-433C-85C6-AD90A1F3B103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AA3-412D-4FE0-B6B4-BA5AA57AB279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02E-861D-478D-BD20-FFD1F761582D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C8E3-3B56-4188-BB53-242EA81010B3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760-E2F5-44F2-B292-40F53C8F7F34}" type="datetime1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8DD-98C8-4C2D-9FF4-D19B969B7AAC}" type="datetime1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DEA1-8B90-4F15-A07A-510EECD36CDA}" type="datetime1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790F-63DC-41AC-AE69-E4B166B91EBC}" type="datetime1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2362-5C01-4B9F-AD7D-24E9ADB717B9}" type="datetime1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9BDB-E68B-42CA-8E78-805FE045037E}" type="datetime1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B656-0EC3-4199-AF76-44DD33AF7747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evistagalileu.globo.com/Revista/Galileu2/foto/0,,44190015,00.jpg" TargetMode="External"/><Relationship Id="rId7" Type="http://schemas.openxmlformats.org/officeDocument/2006/relationships/hyperlink" Target="http://images.yandex.ru/yandsearch?img_url=http://news.rin.ru/pictures/20/217193.jpg&amp;iorient=&amp;ih=&amp;icolor=&amp;site=&amp;text=%D0%B2%D0%BE%D0%B4%D0%BE%D1%80%D0%BE%D1%81%D0%BB%D0%B8&amp;iw=&amp;wp=&amp;pos=8&amp;recent=&amp;type=&amp;isize=&amp;rpt=simage&amp;itype=&amp;nojs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img_url=http://img.nr2.ru/pict/arts1/30/09/300908.jpg&amp;iorient=&amp;ih=&amp;nojs=1&amp;icolor=&amp;site=&amp;text=%D1%80%D0%B0%D0%BF%D0%B0%D0%BD&amp;iw=&amp;wp=&amp;pos=0&amp;recent=&amp;type=&amp;isize=&amp;rpt=simage&amp;itype=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yandex.ru/yandsearch?img_url=http://aquaria2.ru/files/u90/krevet.jpg&amp;iorient=&amp;ih=&amp;icolor=&amp;site=&amp;text=%D0%BA%D1%80%D0%B5%D0%B2%D0%B5%D1%82%D0%BA%D0%B8%20%D0%BC%D0%BE%D1%80%D1%81%D0%BA%D0%B8%D0%B5&amp;iw=&amp;wp=&amp;pos=18&amp;recent=&amp;type=&amp;isize=&amp;rpt=simage&amp;itype=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1876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ЛЕКЦИЯ 11.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Поведение пестицидов в воздухе, воде, </a:t>
            </a:r>
            <a:r>
              <a:rPr lang="ru-RU" b="1" dirty="0" smtClean="0">
                <a:solidFill>
                  <a:schemeClr val="tx2"/>
                </a:solidFill>
              </a:rPr>
              <a:t>почве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7592888" cy="31683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0000CC"/>
                </a:solidFill>
              </a:rPr>
              <a:t>Вопросы:</a:t>
            </a:r>
            <a:endParaRPr lang="ru-RU" dirty="0">
              <a:solidFill>
                <a:srgbClr val="0000CC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Методы оценки </a:t>
            </a:r>
            <a:r>
              <a:rPr lang="ru-RU" dirty="0" err="1">
                <a:solidFill>
                  <a:srgbClr val="0000CC"/>
                </a:solidFill>
              </a:rPr>
              <a:t>экотоксикологической</a:t>
            </a:r>
            <a:r>
              <a:rPr lang="ru-RU" dirty="0">
                <a:solidFill>
                  <a:srgbClr val="0000CC"/>
                </a:solidFill>
              </a:rPr>
              <a:t> ситуации в зоне применения пестицидов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Поведение пестицидов в воздухе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Поведение пестицидов в воде.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Поведение пестицидов в почве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0000CC"/>
                </a:solidFill>
              </a:rPr>
              <a:t>Повышение безопасности пестицидов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 водоемах пестициды подвергаются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гидролизу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окислению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фотолизу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часть </a:t>
            </a:r>
            <a:r>
              <a:rPr lang="ru-RU" b="1" dirty="0">
                <a:solidFill>
                  <a:srgbClr val="C00000"/>
                </a:solidFill>
              </a:rPr>
              <a:t>их </a:t>
            </a:r>
            <a:r>
              <a:rPr lang="ru-RU" b="1" dirty="0" err="1">
                <a:solidFill>
                  <a:srgbClr val="C00000"/>
                </a:solidFill>
              </a:rPr>
              <a:t>метаболизируется</a:t>
            </a:r>
            <a:r>
              <a:rPr lang="ru-RU" b="1" dirty="0">
                <a:solidFill>
                  <a:srgbClr val="C00000"/>
                </a:solidFill>
              </a:rPr>
              <a:t> в организмах обитателей водных экосистем (гидробионтов).</a:t>
            </a:r>
          </a:p>
          <a:p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4C6FCA9-3A9A-42FC-9473-7FDC84C705CA}" type="slidenum">
              <a:rPr lang="ru-RU" smtClean="0"/>
              <a:pPr eaLnBrk="1" hangingPunct="1">
                <a:defRPr/>
              </a:pPr>
              <a:t>11</a:t>
            </a:fld>
            <a:endParaRPr lang="ru-RU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514600"/>
            <a:ext cx="5181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Устрица </a:t>
            </a:r>
            <a:r>
              <a:rPr lang="en-US" sz="1600" i="1" dirty="0" err="1" smtClean="0">
                <a:solidFill>
                  <a:schemeClr val="tx1"/>
                </a:solidFill>
              </a:rPr>
              <a:t>Crassostrea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virginica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накапливает в своем организме ДДТ в концентрациях, превышающих содержание его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 воде в 70000 раз.</a:t>
            </a:r>
          </a:p>
        </p:txBody>
      </p:sp>
      <p:pic>
        <p:nvPicPr>
          <p:cNvPr id="10244" name="Picture 3" descr="Crassostrea virginica (Gmelin, 179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839788"/>
            <a:ext cx="22431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867400" y="4191000"/>
            <a:ext cx="2894013" cy="666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i="1">
                <a:solidFill>
                  <a:schemeClr val="bg1"/>
                </a:solidFill>
              </a:rPr>
              <a:t>Разложение токсикантов </a:t>
            </a:r>
          </a:p>
          <a:p>
            <a:pPr algn="ctr"/>
            <a:r>
              <a:rPr lang="ru-RU" sz="1600" b="1" i="1">
                <a:solidFill>
                  <a:schemeClr val="bg1"/>
                </a:solidFill>
              </a:rPr>
              <a:t>в водной среде</a:t>
            </a:r>
            <a:r>
              <a:rPr lang="ru-RU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641975" y="3019425"/>
            <a:ext cx="1292225" cy="714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Фотолиз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726238" y="2133600"/>
            <a:ext cx="1230312" cy="76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рН среды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7539038" y="1295400"/>
            <a:ext cx="1352550" cy="714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>
                <a:solidFill>
                  <a:schemeClr val="bg1"/>
                </a:solidFill>
              </a:rPr>
              <a:t>UV</a:t>
            </a:r>
            <a:r>
              <a:rPr lang="ru-RU" b="1" i="1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chemeClr val="bg1"/>
                </a:solidFill>
              </a:rPr>
              <a:t>–</a:t>
            </a:r>
            <a:endParaRPr lang="ru-RU" b="1" i="1">
              <a:solidFill>
                <a:schemeClr val="bg1"/>
              </a:solidFill>
            </a:endParaRPr>
          </a:p>
          <a:p>
            <a:pPr algn="ctr"/>
            <a:r>
              <a:rPr lang="ru-RU" b="1" i="1">
                <a:solidFill>
                  <a:schemeClr val="bg1"/>
                </a:solidFill>
              </a:rPr>
              <a:t>радиация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H="1">
            <a:off x="8229600" y="2057400"/>
            <a:ext cx="14288" cy="1133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7389813" y="2971800"/>
            <a:ext cx="1587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>
            <a:off x="6323013" y="3886200"/>
            <a:ext cx="1587" cy="238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4211638" y="1144588"/>
            <a:ext cx="3327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u="sng"/>
              <a:t>Факторы, влияющие на </a:t>
            </a:r>
          </a:p>
          <a:p>
            <a:pPr algn="ctr"/>
            <a:r>
              <a:rPr lang="ru-RU" b="1" u="sng"/>
              <a:t>разложение токсикантов в воде</a:t>
            </a:r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228600" y="4754563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ru-RU" sz="1600" b="1">
                <a:latin typeface="Garamond" pitchFamily="18" charset="0"/>
              </a:rPr>
              <a:t>Креветки накапливает в своем организме кадмий в концентрациях, превышающих содержание его в воде в 154 раза</a:t>
            </a:r>
          </a:p>
        </p:txBody>
      </p:sp>
      <p:pic>
        <p:nvPicPr>
          <p:cNvPr id="10254" name="Picture 16" descr="0,,44190015,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905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8" descr="i?id=27991609-2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59425"/>
            <a:ext cx="1600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0" descr="i?id=490586914-7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29263"/>
            <a:ext cx="162718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5791200" y="5638800"/>
            <a:ext cx="320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ru-RU" sz="1600" b="1">
                <a:latin typeface="Garamond" pitchFamily="18" charset="0"/>
              </a:rPr>
              <a:t>Превышение  концентрации ТМ  в моллюсках,  водорослях  и губках  составляет  </a:t>
            </a:r>
            <a:br>
              <a:rPr lang="ru-RU" sz="1600" b="1">
                <a:latin typeface="Garamond" pitchFamily="18" charset="0"/>
              </a:rPr>
            </a:br>
            <a:r>
              <a:rPr lang="ru-RU" sz="1600" b="1">
                <a:latin typeface="Garamond" pitchFamily="18" charset="0"/>
              </a:rPr>
              <a:t>1 000 – 10 000 раз</a:t>
            </a:r>
          </a:p>
        </p:txBody>
      </p:sp>
      <p:pic>
        <p:nvPicPr>
          <p:cNvPr id="10258" name="Picture 23" descr="i?id=82242913-49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1333" r="4762" b="14667"/>
          <a:stretch>
            <a:fillRect/>
          </a:stretch>
        </p:blipFill>
        <p:spPr bwMode="auto">
          <a:xfrm>
            <a:off x="1258888" y="3513138"/>
            <a:ext cx="2286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Прямоугольник 18"/>
          <p:cNvSpPr>
            <a:spLocks noChangeArrowheads="1"/>
          </p:cNvSpPr>
          <p:nvPr/>
        </p:nvSpPr>
        <p:spPr bwMode="auto">
          <a:xfrm>
            <a:off x="107950" y="119063"/>
            <a:ext cx="8967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Особенность поведения </a:t>
            </a:r>
            <a:r>
              <a:rPr lang="ru-RU" dirty="0" err="1" smtClean="0"/>
              <a:t>токсикантов</a:t>
            </a:r>
            <a:r>
              <a:rPr lang="ru-RU" dirty="0" smtClean="0"/>
              <a:t> </a:t>
            </a:r>
            <a:r>
              <a:rPr lang="ru-RU" dirty="0"/>
              <a:t>в водной среде заключается в их спо­собности к </a:t>
            </a:r>
            <a:r>
              <a:rPr lang="ru-RU" b="1" i="1" dirty="0"/>
              <a:t>высокой </a:t>
            </a:r>
            <a:r>
              <a:rPr lang="ru-RU" b="1" i="1" dirty="0" err="1"/>
              <a:t>биоаккумуляции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6983288" cy="674136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CC"/>
                </a:solidFill>
              </a:rPr>
              <a:t>Для гидробионтов наиболее опасны стабильные хлорорганические инсектициды, </a:t>
            </a:r>
            <a:r>
              <a:rPr lang="ru-RU" dirty="0" err="1" smtClean="0">
                <a:solidFill>
                  <a:srgbClr val="0000CC"/>
                </a:solidFill>
              </a:rPr>
              <a:t>симмтриазины</a:t>
            </a:r>
            <a:r>
              <a:rPr lang="ru-RU" dirty="0">
                <a:solidFill>
                  <a:srgbClr val="0000CC"/>
                </a:solidFill>
              </a:rPr>
              <a:t>, способные накапливаться в организме; менее вредны легкоразлагаемые  до нетоксичных продуктов фосфорорганические соединения, синтетические </a:t>
            </a:r>
            <a:r>
              <a:rPr lang="ru-RU" dirty="0" err="1">
                <a:solidFill>
                  <a:srgbClr val="0000CC"/>
                </a:solidFill>
              </a:rPr>
              <a:t>пиретроиды</a:t>
            </a:r>
            <a:r>
              <a:rPr lang="ru-RU" dirty="0">
                <a:solidFill>
                  <a:srgbClr val="0000CC"/>
                </a:solidFill>
              </a:rPr>
              <a:t> и </a:t>
            </a:r>
            <a:r>
              <a:rPr lang="ru-RU" dirty="0" err="1">
                <a:solidFill>
                  <a:srgbClr val="0000CC"/>
                </a:solidFill>
              </a:rPr>
              <a:t>карбаматы</a:t>
            </a:r>
            <a:r>
              <a:rPr lang="ru-RU" dirty="0">
                <a:solidFill>
                  <a:srgbClr val="0000CC"/>
                </a:solidFill>
              </a:rPr>
              <a:t>, обнаруживаемые в теле рыб и в воде в незначительных количествах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Наибольшую опасность для водной экосистемы представляет применение гранулированных и </a:t>
            </a:r>
            <a:r>
              <a:rPr lang="ru-RU" dirty="0" err="1">
                <a:solidFill>
                  <a:srgbClr val="C00000"/>
                </a:solidFill>
              </a:rPr>
              <a:t>микрокапсулированных</a:t>
            </a:r>
            <a:r>
              <a:rPr lang="ru-RU" dirty="0">
                <a:solidFill>
                  <a:srgbClr val="C00000"/>
                </a:solidFill>
              </a:rPr>
              <a:t> препаратов, локальное внесение.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27384"/>
            <a:ext cx="1981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57" y="2636912"/>
            <a:ext cx="2163524" cy="10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789040"/>
            <a:ext cx="1999481" cy="79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C00000"/>
                </a:solidFill>
              </a:rPr>
              <a:t>В соответствии с периодом полного разложения до нетоксических соединений в водоемах все пестициды разделяют на шесть групп</a:t>
            </a:r>
            <a:r>
              <a:rPr lang="ru-RU" sz="2500" b="1" dirty="0" smtClean="0">
                <a:solidFill>
                  <a:srgbClr val="C00000"/>
                </a:solidFill>
              </a:rPr>
              <a:t>:</a:t>
            </a:r>
            <a:endParaRPr lang="ru-RU" sz="25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49379"/>
              </p:ext>
            </p:extLst>
          </p:nvPr>
        </p:nvGraphicFramePr>
        <p:xfrm>
          <a:off x="1187624" y="1412771"/>
          <a:ext cx="6480720" cy="3888437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000676"/>
                <a:gridCol w="4480044"/>
              </a:tblGrid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 </a:t>
                      </a:r>
                      <a:endParaRPr lang="ru-RU" sz="2000" dirty="0"/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 разложения</a:t>
                      </a:r>
                      <a:endParaRPr lang="ru-RU" sz="2000" dirty="0"/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 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9331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более </a:t>
                      </a:r>
                      <a:r>
                        <a:rPr lang="ru-RU" sz="2000" dirty="0">
                          <a:effectLst/>
                        </a:rPr>
                        <a:t>18 мес.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93315">
                        <a:alpha val="20000"/>
                      </a:srgbClr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 группа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 </a:t>
                      </a:r>
                      <a:r>
                        <a:rPr lang="ru-RU" sz="2000" dirty="0">
                          <a:effectLst/>
                        </a:rPr>
                        <a:t>18 мес.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 </a:t>
                      </a:r>
                      <a:r>
                        <a:rPr lang="ru-RU" sz="2000" dirty="0">
                          <a:effectLst/>
                        </a:rPr>
                        <a:t>12 мес.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не более 6 </a:t>
                      </a:r>
                      <a:r>
                        <a:rPr lang="ru-RU" sz="2000" dirty="0">
                          <a:effectLst/>
                        </a:rPr>
                        <a:t>мес.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 </a:t>
                      </a:r>
                      <a:r>
                        <a:rPr lang="ru-RU" sz="2000" dirty="0">
                          <a:effectLst/>
                        </a:rPr>
                        <a:t>3 мес.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менее </a:t>
                      </a:r>
                      <a:r>
                        <a:rPr lang="ru-RU" sz="2000" dirty="0">
                          <a:effectLst/>
                        </a:rPr>
                        <a:t>3 мес.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30120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</a:rPr>
              <a:t>	Необходимо </a:t>
            </a:r>
            <a:r>
              <a:rPr lang="ru-RU" sz="2400" b="1" dirty="0">
                <a:solidFill>
                  <a:srgbClr val="0000CC"/>
                </a:solidFill>
              </a:rPr>
              <a:t>указать, что многие пестициды современного ассортимента быстро разрушаются в водной среде, поэтому их применение не влечет за собой серьезных отрицательных последствий для водных экосистем.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4. Поведение </a:t>
            </a:r>
            <a:r>
              <a:rPr lang="ru-RU" b="1" dirty="0">
                <a:solidFill>
                  <a:srgbClr val="C00000"/>
                </a:solidFill>
              </a:rPr>
              <a:t>пестицидов в </a:t>
            </a:r>
            <a:r>
              <a:rPr lang="ru-RU" b="1" dirty="0" smtClean="0">
                <a:solidFill>
                  <a:srgbClr val="C00000"/>
                </a:solidFill>
              </a:rPr>
              <a:t>почве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Пестициды попадают в почву 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при </a:t>
            </a:r>
            <a:r>
              <a:rPr lang="ru-RU" b="1" dirty="0">
                <a:solidFill>
                  <a:srgbClr val="0000CC"/>
                </a:solidFill>
              </a:rPr>
              <a:t>их внесении для уничтожения </a:t>
            </a:r>
            <a:r>
              <a:rPr lang="ru-RU" b="1" dirty="0" err="1">
                <a:solidFill>
                  <a:srgbClr val="0000CC"/>
                </a:solidFill>
              </a:rPr>
              <a:t>почвообитающих</a:t>
            </a:r>
            <a:r>
              <a:rPr lang="ru-RU" b="1" dirty="0">
                <a:solidFill>
                  <a:srgbClr val="0000CC"/>
                </a:solidFill>
              </a:rPr>
              <a:t> насекомых, нематод, грызунов, почвенных </a:t>
            </a:r>
            <a:r>
              <a:rPr lang="ru-RU" b="1" dirty="0" err="1">
                <a:solidFill>
                  <a:srgbClr val="0000CC"/>
                </a:solidFill>
              </a:rPr>
              <a:t>фитопатогенов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при </a:t>
            </a:r>
            <a:r>
              <a:rPr lang="ru-RU" b="1" dirty="0">
                <a:solidFill>
                  <a:srgbClr val="0000CC"/>
                </a:solidFill>
              </a:rPr>
              <a:t>использовании почвенных гербицидов, 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при </a:t>
            </a:r>
            <a:r>
              <a:rPr lang="ru-RU" b="1" dirty="0">
                <a:solidFill>
                  <a:srgbClr val="0000CC"/>
                </a:solidFill>
              </a:rPr>
              <a:t>обработке растений наземной и авиационной аппаратурой. 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Кроме </a:t>
            </a:r>
            <a:r>
              <a:rPr lang="ru-RU" b="1" dirty="0">
                <a:solidFill>
                  <a:srgbClr val="0000CC"/>
                </a:solidFill>
              </a:rPr>
              <a:t>того, пестициды могут смываться с поверхности растения дождем.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6247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CC"/>
                </a:solidFill>
              </a:rPr>
              <a:t>Находясь в почве, пестициды могут отрицательно влиять на жизнедеятельность населяющих ее организмов, микробиологические процессы, а так же на способность биосферы к самоочищению.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В зависимости от условий почвенной среды, физико-химических свойств пестициды могут оставаться в неизменном состоянии и сохранять токсичность в течение более или менее продолжительного времени.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00CC"/>
                </a:solidFill>
              </a:rPr>
              <a:t>Свойства пестицидов противостоять разлагающему действию физических, химических и биологических (биохимических и микробиологических) процессов в почве характеризуют их стойкость – </a:t>
            </a:r>
            <a:r>
              <a:rPr lang="ru-RU" b="1" i="1" u="sng" dirty="0" err="1">
                <a:solidFill>
                  <a:srgbClr val="0000CC"/>
                </a:solidFill>
              </a:rPr>
              <a:t>персистентность</a:t>
            </a:r>
            <a:r>
              <a:rPr lang="ru-RU" b="1" i="1" u="sng" dirty="0">
                <a:solidFill>
                  <a:srgbClr val="0000CC"/>
                </a:solidFill>
              </a:rPr>
              <a:t>.</a:t>
            </a:r>
            <a:endParaRPr lang="ru-RU" u="sng" dirty="0">
              <a:solidFill>
                <a:srgbClr val="0000CC"/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569325" cy="5318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Превращение </a:t>
            </a:r>
            <a:r>
              <a:rPr lang="ru-RU" sz="2400" b="1" dirty="0" err="1" smtClean="0">
                <a:solidFill>
                  <a:srgbClr val="0000CC"/>
                </a:solidFill>
              </a:rPr>
              <a:t>токсикантов</a:t>
            </a:r>
            <a:r>
              <a:rPr lang="ru-RU" sz="2400" b="1" dirty="0" smtClean="0">
                <a:solidFill>
                  <a:srgbClr val="0000CC"/>
                </a:solidFill>
              </a:rPr>
              <a:t> в почве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132138" y="2924175"/>
            <a:ext cx="2663825" cy="792163"/>
          </a:xfrm>
          <a:prstGeom prst="flowChartPreparation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Почвенный раствор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</a:rPr>
              <a:t>Органические и неорганические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</a:rPr>
              <a:t> ионы и комплексы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940425" y="1412875"/>
            <a:ext cx="2159000" cy="792163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Адсорбция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443663" y="2852738"/>
            <a:ext cx="2159000" cy="792162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Осаждение в виде </a:t>
            </a:r>
          </a:p>
          <a:p>
            <a:pPr algn="ctr"/>
            <a:r>
              <a:rPr lang="ru-RU" sz="1200">
                <a:solidFill>
                  <a:srgbClr val="000000"/>
                </a:solidFill>
              </a:rPr>
              <a:t>кристаллических минералов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6075363" y="4508500"/>
            <a:ext cx="2168525" cy="792163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Атмосферные осадки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1746250" y="5157788"/>
            <a:ext cx="2168525" cy="576262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Разложение этих объектов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1755775" y="4581525"/>
            <a:ext cx="2168525" cy="576263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Включение в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микробиологические объекты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468313" y="3141663"/>
            <a:ext cx="2159000" cy="792162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Ограниченно растворимые </a:t>
            </a:r>
          </a:p>
          <a:p>
            <a:pPr algn="ctr"/>
            <a:r>
              <a:rPr lang="ru-RU" sz="1200">
                <a:solidFill>
                  <a:srgbClr val="000000"/>
                </a:solidFill>
              </a:rPr>
              <a:t>и нерастворимые комплексы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539750" y="1628775"/>
            <a:ext cx="2159000" cy="576263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Поглощение растениями</a:t>
            </a: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539750" y="2205038"/>
            <a:ext cx="2159000" cy="430212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Разложение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</a:rPr>
              <a:t>растительных остатков</a:t>
            </a: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5292725" y="2205038"/>
            <a:ext cx="576263" cy="57467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 flipH="1">
            <a:off x="5435600" y="2349500"/>
            <a:ext cx="504825" cy="525463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5795963" y="3140075"/>
            <a:ext cx="431800" cy="1588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 flipH="1" flipV="1">
            <a:off x="5795963" y="3500438"/>
            <a:ext cx="4318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 flipV="1">
            <a:off x="2987675" y="3860800"/>
            <a:ext cx="576263" cy="57467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5580063" y="3716338"/>
            <a:ext cx="504825" cy="50482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 flipH="1" flipV="1">
            <a:off x="5435600" y="3860800"/>
            <a:ext cx="504825" cy="50482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 flipV="1">
            <a:off x="4211638" y="5013325"/>
            <a:ext cx="1512887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 flipH="1">
            <a:off x="3276600" y="4005263"/>
            <a:ext cx="501650" cy="503237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 flipH="1" flipV="1">
            <a:off x="2916238" y="2349500"/>
            <a:ext cx="576262" cy="43180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2843213" y="2636838"/>
            <a:ext cx="504825" cy="360362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25"/>
          <p:cNvSpPr>
            <a:spLocks noChangeShapeType="1"/>
          </p:cNvSpPr>
          <p:nvPr/>
        </p:nvSpPr>
        <p:spPr bwMode="auto">
          <a:xfrm>
            <a:off x="2771775" y="3573463"/>
            <a:ext cx="360363" cy="1587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26"/>
          <p:cNvSpPr>
            <a:spLocks noChangeShapeType="1"/>
          </p:cNvSpPr>
          <p:nvPr/>
        </p:nvSpPr>
        <p:spPr bwMode="auto">
          <a:xfrm flipH="1">
            <a:off x="2700338" y="3284538"/>
            <a:ext cx="358775" cy="1587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4643438" y="4797425"/>
            <a:ext cx="360362" cy="1588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 flipH="1">
            <a:off x="4643438" y="5229225"/>
            <a:ext cx="358775" cy="1588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Line 30"/>
          <p:cNvSpPr>
            <a:spLocks noChangeShapeType="1"/>
          </p:cNvSpPr>
          <p:nvPr/>
        </p:nvSpPr>
        <p:spPr bwMode="auto">
          <a:xfrm>
            <a:off x="7235825" y="5300663"/>
            <a:ext cx="0" cy="865187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0" name="Line 31"/>
          <p:cNvSpPr>
            <a:spLocks noChangeShapeType="1"/>
          </p:cNvSpPr>
          <p:nvPr/>
        </p:nvSpPr>
        <p:spPr bwMode="auto">
          <a:xfrm>
            <a:off x="7019925" y="1125538"/>
            <a:ext cx="0" cy="288925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1" name="Line 32"/>
          <p:cNvSpPr>
            <a:spLocks noChangeShapeType="1"/>
          </p:cNvSpPr>
          <p:nvPr/>
        </p:nvSpPr>
        <p:spPr bwMode="auto">
          <a:xfrm flipH="1">
            <a:off x="1619250" y="1125538"/>
            <a:ext cx="5400675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2" name="Line 33"/>
          <p:cNvSpPr>
            <a:spLocks noChangeShapeType="1"/>
          </p:cNvSpPr>
          <p:nvPr/>
        </p:nvSpPr>
        <p:spPr bwMode="auto">
          <a:xfrm flipH="1">
            <a:off x="2843213" y="6165850"/>
            <a:ext cx="4392612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3" name="Line 34"/>
          <p:cNvSpPr>
            <a:spLocks noChangeShapeType="1"/>
          </p:cNvSpPr>
          <p:nvPr/>
        </p:nvSpPr>
        <p:spPr bwMode="auto">
          <a:xfrm flipV="1">
            <a:off x="2843213" y="5805488"/>
            <a:ext cx="0" cy="358775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4" name="Line 35"/>
          <p:cNvSpPr>
            <a:spLocks noChangeShapeType="1"/>
          </p:cNvSpPr>
          <p:nvPr/>
        </p:nvSpPr>
        <p:spPr bwMode="auto">
          <a:xfrm>
            <a:off x="1619250" y="1125538"/>
            <a:ext cx="0" cy="360362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5" name="Прямоугольник 1"/>
          <p:cNvSpPr>
            <a:spLocks noChangeArrowheads="1"/>
          </p:cNvSpPr>
          <p:nvPr/>
        </p:nvSpPr>
        <p:spPr bwMode="auto">
          <a:xfrm>
            <a:off x="0" y="6300788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Основная роль в деградации </a:t>
            </a:r>
            <a:r>
              <a:rPr lang="ru-RU" sz="1600" b="1" dirty="0" err="1">
                <a:solidFill>
                  <a:srgbClr val="C00000"/>
                </a:solidFill>
              </a:rPr>
              <a:t>токсикантов</a:t>
            </a:r>
            <a:r>
              <a:rPr lang="ru-RU" sz="1600" b="1" dirty="0">
                <a:solidFill>
                  <a:srgbClr val="C00000"/>
                </a:solidFill>
              </a:rPr>
              <a:t> принадлежит микробной компо­ненте почвы, т.е. именно биологическая активность почв определяет ее </a:t>
            </a:r>
            <a:r>
              <a:rPr lang="ru-RU" sz="1600" b="1" dirty="0" err="1">
                <a:solidFill>
                  <a:srgbClr val="C00000"/>
                </a:solidFill>
              </a:rPr>
              <a:t>само­очищающую</a:t>
            </a:r>
            <a:r>
              <a:rPr lang="ru-RU" sz="1600" b="1" dirty="0">
                <a:solidFill>
                  <a:srgbClr val="C00000"/>
                </a:solidFill>
              </a:rPr>
              <a:t> способность.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3126438" y="2924175"/>
            <a:ext cx="2675577" cy="792163"/>
          </a:xfrm>
          <a:prstGeom prst="flowChartPreparation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Почвенный раствор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Органические и неорганические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 ионы и комплексы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936952" y="1412875"/>
            <a:ext cx="2168525" cy="792163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Адсорбция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6440190" y="2852738"/>
            <a:ext cx="2168525" cy="792162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Осаждение в виде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кристаллических минералов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464840" y="3141663"/>
            <a:ext cx="2168525" cy="792162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Ограниченно растворимые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и нерастворимые комплексы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36277" y="1628775"/>
            <a:ext cx="2168525" cy="576263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Поглощение растениями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536277" y="2205038"/>
            <a:ext cx="2168525" cy="430212"/>
          </a:xfrm>
          <a:prstGeom prst="rect">
            <a:avLst/>
          </a:prstGeom>
          <a:gradFill flip="none" rotWithShape="1">
            <a:gsLst>
              <a:gs pos="23718">
                <a:srgbClr val="C6D4EE"/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Разложение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растительных остатков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6983287" cy="655272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CC"/>
                </a:solidFill>
              </a:rPr>
              <a:t>Высокой степенью </a:t>
            </a:r>
            <a:r>
              <a:rPr lang="ru-RU" dirty="0" err="1">
                <a:solidFill>
                  <a:srgbClr val="0000CC"/>
                </a:solidFill>
              </a:rPr>
              <a:t>персистентности</a:t>
            </a:r>
            <a:r>
              <a:rPr lang="ru-RU" dirty="0">
                <a:solidFill>
                  <a:srgbClr val="0000CC"/>
                </a:solidFill>
              </a:rPr>
              <a:t> обладают хлорорганические соединения, производные </a:t>
            </a:r>
            <a:r>
              <a:rPr lang="ru-RU" dirty="0" err="1" smtClean="0">
                <a:solidFill>
                  <a:srgbClr val="0000CC"/>
                </a:solidFill>
              </a:rPr>
              <a:t>симмтриазинов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и мочевины, менее </a:t>
            </a:r>
            <a:r>
              <a:rPr lang="ru-RU" dirty="0" err="1">
                <a:solidFill>
                  <a:srgbClr val="0000CC"/>
                </a:solidFill>
              </a:rPr>
              <a:t>персистентны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карбаматы</a:t>
            </a:r>
            <a:r>
              <a:rPr lang="ru-RU" dirty="0">
                <a:solidFill>
                  <a:srgbClr val="0000CC"/>
                </a:solidFill>
              </a:rPr>
              <a:t>, фосфорорганические препараты, синтетические </a:t>
            </a:r>
            <a:r>
              <a:rPr lang="ru-RU" dirty="0" err="1">
                <a:solidFill>
                  <a:srgbClr val="0000CC"/>
                </a:solidFill>
              </a:rPr>
              <a:t>пиретроиды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endParaRPr lang="ru-RU" sz="1600" dirty="0"/>
          </a:p>
          <a:p>
            <a:r>
              <a:rPr lang="ru-RU" dirty="0"/>
              <a:t>Стойкость пестицидов зависит также от типа почвы, наличия микроорганизмов, </a:t>
            </a:r>
            <a:r>
              <a:rPr lang="ru-RU" dirty="0" err="1"/>
              <a:t>препаративных</a:t>
            </a:r>
            <a:r>
              <a:rPr lang="ru-RU" dirty="0"/>
              <a:t> форм и т.д. </a:t>
            </a:r>
            <a:endParaRPr lang="ru-RU" dirty="0" smtClean="0"/>
          </a:p>
          <a:p>
            <a:endParaRPr lang="ru-RU" sz="2100" dirty="0" smtClean="0"/>
          </a:p>
          <a:p>
            <a:r>
              <a:rPr lang="ru-RU" dirty="0" smtClean="0">
                <a:solidFill>
                  <a:srgbClr val="0000CC"/>
                </a:solidFill>
              </a:rPr>
              <a:t>Пестициды </a:t>
            </a:r>
            <a:r>
              <a:rPr lang="ru-RU" dirty="0">
                <a:solidFill>
                  <a:srgbClr val="0000CC"/>
                </a:solidFill>
              </a:rPr>
              <a:t>более стойки в почвах с высоким содержанием органического вещества и илистой фракции; гранулированные и </a:t>
            </a:r>
            <a:r>
              <a:rPr lang="ru-RU" dirty="0" err="1">
                <a:solidFill>
                  <a:srgbClr val="0000CC"/>
                </a:solidFill>
              </a:rPr>
              <a:t>воднодиспергируемые</a:t>
            </a:r>
            <a:r>
              <a:rPr lang="ru-RU" dirty="0">
                <a:solidFill>
                  <a:srgbClr val="0000CC"/>
                </a:solidFill>
              </a:rPr>
              <a:t> препараты сохраняются в почве дольше, чем порошковидные и жидкие препараты.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39" y="3198291"/>
            <a:ext cx="1981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03" y="1988840"/>
            <a:ext cx="2163524" cy="10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910461"/>
            <a:ext cx="1999481" cy="79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2"/>
          <a:stretch/>
        </p:blipFill>
        <p:spPr bwMode="auto">
          <a:xfrm>
            <a:off x="7241454" y="-13482"/>
            <a:ext cx="1920826" cy="9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9" b="18546"/>
          <a:stretch/>
        </p:blipFill>
        <p:spPr bwMode="auto">
          <a:xfrm>
            <a:off x="7241454" y="946930"/>
            <a:ext cx="1902546" cy="10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968552" cy="3816424"/>
          </a:xfrm>
          <a:ln w="127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Пестициды частично или полностью разлагаются в почве в результате физико-химических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процессов, поглощения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растениями и почвенной фауной.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Детоксикация </a:t>
            </a:r>
            <a:r>
              <a:rPr lang="ru-RU" dirty="0">
                <a:solidFill>
                  <a:srgbClr val="0000CC"/>
                </a:solidFill>
              </a:rPr>
              <a:t>многих пестицидов происходит также вследствие адсорбции перегноем и другими коллоидами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3" y="219998"/>
            <a:ext cx="2666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окисление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endParaRPr lang="ru-RU" sz="2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фотолиз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endParaRPr lang="ru-RU" sz="2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гидролиз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endParaRPr lang="ru-RU" sz="2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термолиз</a:t>
            </a:r>
            <a:endParaRPr lang="ru-RU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860032" y="1004828"/>
            <a:ext cx="864096" cy="11991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411760" y="4005064"/>
            <a:ext cx="6699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Удаление пестицидов происходит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результате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улетучивания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испарения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 водяными парами,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передвижениями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 пределы корнеобитаемого слоя,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вымывания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дождевыми, талыми, грунтовыми водами.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5. Повышение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безопасности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пестицидов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</a:rPr>
              <a:t>Для устранения отрицательного воздействия химических средств защиты растений на окружающую среду важное место отводится рациональному применению пестицидов в интегрированных системах защиты растений, основой которых является </a:t>
            </a:r>
            <a:r>
              <a:rPr lang="ru-RU" b="1" dirty="0" smtClean="0">
                <a:solidFill>
                  <a:srgbClr val="0000CC"/>
                </a:solidFill>
              </a:rPr>
              <a:t>полное </a:t>
            </a:r>
            <a:r>
              <a:rPr lang="ru-RU" b="1" dirty="0">
                <a:solidFill>
                  <a:srgbClr val="0000CC"/>
                </a:solidFill>
              </a:rPr>
              <a:t>использование факторов среды, вызывающих гибель вредных организмов или ограничивающих их жизнедеятельность.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tx2"/>
                </a:solidFill>
              </a:rPr>
              <a:t>1. Методы </a:t>
            </a:r>
            <a:r>
              <a:rPr lang="ru-RU" sz="3200" b="1" dirty="0">
                <a:solidFill>
                  <a:schemeClr val="tx2"/>
                </a:solidFill>
              </a:rPr>
              <a:t>оценки </a:t>
            </a:r>
            <a:r>
              <a:rPr lang="ru-RU" sz="3200" b="1" dirty="0" err="1">
                <a:solidFill>
                  <a:schemeClr val="tx2"/>
                </a:solidFill>
              </a:rPr>
              <a:t>экотоксикологической</a:t>
            </a:r>
            <a:r>
              <a:rPr lang="ru-RU" sz="3200" b="1" dirty="0">
                <a:solidFill>
                  <a:schemeClr val="tx2"/>
                </a:solidFill>
              </a:rPr>
              <a:t> ситуации в зоне применения </a:t>
            </a:r>
            <a:r>
              <a:rPr lang="ru-RU" sz="3200" b="1" dirty="0" smtClean="0">
                <a:solidFill>
                  <a:schemeClr val="tx2"/>
                </a:solidFill>
              </a:rPr>
              <a:t>пестицидов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pPr marL="0" indent="542925">
              <a:buNone/>
            </a:pPr>
            <a:r>
              <a:rPr lang="ru-RU" b="1" dirty="0">
                <a:solidFill>
                  <a:srgbClr val="0000CC"/>
                </a:solidFill>
              </a:rPr>
              <a:t>Интенсивное  применение в сельском хозяйстве минеральных удобрений и пестицидов приводит к ежегодному поступлению в биосферу различных химических веществ. В связи с этим проблема охраны окружающей среды, особенно при использовании пестицидов приобретает особое значение.</a:t>
            </a:r>
          </a:p>
          <a:p>
            <a:pPr marL="0" indent="542925">
              <a:buNone/>
            </a:pPr>
            <a:r>
              <a:rPr lang="ru-RU" b="1" dirty="0">
                <a:solidFill>
                  <a:srgbClr val="0000CC"/>
                </a:solidFill>
              </a:rPr>
              <a:t>Состояние окружающей среды в зоне применения пестицидов можно оценивать по критериям химического и биологического мониторингов</a:t>
            </a:r>
            <a:r>
              <a:rPr lang="ru-RU" b="1" dirty="0" smtClean="0">
                <a:solidFill>
                  <a:srgbClr val="0000CC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четыре главных направления в повышении безопасности химического метода защиты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68052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Совершенствование ассортимента препаратов с целью уменьшения их токсичности для человека и полезных животных, снижения </a:t>
            </a:r>
            <a:r>
              <a:rPr lang="ru-RU" b="1" dirty="0" err="1">
                <a:solidFill>
                  <a:srgbClr val="C00000"/>
                </a:solidFill>
              </a:rPr>
              <a:t>персистентности</a:t>
            </a:r>
            <a:r>
              <a:rPr lang="ru-RU" b="1" dirty="0">
                <a:solidFill>
                  <a:srgbClr val="C00000"/>
                </a:solidFill>
              </a:rPr>
              <a:t>, повышения избирательности действия.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00CC"/>
                </a:solidFill>
              </a:rPr>
              <a:t>Использование оптимальных способов применения пестицидов, таких как предпосевная обработка семян, искореняющие ранневесенние и позднеосенние обработки в саду, ленточные или полосные обработки, использование гранулированных препаратов.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ru-RU" b="1" dirty="0">
                <a:solidFill>
                  <a:srgbClr val="0000CC"/>
                </a:solidFill>
              </a:rPr>
              <a:t>Оптимизация использования пестицидов с учетом экономической целесообразности и необходимости их применения для подавления популяций (с учетом экономического порога </a:t>
            </a:r>
            <a:r>
              <a:rPr lang="ru-RU" b="1" dirty="0" smtClean="0">
                <a:solidFill>
                  <a:srgbClr val="0000CC"/>
                </a:solidFill>
              </a:rPr>
              <a:t>вредоносности (ЭПВ) </a:t>
            </a:r>
            <a:r>
              <a:rPr lang="ru-RU" b="1" dirty="0">
                <a:solidFill>
                  <a:srgbClr val="0000CC"/>
                </a:solidFill>
              </a:rPr>
              <a:t>для каждого вида вредителя в зональном разрезе).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b="1" dirty="0">
                <a:solidFill>
                  <a:srgbClr val="C00000"/>
                </a:solidFill>
              </a:rPr>
              <a:t>Строжайшая регламентация использования пестицидов в сельском хозяйстве и других отраслях на основе всестороннего изучения их санитарно-гигиенических характеристик и условий обеспечения безопасности при работе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0000CC"/>
                </a:solidFill>
              </a:rPr>
              <a:t>Высокотоксичные </a:t>
            </a:r>
            <a:r>
              <a:rPr lang="ru-RU" b="1" dirty="0">
                <a:solidFill>
                  <a:srgbClr val="0000CC"/>
                </a:solidFill>
              </a:rPr>
              <a:t>и стойкие в природе соединения заменяются малотоксичными и малостойкими.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496944" cy="63367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целях сохранения полезных насекомых для химической обработки необходимо использовать высокоизбирательные препараты, токсичные только для определенных вредных объектов и малоопасные для естественных врагов вредителей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0000CC"/>
                </a:solidFill>
              </a:rPr>
              <a:t>Важный путь повышения избирательности действия препаратов широкого спектра действия — рационализация приемов их применения с учетом экономического порога вредоносности для каждого вида вредителя. Это позволяет сократить площади или кратности химических обработок без ущерба для защищаемой культуры.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287388" y="3271360"/>
            <a:ext cx="576064" cy="489384"/>
          </a:xfrm>
          <a:prstGeom prst="star7">
            <a:avLst>
              <a:gd name="adj" fmla="val 17311"/>
              <a:gd name="hf" fmla="val 102572"/>
              <a:gd name="vf" fmla="val 10521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323528" y="116632"/>
            <a:ext cx="576064" cy="489384"/>
          </a:xfrm>
          <a:prstGeom prst="star7">
            <a:avLst>
              <a:gd name="adj" fmla="val 17311"/>
              <a:gd name="hf" fmla="val 102572"/>
              <a:gd name="vf" fmla="val 105210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Химический мониторинг</a:t>
            </a:r>
            <a:r>
              <a:rPr lang="ru-RU" dirty="0">
                <a:solidFill>
                  <a:srgbClr val="0000CC"/>
                </a:solidFill>
              </a:rPr>
              <a:t> осуществляют с использованием стандартных высокочувствительных методов анализа остатков пестицидов. Уровень неблагополучия устанавливают путем сравнения фактически выявленного количества пестицидов с предельно допустимой концентрацией (ПДК) для воздуха, воды, почвы и с максимально допустимым уровнем (МДУ) в сельскохозяйственной продукции.</a:t>
            </a:r>
          </a:p>
          <a:p>
            <a:endParaRPr lang="ru-RU" sz="2000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На </a:t>
            </a:r>
            <a:r>
              <a:rPr lang="ru-RU" dirty="0">
                <a:solidFill>
                  <a:srgbClr val="0000CC"/>
                </a:solidFill>
              </a:rPr>
              <a:t>основании полученных данных рассчитывают комплексный показатель – максимально допустимую нагрузку (МДН) пестицидов для данной экосистемы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ru-RU" sz="2100" dirty="0">
              <a:solidFill>
                <a:srgbClr val="0000CC"/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100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При </a:t>
            </a:r>
            <a:r>
              <a:rPr lang="ru-RU" b="1" i="1" dirty="0">
                <a:solidFill>
                  <a:srgbClr val="C00000"/>
                </a:solidFill>
              </a:rPr>
              <a:t>биологическом мониторинге</a:t>
            </a:r>
            <a:r>
              <a:rPr lang="ru-RU" dirty="0">
                <a:solidFill>
                  <a:srgbClr val="C00000"/>
                </a:solidFill>
              </a:rPr>
              <a:t> используют некоторые индикаторные виды растений, обладающие высокой чувствительностью к пестицидам и быстро реагирующие на их присутствие. Применяют также другие виды – аккумуляторы пестицидов, в организме которых накапливаются остатки, доступные для количественного анализа. Этот способ оценки является наиболее подходящим для различных экосистем.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Поведение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пестицидов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воздухе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Основные требования к пестицидам </a:t>
            </a:r>
            <a:r>
              <a:rPr lang="ru-RU" dirty="0" smtClean="0">
                <a:solidFill>
                  <a:srgbClr val="0000CC"/>
                </a:solidFill>
              </a:rPr>
              <a:t>определяются: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их поведением в объектах окружающей среды, 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действием </a:t>
            </a:r>
            <a:r>
              <a:rPr lang="ru-RU" dirty="0">
                <a:solidFill>
                  <a:srgbClr val="0000CC"/>
                </a:solidFill>
              </a:rPr>
              <a:t>на вредные организмы, человека и теплокровных животных и защищаемые растения.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>
            <a:off x="1187624" y="1772816"/>
            <a:ext cx="5526360" cy="226139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6"/>
          <a:stretch/>
        </p:blipFill>
        <p:spPr bwMode="auto">
          <a:xfrm>
            <a:off x="6660232" y="44624"/>
            <a:ext cx="2376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96" y="1916832"/>
            <a:ext cx="2376000" cy="1667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3" r="31250" b="15667"/>
          <a:stretch/>
        </p:blipFill>
        <p:spPr bwMode="auto">
          <a:xfrm>
            <a:off x="6660496" y="3645024"/>
            <a:ext cx="237600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500" y="128144"/>
            <a:ext cx="623269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000CC"/>
                </a:solidFill>
              </a:rPr>
              <a:t>Пестициды поступают в воздушную среду главным образом </a:t>
            </a:r>
            <a:r>
              <a:rPr lang="ru-RU" sz="2700" b="1" dirty="0" smtClean="0">
                <a:solidFill>
                  <a:srgbClr val="0000CC"/>
                </a:solidFill>
              </a:rPr>
              <a:t>при </a:t>
            </a:r>
            <a:r>
              <a:rPr lang="ru-RU" sz="2700" b="1" dirty="0">
                <a:solidFill>
                  <a:srgbClr val="0000CC"/>
                </a:solidFill>
              </a:rPr>
              <a:t>обработке сельскохозяйственных культур, семян, лесных угодий наземной и авиационной аппаратурой, а также  в результате испарения их с поверхности почвы и водоемов.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228184" y="938175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48064" y="1412776"/>
            <a:ext cx="165618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3007" y="3212976"/>
            <a:ext cx="62449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Степень загрязнения атмосферного воздуха пестицидами зависит от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их </a:t>
            </a:r>
            <a:r>
              <a:rPr lang="ru-RU" sz="2400" b="1" dirty="0">
                <a:solidFill>
                  <a:srgbClr val="C00000"/>
                </a:solidFill>
              </a:rPr>
              <a:t>физико-химических свойств,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температуры </a:t>
            </a:r>
            <a:r>
              <a:rPr lang="ru-RU" sz="2400" b="1" dirty="0">
                <a:solidFill>
                  <a:srgbClr val="C00000"/>
                </a:solidFill>
              </a:rPr>
              <a:t>воздуха,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скорости </a:t>
            </a:r>
            <a:r>
              <a:rPr lang="ru-RU" sz="2400" b="1" dirty="0">
                <a:solidFill>
                  <a:srgbClr val="C00000"/>
                </a:solidFill>
              </a:rPr>
              <a:t>ветра,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величины </a:t>
            </a:r>
            <a:r>
              <a:rPr lang="ru-RU" sz="2400" b="1" dirty="0">
                <a:solidFill>
                  <a:srgbClr val="C00000"/>
                </a:solidFill>
              </a:rPr>
              <a:t>обрабатываемой площади,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способов </a:t>
            </a:r>
            <a:r>
              <a:rPr lang="ru-RU" sz="2400" b="1" dirty="0">
                <a:solidFill>
                  <a:srgbClr val="C00000"/>
                </a:solidFill>
              </a:rPr>
              <a:t>применения.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949280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Наиболее высокая концентрация препаратов в воздухе отмечается при максимальной температуре в течение дня.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919729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В воздушной атмосфере может происходить химическое превращение пестицидов до состояния менее токсичных продуктов, в первую очередь в результате реакций гидролиза, окисления кислорода воздуха и озоном, которое в большинстве случаев ускоряется под влиянием света (фотолиз).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0"/>
            <a:ext cx="5528176" cy="2132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Удаление пестицидов из атмосферы происходит вместе с осадками в процессе диффузии в пограничном слое воздуха и океана, а так же в результате химического разрушения.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3" y="-144015"/>
            <a:ext cx="2335187" cy="1556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79912" y="2684142"/>
            <a:ext cx="5284812" cy="3505283"/>
            <a:chOff x="684213" y="1268413"/>
            <a:chExt cx="8064500" cy="468153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84213" y="2781300"/>
              <a:ext cx="1943100" cy="172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b="1" i="1" dirty="0">
                  <a:solidFill>
                    <a:schemeClr val="bg1"/>
                  </a:solidFill>
                </a:rPr>
                <a:t>Воздушное </a:t>
              </a:r>
            </a:p>
            <a:p>
              <a:pPr algn="ctr"/>
              <a:r>
                <a:rPr lang="ru-RU" sz="1600" b="1" i="1" dirty="0">
                  <a:solidFill>
                    <a:schemeClr val="bg1"/>
                  </a:solidFill>
                </a:rPr>
                <a:t>(</a:t>
              </a:r>
              <a:r>
                <a:rPr lang="ru-RU" sz="1600" b="1" i="1" dirty="0" err="1">
                  <a:solidFill>
                    <a:schemeClr val="bg1"/>
                  </a:solidFill>
                </a:rPr>
                <a:t>аэральное</a:t>
              </a:r>
              <a:r>
                <a:rPr lang="ru-RU" sz="1600" b="1" i="1" dirty="0">
                  <a:solidFill>
                    <a:schemeClr val="bg1"/>
                  </a:solidFill>
                </a:rPr>
                <a:t>) </a:t>
              </a:r>
            </a:p>
            <a:p>
              <a:pPr algn="ctr"/>
              <a:r>
                <a:rPr lang="ru-RU" sz="1600" b="1" i="1" dirty="0">
                  <a:solidFill>
                    <a:schemeClr val="bg1"/>
                  </a:solidFill>
                </a:rPr>
                <a:t>загрязнение </a:t>
              </a:r>
            </a:p>
            <a:p>
              <a:pPr algn="ctr"/>
              <a:r>
                <a:rPr lang="ru-RU" sz="1600" b="1" i="1" dirty="0">
                  <a:solidFill>
                    <a:schemeClr val="bg1"/>
                  </a:solidFill>
                </a:rPr>
                <a:t>зависит от </a:t>
              </a:r>
              <a:r>
                <a:rPr lang="ru-RU" dirty="0">
                  <a:solidFill>
                    <a:schemeClr val="bg1"/>
                  </a:solidFill>
                </a:rPr>
                <a:t>: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35600" y="1268413"/>
              <a:ext cx="3313113" cy="5762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Скорость потока воздуха 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076825" y="2205038"/>
              <a:ext cx="3311525" cy="8636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Турбулентность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</a:rPr>
                <a:t>(смешивание) 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воздушных масс 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508625" y="3429000"/>
              <a:ext cx="3240088" cy="57626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Направление ветра 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076825" y="4438650"/>
              <a:ext cx="3240088" cy="5032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Роза ветров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555875" y="1700213"/>
              <a:ext cx="2520950" cy="792162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843213" y="2636838"/>
              <a:ext cx="2016125" cy="504825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916238" y="3573463"/>
              <a:ext cx="2087562" cy="71437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700338" y="4797425"/>
              <a:ext cx="2808287" cy="936625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724525" y="5373688"/>
              <a:ext cx="2952750" cy="5762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Фотохимический эффект 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843213" y="4149725"/>
              <a:ext cx="1873250" cy="358775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7589" r="18499" b="5603"/>
          <a:stretch/>
        </p:blipFill>
        <p:spPr bwMode="auto">
          <a:xfrm>
            <a:off x="2643601" y="4674620"/>
            <a:ext cx="1189563" cy="113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Фотолиз – один из главных путей превращения сравнительно стойких пестицидов, рассеивающихся в верхних слоях атмосферы. Процессы гидролиза и окисления играют большую роль в разложении относительно малостойких пестицидов (например, фосфорорганических).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атмосферы пестициды и продукты их разложения попадают в почву, водоемы, продолжая циркулировать в окружающей среде. Поэтому для применения в сельском и лесном хозяйствах должны быть рекомендованы пестициды, быстро разлагающиеся в атмосфере с образованием нетоксичных продуктов.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5351262" y="3212976"/>
            <a:ext cx="3672408" cy="1944216"/>
          </a:xfrm>
          <a:prstGeom prst="cloudCallout">
            <a:avLst>
              <a:gd name="adj1" fmla="val 139974"/>
              <a:gd name="adj2" fmla="val 115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342900" dist="203200" dir="5400000" sx="110000" sy="11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64028"/>
            <a:ext cx="2592288" cy="128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7"/>
          <a:stretch/>
        </p:blipFill>
        <p:spPr bwMode="auto">
          <a:xfrm>
            <a:off x="107504" y="5109324"/>
            <a:ext cx="2448272" cy="17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83768" y="4509120"/>
            <a:ext cx="2736304" cy="12961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012160" y="5301208"/>
            <a:ext cx="648072" cy="92791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00CC"/>
                </a:solidFill>
              </a:rPr>
              <a:t>3. Поведение </a:t>
            </a:r>
            <a:r>
              <a:rPr lang="ru-RU" b="1" dirty="0">
                <a:solidFill>
                  <a:srgbClr val="0000CC"/>
                </a:solidFill>
              </a:rPr>
              <a:t>пестицидов в </a:t>
            </a:r>
            <a:r>
              <a:rPr lang="ru-RU" b="1" dirty="0" smtClean="0">
                <a:solidFill>
                  <a:srgbClr val="0000CC"/>
                </a:solidFill>
              </a:rPr>
              <a:t>воде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Пестициды попадают в открытые </a:t>
            </a:r>
            <a:r>
              <a:rPr lang="ru-RU" b="1" dirty="0" smtClean="0">
                <a:solidFill>
                  <a:srgbClr val="0000CC"/>
                </a:solidFill>
              </a:rPr>
              <a:t>водоемы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при </a:t>
            </a:r>
            <a:r>
              <a:rPr lang="ru-RU" b="1" dirty="0">
                <a:solidFill>
                  <a:srgbClr val="C00000"/>
                </a:solidFill>
              </a:rPr>
              <a:t>авиационной и наземной обработке сельскохозяйственных культур, угодий и лесов,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CC"/>
                </a:solidFill>
              </a:rPr>
              <a:t>с </a:t>
            </a:r>
            <a:r>
              <a:rPr lang="ru-RU" b="1" dirty="0">
                <a:solidFill>
                  <a:srgbClr val="0000CC"/>
                </a:solidFill>
              </a:rPr>
              <a:t>дождевыми и талыми водами, </a:t>
            </a:r>
            <a:endParaRPr lang="ru-RU" b="1" dirty="0" smtClean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при </a:t>
            </a:r>
            <a:r>
              <a:rPr lang="ru-RU" b="1" dirty="0">
                <a:solidFill>
                  <a:srgbClr val="C00000"/>
                </a:solidFill>
              </a:rPr>
              <a:t>обработке водоемов с целью уничтожения водорослей, моллюсков, переносчиков заболеваний человека и животных, сорной растительности,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00CC"/>
                </a:solidFill>
              </a:rPr>
              <a:t>со </a:t>
            </a:r>
            <a:r>
              <a:rPr lang="ru-RU" b="1" dirty="0">
                <a:solidFill>
                  <a:srgbClr val="0000CC"/>
                </a:solidFill>
              </a:rPr>
              <a:t>сточными водами химических предприятий</a:t>
            </a:r>
            <a:r>
              <a:rPr lang="ru-RU" b="1" dirty="0" smtClean="0">
                <a:solidFill>
                  <a:srgbClr val="0000CC"/>
                </a:solidFill>
              </a:rPr>
              <a:t>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1335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ЛЕКЦИЯ 11.  Поведение пестицидов в воздухе, воде, почве</vt:lpstr>
      <vt:lpstr>1. Методы оценки экотоксикологической ситуации в зоне применения пестицидов</vt:lpstr>
      <vt:lpstr>Презентация PowerPoint</vt:lpstr>
      <vt:lpstr>Презентация PowerPoint</vt:lpstr>
      <vt:lpstr>2. Поведение пестицидов в воздухе</vt:lpstr>
      <vt:lpstr>Презентация PowerPoint</vt:lpstr>
      <vt:lpstr>Презентация PowerPoint</vt:lpstr>
      <vt:lpstr>Презентация PowerPoint</vt:lpstr>
      <vt:lpstr>3. Поведение пестицидов в воде</vt:lpstr>
      <vt:lpstr>Презентация PowerPoint</vt:lpstr>
      <vt:lpstr>Устрица Crassostrea virginica накапливает в своем организме ДДТ в концентрациях, превышающих содержание его в воде в 70000 раз.</vt:lpstr>
      <vt:lpstr>Презентация PowerPoint</vt:lpstr>
      <vt:lpstr>В соответствии с периодом полного разложения до нетоксических соединений в водоемах все пестициды разделяют на шесть групп:</vt:lpstr>
      <vt:lpstr>4. Поведение пестицидов в почве</vt:lpstr>
      <vt:lpstr>Презентация PowerPoint</vt:lpstr>
      <vt:lpstr>Превращение токсикантов в почве</vt:lpstr>
      <vt:lpstr>Презентация PowerPoint</vt:lpstr>
      <vt:lpstr>Презентация PowerPoint</vt:lpstr>
      <vt:lpstr>5. Повышение безопасности пестицидов</vt:lpstr>
      <vt:lpstr>Существует четыре главных направления в повышении безопасности химического метода защиты растений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11.  Поведение пестицидов в воздухе, воде, почве</dc:title>
  <cp:lastModifiedBy>Люба</cp:lastModifiedBy>
  <cp:revision>18</cp:revision>
  <cp:lastPrinted>2018-11-23T05:32:07Z</cp:lastPrinted>
  <dcterms:modified xsi:type="dcterms:W3CDTF">2018-11-23T05:37:52Z</dcterms:modified>
</cp:coreProperties>
</file>