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30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2" r:id="rId20"/>
    <p:sldId id="273" r:id="rId21"/>
    <p:sldId id="274" r:id="rId22"/>
    <p:sldId id="276" r:id="rId23"/>
    <p:sldId id="281" r:id="rId24"/>
    <p:sldId id="277" r:id="rId25"/>
    <p:sldId id="279" r:id="rId26"/>
    <p:sldId id="278" r:id="rId27"/>
    <p:sldId id="283" r:id="rId28"/>
    <p:sldId id="284" r:id="rId29"/>
    <p:sldId id="288" r:id="rId30"/>
    <p:sldId id="285" r:id="rId31"/>
    <p:sldId id="286" r:id="rId32"/>
    <p:sldId id="287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75" r:id="rId45"/>
    <p:sldId id="280" r:id="rId46"/>
    <p:sldId id="301" r:id="rId47"/>
    <p:sldId id="302" r:id="rId48"/>
    <p:sldId id="303" r:id="rId49"/>
    <p:sldId id="304" r:id="rId50"/>
    <p:sldId id="306" r:id="rId5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1F5B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03644-EB15-467D-8D3F-93F45752D4E0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A0FCD-3DBD-4E47-8C99-A6A24BA3C444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/>
              </a:solidFill>
            </a:rPr>
            <a:t>Энзимология</a:t>
          </a:r>
          <a:endParaRPr lang="ru-RU" sz="1600" b="1" dirty="0">
            <a:solidFill>
              <a:schemeClr val="tx2"/>
            </a:solidFill>
          </a:endParaRPr>
        </a:p>
      </dgm:t>
    </dgm:pt>
    <dgm:pt modelId="{1829950D-0221-40C5-9A1C-09FBCE974D36}" type="parTrans" cxnId="{452F4FD4-86E6-4E2B-BFB6-28EDC75F6042}">
      <dgm:prSet/>
      <dgm:spPr/>
      <dgm:t>
        <a:bodyPr/>
        <a:lstStyle/>
        <a:p>
          <a:endParaRPr lang="ru-RU"/>
        </a:p>
      </dgm:t>
    </dgm:pt>
    <dgm:pt modelId="{6470C5CF-A273-4C6C-B680-29FA7751957F}" type="sibTrans" cxnId="{452F4FD4-86E6-4E2B-BFB6-28EDC75F6042}">
      <dgm:prSet/>
      <dgm:spPr/>
      <dgm:t>
        <a:bodyPr/>
        <a:lstStyle/>
        <a:p>
          <a:endParaRPr lang="ru-RU"/>
        </a:p>
      </dgm:t>
    </dgm:pt>
    <dgm:pt modelId="{F409CCB1-A7D1-427E-BD5B-B334BFACBF84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400" b="1" dirty="0" smtClean="0">
              <a:solidFill>
                <a:srgbClr val="FFFFFF"/>
              </a:solidFill>
            </a:rPr>
            <a:t>Молекулярная генетика</a:t>
          </a:r>
          <a:endParaRPr lang="ru-RU" sz="1400" b="1" dirty="0">
            <a:solidFill>
              <a:srgbClr val="FFFFFF"/>
            </a:solidFill>
          </a:endParaRPr>
        </a:p>
      </dgm:t>
    </dgm:pt>
    <dgm:pt modelId="{BB410CFF-D625-4FDB-B684-E0B295992AD1}" type="parTrans" cxnId="{508D64B2-822C-4398-964D-6BD15C92E126}">
      <dgm:prSet/>
      <dgm:spPr/>
      <dgm:t>
        <a:bodyPr/>
        <a:lstStyle/>
        <a:p>
          <a:endParaRPr lang="ru-RU"/>
        </a:p>
      </dgm:t>
    </dgm:pt>
    <dgm:pt modelId="{861BEC18-45F9-4FD0-99A8-48C00ACD0C60}" type="sibTrans" cxnId="{508D64B2-822C-4398-964D-6BD15C92E126}">
      <dgm:prSet/>
      <dgm:spPr/>
      <dgm:t>
        <a:bodyPr/>
        <a:lstStyle/>
        <a:p>
          <a:endParaRPr lang="ru-RU"/>
        </a:p>
      </dgm:t>
    </dgm:pt>
    <dgm:pt modelId="{3FB6578A-9810-43AA-B68E-794A37DE1629}">
      <dgm:prSet phldrT="[Текст]" custT="1"/>
      <dgm:spPr>
        <a:solidFill>
          <a:srgbClr val="1F5B29"/>
        </a:solidFill>
      </dgm:spPr>
      <dgm:t>
        <a:bodyPr/>
        <a:lstStyle/>
        <a:p>
          <a:r>
            <a:rPr lang="ru-RU" sz="1400" b="1" dirty="0" smtClean="0">
              <a:solidFill>
                <a:schemeClr val="tx2"/>
              </a:solidFill>
            </a:rPr>
            <a:t>Биохимия нуклеиновых кислот</a:t>
          </a:r>
          <a:endParaRPr lang="ru-RU" sz="1400" b="1" dirty="0">
            <a:solidFill>
              <a:schemeClr val="tx2"/>
            </a:solidFill>
          </a:endParaRPr>
        </a:p>
      </dgm:t>
    </dgm:pt>
    <dgm:pt modelId="{5E69D663-5A0F-4DB1-93E0-1E30917049EF}" type="parTrans" cxnId="{362D44DE-F646-497C-A76E-26480814645B}">
      <dgm:prSet/>
      <dgm:spPr/>
      <dgm:t>
        <a:bodyPr/>
        <a:lstStyle/>
        <a:p>
          <a:endParaRPr lang="ru-RU"/>
        </a:p>
      </dgm:t>
    </dgm:pt>
    <dgm:pt modelId="{0B4A6E6C-D6DB-4C75-B0F7-3D1857F3281E}" type="sibTrans" cxnId="{362D44DE-F646-497C-A76E-26480814645B}">
      <dgm:prSet/>
      <dgm:spPr/>
      <dgm:t>
        <a:bodyPr/>
        <a:lstStyle/>
        <a:p>
          <a:endParaRPr lang="ru-RU"/>
        </a:p>
      </dgm:t>
    </dgm:pt>
    <dgm:pt modelId="{95CF568A-A47C-4B31-B424-C1D37CF1169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0000"/>
              </a:solidFill>
            </a:rPr>
            <a:t>Генетическая инженерия</a:t>
          </a:r>
          <a:endParaRPr lang="ru-RU" sz="2800" b="1" dirty="0">
            <a:solidFill>
              <a:srgbClr val="700000"/>
            </a:solidFill>
          </a:endParaRPr>
        </a:p>
      </dgm:t>
    </dgm:pt>
    <dgm:pt modelId="{4FF32D85-965C-49BB-B034-F36FC4430E6A}" type="parTrans" cxnId="{9966737C-90F3-492E-BDCE-44E5D7227E40}">
      <dgm:prSet/>
      <dgm:spPr/>
      <dgm:t>
        <a:bodyPr/>
        <a:lstStyle/>
        <a:p>
          <a:endParaRPr lang="ru-RU"/>
        </a:p>
      </dgm:t>
    </dgm:pt>
    <dgm:pt modelId="{082D9B34-91F7-4D0B-9B13-A5B72F7C8417}" type="sibTrans" cxnId="{9966737C-90F3-492E-BDCE-44E5D7227E40}">
      <dgm:prSet/>
      <dgm:spPr/>
      <dgm:t>
        <a:bodyPr/>
        <a:lstStyle/>
        <a:p>
          <a:endParaRPr lang="ru-RU"/>
        </a:p>
      </dgm:t>
    </dgm:pt>
    <dgm:pt modelId="{B474F6A5-8735-4570-88FF-360701A75EC6}" type="pres">
      <dgm:prSet presAssocID="{D9703644-EB15-467D-8D3F-93F45752D4E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0ECC5-9400-4342-9003-4F112F595738}" type="pres">
      <dgm:prSet presAssocID="{D9703644-EB15-467D-8D3F-93F45752D4E0}" presName="ellipse" presStyleLbl="trBgShp" presStyleIdx="0" presStyleCnt="1" custLinFactNeighborX="3057" custLinFactNeighborY="-4337"/>
      <dgm:spPr/>
    </dgm:pt>
    <dgm:pt modelId="{86B426CC-75E9-4636-BD7B-4FCF68A9F07C}" type="pres">
      <dgm:prSet presAssocID="{D9703644-EB15-467D-8D3F-93F45752D4E0}" presName="arrow1" presStyleLbl="fgShp" presStyleIdx="0" presStyleCnt="1" custScaleY="187884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</dgm:spPr>
    </dgm:pt>
    <dgm:pt modelId="{6ED5AE97-3982-422D-96CE-192BC1E9D66B}" type="pres">
      <dgm:prSet presAssocID="{D9703644-EB15-467D-8D3F-93F45752D4E0}" presName="rectangle" presStyleLbl="revTx" presStyleIdx="0" presStyleCnt="1" custScaleX="134192" custScaleY="46986" custLinFactNeighborX="1275" custLinFactNeighborY="90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A6F90-2309-4649-ADC4-750342E3ED48}" type="pres">
      <dgm:prSet presAssocID="{F409CCB1-A7D1-427E-BD5B-B334BFACBF84}" presName="item1" presStyleLbl="node1" presStyleIdx="0" presStyleCnt="3" custScaleX="140507" custScaleY="131652" custLinFactY="-5971" custLinFactNeighborX="513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F169E-677F-4C2C-AEF4-A90A7BE39021}" type="pres">
      <dgm:prSet presAssocID="{3FB6578A-9810-43AA-B68E-794A37DE1629}" presName="item2" presStyleLbl="node1" presStyleIdx="1" presStyleCnt="3" custScaleX="140507" custScaleY="131653" custLinFactNeighborX="62175" custLinFactNeighborY="69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EA7A0-87F1-41F2-827B-7886492A9773}" type="pres">
      <dgm:prSet presAssocID="{95CF568A-A47C-4B31-B424-C1D37CF11693}" presName="item3" presStyleLbl="node1" presStyleIdx="2" presStyleCnt="3" custScaleX="140507" custScaleY="121522" custLinFactNeighborX="-99538" custLinFactNeighborY="-11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B2A1-8348-46ED-917B-071753BB7334}" type="pres">
      <dgm:prSet presAssocID="{D9703644-EB15-467D-8D3F-93F45752D4E0}" presName="funnel" presStyleLbl="trAlignAcc1" presStyleIdx="0" presStyleCnt="1" custScaleY="107291" custLinFactNeighborX="92" custLinFactNeighborY="-586"/>
      <dgm:spPr>
        <a:gradFill rotWithShape="0">
          <a:gsLst>
            <a:gs pos="86000">
              <a:schemeClr val="accent1">
                <a:hueOff val="0"/>
                <a:satOff val="0"/>
                <a:lumOff val="0"/>
                <a:tint val="96000"/>
                <a:satMod val="120000"/>
                <a:lumMod val="120000"/>
                <a:alpha val="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</dgm:spPr>
    </dgm:pt>
  </dgm:ptLst>
  <dgm:cxnLst>
    <dgm:cxn modelId="{347D79F6-DB6E-4ED9-9ADC-85D510C0CEAF}" type="presOf" srcId="{D9703644-EB15-467D-8D3F-93F45752D4E0}" destId="{B474F6A5-8735-4570-88FF-360701A75EC6}" srcOrd="0" destOrd="0" presId="urn:microsoft.com/office/officeart/2005/8/layout/funnel1"/>
    <dgm:cxn modelId="{362D44DE-F646-497C-A76E-26480814645B}" srcId="{D9703644-EB15-467D-8D3F-93F45752D4E0}" destId="{3FB6578A-9810-43AA-B68E-794A37DE1629}" srcOrd="2" destOrd="0" parTransId="{5E69D663-5A0F-4DB1-93E0-1E30917049EF}" sibTransId="{0B4A6E6C-D6DB-4C75-B0F7-3D1857F3281E}"/>
    <dgm:cxn modelId="{426D0A4D-171B-4E8B-A06B-E706672C811D}" type="presOf" srcId="{95CF568A-A47C-4B31-B424-C1D37CF11693}" destId="{6ED5AE97-3982-422D-96CE-192BC1E9D66B}" srcOrd="0" destOrd="0" presId="urn:microsoft.com/office/officeart/2005/8/layout/funnel1"/>
    <dgm:cxn modelId="{9966737C-90F3-492E-BDCE-44E5D7227E40}" srcId="{D9703644-EB15-467D-8D3F-93F45752D4E0}" destId="{95CF568A-A47C-4B31-B424-C1D37CF11693}" srcOrd="3" destOrd="0" parTransId="{4FF32D85-965C-49BB-B034-F36FC4430E6A}" sibTransId="{082D9B34-91F7-4D0B-9B13-A5B72F7C8417}"/>
    <dgm:cxn modelId="{508D64B2-822C-4398-964D-6BD15C92E126}" srcId="{D9703644-EB15-467D-8D3F-93F45752D4E0}" destId="{F409CCB1-A7D1-427E-BD5B-B334BFACBF84}" srcOrd="1" destOrd="0" parTransId="{BB410CFF-D625-4FDB-B684-E0B295992AD1}" sibTransId="{861BEC18-45F9-4FD0-99A8-48C00ACD0C60}"/>
    <dgm:cxn modelId="{812460A7-519E-432C-8FE0-FBE706AE9440}" type="presOf" srcId="{2B1A0FCD-3DBD-4E47-8C99-A6A24BA3C444}" destId="{8BDEA7A0-87F1-41F2-827B-7886492A9773}" srcOrd="0" destOrd="0" presId="urn:microsoft.com/office/officeart/2005/8/layout/funnel1"/>
    <dgm:cxn modelId="{452F4FD4-86E6-4E2B-BFB6-28EDC75F6042}" srcId="{D9703644-EB15-467D-8D3F-93F45752D4E0}" destId="{2B1A0FCD-3DBD-4E47-8C99-A6A24BA3C444}" srcOrd="0" destOrd="0" parTransId="{1829950D-0221-40C5-9A1C-09FBCE974D36}" sibTransId="{6470C5CF-A273-4C6C-B680-29FA7751957F}"/>
    <dgm:cxn modelId="{1580618F-1D79-48D5-A545-F81023E6AAEA}" type="presOf" srcId="{F409CCB1-A7D1-427E-BD5B-B334BFACBF84}" destId="{D39F169E-677F-4C2C-AEF4-A90A7BE39021}" srcOrd="0" destOrd="0" presId="urn:microsoft.com/office/officeart/2005/8/layout/funnel1"/>
    <dgm:cxn modelId="{64DFAC1D-E0D3-4DCC-8FB0-605119A6FBDD}" type="presOf" srcId="{3FB6578A-9810-43AA-B68E-794A37DE1629}" destId="{BD4A6F90-2309-4649-ADC4-750342E3ED48}" srcOrd="0" destOrd="0" presId="urn:microsoft.com/office/officeart/2005/8/layout/funnel1"/>
    <dgm:cxn modelId="{5E4C8D56-9835-4812-8308-37BE2B41830C}" type="presParOf" srcId="{B474F6A5-8735-4570-88FF-360701A75EC6}" destId="{4CF0ECC5-9400-4342-9003-4F112F595738}" srcOrd="0" destOrd="0" presId="urn:microsoft.com/office/officeart/2005/8/layout/funnel1"/>
    <dgm:cxn modelId="{76694690-100D-4362-B68A-211C5F4F4AA0}" type="presParOf" srcId="{B474F6A5-8735-4570-88FF-360701A75EC6}" destId="{86B426CC-75E9-4636-BD7B-4FCF68A9F07C}" srcOrd="1" destOrd="0" presId="urn:microsoft.com/office/officeart/2005/8/layout/funnel1"/>
    <dgm:cxn modelId="{0F84A396-5622-4EDF-A860-1FC13DCA9F52}" type="presParOf" srcId="{B474F6A5-8735-4570-88FF-360701A75EC6}" destId="{6ED5AE97-3982-422D-96CE-192BC1E9D66B}" srcOrd="2" destOrd="0" presId="urn:microsoft.com/office/officeart/2005/8/layout/funnel1"/>
    <dgm:cxn modelId="{E3000119-4C6B-46EC-B6F8-73F6E49E1857}" type="presParOf" srcId="{B474F6A5-8735-4570-88FF-360701A75EC6}" destId="{BD4A6F90-2309-4649-ADC4-750342E3ED48}" srcOrd="3" destOrd="0" presId="urn:microsoft.com/office/officeart/2005/8/layout/funnel1"/>
    <dgm:cxn modelId="{2FC2DCE0-8E98-40EA-AA56-1B10F4179356}" type="presParOf" srcId="{B474F6A5-8735-4570-88FF-360701A75EC6}" destId="{D39F169E-677F-4C2C-AEF4-A90A7BE39021}" srcOrd="4" destOrd="0" presId="urn:microsoft.com/office/officeart/2005/8/layout/funnel1"/>
    <dgm:cxn modelId="{78F08614-E6E9-417E-BB90-A89BDADCB148}" type="presParOf" srcId="{B474F6A5-8735-4570-88FF-360701A75EC6}" destId="{8BDEA7A0-87F1-41F2-827B-7886492A9773}" srcOrd="5" destOrd="0" presId="urn:microsoft.com/office/officeart/2005/8/layout/funnel1"/>
    <dgm:cxn modelId="{A17E8A6B-0B83-433F-A10B-A5EE5D22E6B6}" type="presParOf" srcId="{B474F6A5-8735-4570-88FF-360701A75EC6}" destId="{0803B2A1-8348-46ED-917B-071753BB733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3033A-BF68-4987-869F-67142B63416E}" type="doc">
      <dgm:prSet loTypeId="urn:microsoft.com/office/officeart/2005/8/layout/hProcess11" loCatId="process" qsTypeId="urn:microsoft.com/office/officeart/2005/8/quickstyle/3d9" qsCatId="3D" csTypeId="urn:microsoft.com/office/officeart/2005/8/colors/accent1_2" csCatId="accent1" phldr="0"/>
      <dgm:spPr/>
    </dgm:pt>
    <dgm:pt modelId="{13819DB7-E4DF-445D-B089-EE74846499EA}" type="pres">
      <dgm:prSet presAssocID="{F043033A-BF68-4987-869F-67142B63416E}" presName="Name0" presStyleCnt="0">
        <dgm:presLayoutVars>
          <dgm:dir/>
          <dgm:resizeHandles val="exact"/>
        </dgm:presLayoutVars>
      </dgm:prSet>
      <dgm:spPr/>
    </dgm:pt>
    <dgm:pt modelId="{EB5A9DD8-86F9-4015-807F-111C67C6810A}" type="pres">
      <dgm:prSet presAssocID="{F043033A-BF68-4987-869F-67142B63416E}" presName="arrow" presStyleLbl="bgShp" presStyleIdx="0" presStyleCnt="1" custLinFactNeighborY="-38997"/>
      <dgm:spPr>
        <a:solidFill>
          <a:schemeClr val="accent6">
            <a:lumMod val="75000"/>
          </a:schemeClr>
        </a:solidFill>
      </dgm:spPr>
    </dgm:pt>
    <dgm:pt modelId="{8E1340F3-CF1C-48C4-9583-F486855D738C}" type="pres">
      <dgm:prSet presAssocID="{F043033A-BF68-4987-869F-67142B63416E}" presName="points" presStyleCnt="0"/>
      <dgm:spPr/>
    </dgm:pt>
  </dgm:ptLst>
  <dgm:cxnLst>
    <dgm:cxn modelId="{45CB56FE-3C6E-4F3E-89DF-B768F5336116}" type="presOf" srcId="{F043033A-BF68-4987-869F-67142B63416E}" destId="{13819DB7-E4DF-445D-B089-EE74846499EA}" srcOrd="0" destOrd="0" presId="urn:microsoft.com/office/officeart/2005/8/layout/hProcess11"/>
    <dgm:cxn modelId="{118DE448-F1C2-421E-9A84-C4122EE62430}" type="presParOf" srcId="{13819DB7-E4DF-445D-B089-EE74846499EA}" destId="{EB5A9DD8-86F9-4015-807F-111C67C6810A}" srcOrd="0" destOrd="0" presId="urn:microsoft.com/office/officeart/2005/8/layout/hProcess11"/>
    <dgm:cxn modelId="{7620E5F5-B92F-4B7C-AA0B-0355D892D901}" type="presParOf" srcId="{13819DB7-E4DF-445D-B089-EE74846499EA}" destId="{8E1340F3-CF1C-48C4-9583-F486855D738C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337D0-B368-4E66-852B-E5578EDE39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A4267-047F-41B2-8D7C-4096070C7E34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800" i="1" dirty="0" smtClean="0"/>
            <a:t>Сначала Т-область с помощью </a:t>
          </a:r>
          <a:r>
            <a:rPr lang="ru-RU" sz="1800" i="1" dirty="0" err="1" smtClean="0"/>
            <a:t>рестриктаз</a:t>
          </a:r>
          <a:r>
            <a:rPr lang="ru-RU" sz="1800" i="1" dirty="0" smtClean="0"/>
            <a:t> вырезают из </a:t>
          </a:r>
          <a:r>
            <a:rPr lang="ru-RU" sz="1800" i="1" dirty="0" err="1" smtClean="0"/>
            <a:t>плазмиды</a:t>
          </a:r>
          <a:r>
            <a:rPr lang="ru-RU" sz="1800" i="1" dirty="0" smtClean="0"/>
            <a:t>, вставляют в вектор для клонирования в клетке</a:t>
          </a:r>
          <a:r>
            <a:rPr lang="en-US" sz="1800" i="1" dirty="0" smtClean="0"/>
            <a:t> Е. coli</a:t>
          </a:r>
          <a:r>
            <a:rPr lang="ru-RU" sz="1800" i="1" dirty="0" smtClean="0"/>
            <a:t> и размножают. </a:t>
          </a:r>
          <a:endParaRPr lang="ru-RU" sz="1800" i="1" dirty="0"/>
        </a:p>
      </dgm:t>
    </dgm:pt>
    <dgm:pt modelId="{CA6D3519-3586-415A-92B4-C51E70D980C1}" type="parTrans" cxnId="{2AF15117-86DF-4C2F-974F-56C5D13FB88E}">
      <dgm:prSet/>
      <dgm:spPr/>
      <dgm:t>
        <a:bodyPr/>
        <a:lstStyle/>
        <a:p>
          <a:endParaRPr lang="ru-RU" i="1"/>
        </a:p>
      </dgm:t>
    </dgm:pt>
    <dgm:pt modelId="{D1ACEA47-1065-4F3B-AF29-F70377434E4C}" type="sibTrans" cxnId="{2AF15117-86DF-4C2F-974F-56C5D13FB88E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 i="1"/>
        </a:p>
      </dgm:t>
    </dgm:pt>
    <dgm:pt modelId="{BDF19F1A-B8A9-4081-AC97-A8A4436732EA}">
      <dgm:prSet phldrT="[Текст]" phldr="1"/>
      <dgm:spPr/>
      <dgm:t>
        <a:bodyPr/>
        <a:lstStyle/>
        <a:p>
          <a:endParaRPr lang="ru-RU" i="1"/>
        </a:p>
      </dgm:t>
    </dgm:pt>
    <dgm:pt modelId="{2CA2A4CB-0AB5-47D0-821A-EB8C882A9CA4}" type="parTrans" cxnId="{F1BE6EB5-551E-48E8-95F2-616F85B08119}">
      <dgm:prSet/>
      <dgm:spPr/>
      <dgm:t>
        <a:bodyPr/>
        <a:lstStyle/>
        <a:p>
          <a:endParaRPr lang="ru-RU" i="1"/>
        </a:p>
      </dgm:t>
    </dgm:pt>
    <dgm:pt modelId="{1DF343DF-B59F-4350-93B4-B619126C4B57}" type="sibTrans" cxnId="{F1BE6EB5-551E-48E8-95F2-616F85B08119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 i="1"/>
        </a:p>
      </dgm:t>
    </dgm:pt>
    <dgm:pt modelId="{F6572551-D93C-428B-B505-0F459C9A84BC}">
      <dgm:prSet phldrT="[Текст]"/>
      <dgm:spPr/>
      <dgm:t>
        <a:bodyPr/>
        <a:lstStyle/>
        <a:p>
          <a:endParaRPr lang="ru-RU" i="1"/>
        </a:p>
      </dgm:t>
    </dgm:pt>
    <dgm:pt modelId="{FCC39831-49A5-4F43-ADB2-9B8BF76FB960}" type="parTrans" cxnId="{2D943884-89D1-4DD0-8357-DB7B89C11512}">
      <dgm:prSet/>
      <dgm:spPr/>
      <dgm:t>
        <a:bodyPr/>
        <a:lstStyle/>
        <a:p>
          <a:endParaRPr lang="ru-RU" i="1"/>
        </a:p>
      </dgm:t>
    </dgm:pt>
    <dgm:pt modelId="{050E4ACB-9A7E-4A25-96AB-1873096EF016}" type="sibTrans" cxnId="{2D943884-89D1-4DD0-8357-DB7B89C11512}">
      <dgm:prSet/>
      <dgm:spPr/>
      <dgm:t>
        <a:bodyPr/>
        <a:lstStyle/>
        <a:p>
          <a:endParaRPr lang="ru-RU" i="1"/>
        </a:p>
      </dgm:t>
    </dgm:pt>
    <dgm:pt modelId="{88AED860-4064-4071-B0C4-18C0012F508A}">
      <dgm:prSet custT="1"/>
      <dgm:spPr>
        <a:solidFill>
          <a:schemeClr val="tx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1" dirty="0" smtClean="0"/>
            <a:t>Затем внутрь Т-области встраивают чужеродный ген и вновь размножают.</a:t>
          </a:r>
        </a:p>
      </dgm:t>
    </dgm:pt>
    <dgm:pt modelId="{DF4B0C11-3C18-4D7F-853B-73527AC9C430}" type="parTrans" cxnId="{551F02DE-CE8D-4999-B5C2-6EA9FC2FC7EE}">
      <dgm:prSet/>
      <dgm:spPr/>
      <dgm:t>
        <a:bodyPr/>
        <a:lstStyle/>
        <a:p>
          <a:endParaRPr lang="ru-RU" i="1"/>
        </a:p>
      </dgm:t>
    </dgm:pt>
    <dgm:pt modelId="{D91CB888-D034-42C7-9A62-5303D87B761F}" type="sibTrans" cxnId="{551F02DE-CE8D-4999-B5C2-6EA9FC2FC7EE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 i="1"/>
        </a:p>
      </dgm:t>
    </dgm:pt>
    <dgm:pt modelId="{12235DBA-24C4-43CC-AFC1-A5220C11C88A}">
      <dgm:prSet custT="1"/>
      <dgm:spPr>
        <a:solidFill>
          <a:schemeClr val="tx2"/>
        </a:solidFill>
      </dgm:spPr>
      <dgm:t>
        <a:bodyPr/>
        <a:lstStyle/>
        <a:p>
          <a:r>
            <a:rPr lang="ru-RU" sz="1800" i="1" dirty="0" smtClean="0"/>
            <a:t>Полученную рекомбинантную </a:t>
          </a:r>
          <a:r>
            <a:rPr lang="ru-RU" sz="1800" i="1" dirty="0" err="1" smtClean="0"/>
            <a:t>плазмиду</a:t>
          </a:r>
          <a:r>
            <a:rPr lang="ru-RU" sz="1800" i="1" dirty="0" smtClean="0"/>
            <a:t> вводят в клетки </a:t>
          </a:r>
          <a:r>
            <a:rPr lang="en-US" sz="1800" i="1" dirty="0" smtClean="0"/>
            <a:t>A. </a:t>
          </a:r>
          <a:r>
            <a:rPr lang="en-US" sz="1800" i="1" dirty="0" err="1" smtClean="0"/>
            <a:t>tumefaciens</a:t>
          </a:r>
          <a:r>
            <a:rPr lang="en-US" sz="1800" i="1" dirty="0" smtClean="0"/>
            <a:t>,</a:t>
          </a:r>
          <a:r>
            <a:rPr lang="ru-RU" sz="1800" i="1" dirty="0" smtClean="0"/>
            <a:t> несущие пол­ную </a:t>
          </a:r>
          <a:r>
            <a:rPr lang="en-US" sz="1800" i="1" dirty="0" smtClean="0"/>
            <a:t>Ti</a:t>
          </a:r>
          <a:r>
            <a:rPr lang="ru-RU" sz="1800" i="1" dirty="0" smtClean="0"/>
            <a:t>-</a:t>
          </a:r>
          <a:r>
            <a:rPr lang="ru-RU" sz="1800" i="1" dirty="0" err="1" smtClean="0"/>
            <a:t>плазмиду</a:t>
          </a:r>
          <a:r>
            <a:rPr lang="ru-RU" sz="1800" i="1" dirty="0" smtClean="0"/>
            <a:t>. </a:t>
          </a:r>
        </a:p>
      </dgm:t>
    </dgm:pt>
    <dgm:pt modelId="{9C9C2D38-1BA5-41AC-903F-4CBA6A93955B}" type="parTrans" cxnId="{C179E909-7AA6-4021-A5AD-7868C50D3143}">
      <dgm:prSet/>
      <dgm:spPr/>
      <dgm:t>
        <a:bodyPr/>
        <a:lstStyle/>
        <a:p>
          <a:endParaRPr lang="ru-RU" i="1"/>
        </a:p>
      </dgm:t>
    </dgm:pt>
    <dgm:pt modelId="{3FCEFD22-E8CE-4507-A10C-6E6803075654}" type="sibTrans" cxnId="{C179E909-7AA6-4021-A5AD-7868C50D3143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 i="1"/>
        </a:p>
      </dgm:t>
    </dgm:pt>
    <dgm:pt modelId="{AE94D937-78D8-4EF5-BE6E-07E5850265D2}">
      <dgm:prSet custT="1"/>
      <dgm:spPr>
        <a:solidFill>
          <a:schemeClr val="tx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50" i="1" dirty="0" smtClean="0"/>
            <a:t>В результате двойного кроссинговера между гомологичными участками Т-область рекомбинантной </a:t>
          </a:r>
          <a:r>
            <a:rPr lang="ru-RU" sz="1850" i="1" dirty="0" err="1" smtClean="0"/>
            <a:t>плазмиды</a:t>
          </a:r>
          <a:r>
            <a:rPr lang="ru-RU" sz="1850" i="1" dirty="0" smtClean="0"/>
            <a:t>, со­держащая чужеродный ген, включается в </a:t>
          </a:r>
          <a:r>
            <a:rPr lang="en-US" sz="1850" i="1" dirty="0" smtClean="0"/>
            <a:t>Ti</a:t>
          </a:r>
          <a:r>
            <a:rPr lang="ru-RU" sz="1850" i="1" dirty="0" smtClean="0"/>
            <a:t>-</a:t>
          </a:r>
          <a:r>
            <a:rPr lang="ru-RU" sz="1850" i="1" dirty="0" err="1" smtClean="0"/>
            <a:t>плазмиду</a:t>
          </a:r>
          <a:r>
            <a:rPr lang="ru-RU" sz="1850" i="1" dirty="0" smtClean="0"/>
            <a:t> клетки хозя­ина, заместив в ней нормальную Т-область. </a:t>
          </a:r>
          <a:endParaRPr lang="ru-RU" sz="1600" i="1" dirty="0" smtClean="0"/>
        </a:p>
      </dgm:t>
    </dgm:pt>
    <dgm:pt modelId="{E387CFAE-DF72-4E07-A0CB-9711F757261F}" type="parTrans" cxnId="{6E5E59B8-15CC-4DEB-94C9-B8A5DE3D96C7}">
      <dgm:prSet/>
      <dgm:spPr/>
      <dgm:t>
        <a:bodyPr/>
        <a:lstStyle/>
        <a:p>
          <a:endParaRPr lang="ru-RU" i="1"/>
        </a:p>
      </dgm:t>
    </dgm:pt>
    <dgm:pt modelId="{5E77D754-6511-4A58-BF8D-F3E9F5795D0E}" type="sibTrans" cxnId="{6E5E59B8-15CC-4DEB-94C9-B8A5DE3D96C7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 i="1"/>
        </a:p>
      </dgm:t>
    </dgm:pt>
    <dgm:pt modelId="{B18FDC45-16BC-4BCC-ADA9-CE816EB46984}">
      <dgm:prSet/>
      <dgm:spPr>
        <a:solidFill>
          <a:schemeClr val="tx2"/>
        </a:solidFill>
      </dgm:spPr>
      <dgm:t>
        <a:bodyPr/>
        <a:lstStyle/>
        <a:p>
          <a:endParaRPr lang="ru-RU" i="1" dirty="0" smtClean="0"/>
        </a:p>
      </dgm:t>
    </dgm:pt>
    <dgm:pt modelId="{36D42BDF-E7F8-43B5-8951-317E9198BC94}" type="parTrans" cxnId="{E867FAFE-39C4-4546-8D1F-57D4F3DCD76C}">
      <dgm:prSet/>
      <dgm:spPr/>
      <dgm:t>
        <a:bodyPr/>
        <a:lstStyle/>
        <a:p>
          <a:endParaRPr lang="ru-RU" i="1"/>
        </a:p>
      </dgm:t>
    </dgm:pt>
    <dgm:pt modelId="{2D6AE628-0BD6-4698-BABE-B5CEF3E13AA7}" type="sibTrans" cxnId="{E867FAFE-39C4-4546-8D1F-57D4F3DCD76C}">
      <dgm:prSet/>
      <dgm:spPr/>
      <dgm:t>
        <a:bodyPr/>
        <a:lstStyle/>
        <a:p>
          <a:endParaRPr lang="ru-RU" i="1"/>
        </a:p>
      </dgm:t>
    </dgm:pt>
    <dgm:pt modelId="{B3314D38-9BBC-48BE-A5D8-83ED84ACB616}">
      <dgm:prSet/>
      <dgm:spPr/>
      <dgm:t>
        <a:bodyPr/>
        <a:lstStyle/>
        <a:p>
          <a:endParaRPr lang="ru-RU" i="1"/>
        </a:p>
      </dgm:t>
    </dgm:pt>
    <dgm:pt modelId="{DFE5EE2C-0BEE-45FF-AEF3-F8800A955B1C}" type="parTrans" cxnId="{4A57640A-5FA8-4BF6-924B-B24DD3F8DB51}">
      <dgm:prSet/>
      <dgm:spPr/>
      <dgm:t>
        <a:bodyPr/>
        <a:lstStyle/>
        <a:p>
          <a:endParaRPr lang="ru-RU" i="1"/>
        </a:p>
      </dgm:t>
    </dgm:pt>
    <dgm:pt modelId="{81E2C177-9BB0-4EC1-9D0F-F201539A1E76}" type="sibTrans" cxnId="{4A57640A-5FA8-4BF6-924B-B24DD3F8DB51}">
      <dgm:prSet/>
      <dgm:spPr/>
      <dgm:t>
        <a:bodyPr/>
        <a:lstStyle/>
        <a:p>
          <a:endParaRPr lang="ru-RU" i="1"/>
        </a:p>
      </dgm:t>
    </dgm:pt>
    <dgm:pt modelId="{F85958D9-7432-4B33-BCB0-0799C3993BC4}">
      <dgm:prSet/>
      <dgm:spPr/>
      <dgm:t>
        <a:bodyPr/>
        <a:lstStyle/>
        <a:p>
          <a:endParaRPr lang="ru-RU" i="1"/>
        </a:p>
      </dgm:t>
    </dgm:pt>
    <dgm:pt modelId="{4BD58697-937C-4A04-A1AD-AF454EA268B0}" type="parTrans" cxnId="{1A7FB3F4-47DE-48C3-98AB-9CB3191F65AA}">
      <dgm:prSet/>
      <dgm:spPr/>
      <dgm:t>
        <a:bodyPr/>
        <a:lstStyle/>
        <a:p>
          <a:endParaRPr lang="ru-RU" i="1"/>
        </a:p>
      </dgm:t>
    </dgm:pt>
    <dgm:pt modelId="{A3E886EE-E296-492C-8E5B-0F27C2814FD3}" type="sibTrans" cxnId="{1A7FB3F4-47DE-48C3-98AB-9CB3191F65AA}">
      <dgm:prSet/>
      <dgm:spPr/>
      <dgm:t>
        <a:bodyPr/>
        <a:lstStyle/>
        <a:p>
          <a:endParaRPr lang="ru-RU" i="1"/>
        </a:p>
      </dgm:t>
    </dgm:pt>
    <dgm:pt modelId="{905FAEF1-E6AF-4B5D-956C-3F285B74B6F7}">
      <dgm:prSet/>
      <dgm:spPr/>
      <dgm:t>
        <a:bodyPr/>
        <a:lstStyle/>
        <a:p>
          <a:endParaRPr lang="ru-RU" i="1"/>
        </a:p>
      </dgm:t>
    </dgm:pt>
    <dgm:pt modelId="{CE66B5DD-A1DE-43B0-B0FC-FCA8C2D119FE}" type="parTrans" cxnId="{3F59D7AD-0D03-4BD6-98C8-774BAE1F6558}">
      <dgm:prSet/>
      <dgm:spPr/>
      <dgm:t>
        <a:bodyPr/>
        <a:lstStyle/>
        <a:p>
          <a:endParaRPr lang="ru-RU" i="1"/>
        </a:p>
      </dgm:t>
    </dgm:pt>
    <dgm:pt modelId="{55EF96CA-6464-435D-B57A-84645D29ED5D}" type="sibTrans" cxnId="{3F59D7AD-0D03-4BD6-98C8-774BAE1F6558}">
      <dgm:prSet/>
      <dgm:spPr/>
      <dgm:t>
        <a:bodyPr/>
        <a:lstStyle/>
        <a:p>
          <a:endParaRPr lang="ru-RU" i="1"/>
        </a:p>
      </dgm:t>
    </dgm:pt>
    <dgm:pt modelId="{2A020BC7-10E7-4E29-A675-2EA579294864}">
      <dgm:prSet/>
      <dgm:spPr/>
      <dgm:t>
        <a:bodyPr/>
        <a:lstStyle/>
        <a:p>
          <a:endParaRPr lang="ru-RU" i="1"/>
        </a:p>
      </dgm:t>
    </dgm:pt>
    <dgm:pt modelId="{7AE33A18-FE84-4B9E-8CA5-2C71DD72C594}" type="parTrans" cxnId="{D112EB70-B866-4EEC-BA72-137334DAB168}">
      <dgm:prSet/>
      <dgm:spPr/>
      <dgm:t>
        <a:bodyPr/>
        <a:lstStyle/>
        <a:p>
          <a:endParaRPr lang="ru-RU" i="1"/>
        </a:p>
      </dgm:t>
    </dgm:pt>
    <dgm:pt modelId="{FF6B9135-A60F-41F8-8508-FF68F0DC6F81}" type="sibTrans" cxnId="{D112EB70-B866-4EEC-BA72-137334DAB168}">
      <dgm:prSet/>
      <dgm:spPr/>
      <dgm:t>
        <a:bodyPr/>
        <a:lstStyle/>
        <a:p>
          <a:endParaRPr lang="ru-RU" i="1"/>
        </a:p>
      </dgm:t>
    </dgm:pt>
    <dgm:pt modelId="{63F128BE-FEAA-4754-9EF0-15ECC70750D8}">
      <dgm:prSet/>
      <dgm:spPr/>
      <dgm:t>
        <a:bodyPr/>
        <a:lstStyle/>
        <a:p>
          <a:endParaRPr lang="ru-RU" i="1"/>
        </a:p>
      </dgm:t>
    </dgm:pt>
    <dgm:pt modelId="{A182F221-C667-458A-B58E-AD07CF3D0154}" type="parTrans" cxnId="{E115056C-61B5-452B-8F2F-0EB12BA15241}">
      <dgm:prSet/>
      <dgm:spPr/>
      <dgm:t>
        <a:bodyPr/>
        <a:lstStyle/>
        <a:p>
          <a:endParaRPr lang="ru-RU" i="1"/>
        </a:p>
      </dgm:t>
    </dgm:pt>
    <dgm:pt modelId="{9FF655B7-BF13-41F7-9E34-20723E8AF188}" type="sibTrans" cxnId="{E115056C-61B5-452B-8F2F-0EB12BA15241}">
      <dgm:prSet/>
      <dgm:spPr/>
      <dgm:t>
        <a:bodyPr/>
        <a:lstStyle/>
        <a:p>
          <a:endParaRPr lang="ru-RU" i="1"/>
        </a:p>
      </dgm:t>
    </dgm:pt>
    <dgm:pt modelId="{406DEFCC-59B5-4BCD-969B-CBF57CDD6D8A}">
      <dgm:prSet/>
      <dgm:spPr/>
      <dgm:t>
        <a:bodyPr/>
        <a:lstStyle/>
        <a:p>
          <a:endParaRPr lang="ru-RU" i="1"/>
        </a:p>
      </dgm:t>
    </dgm:pt>
    <dgm:pt modelId="{9544D8C5-C52A-483A-9750-572611B04EBD}" type="parTrans" cxnId="{4BC8E394-13C4-48DE-89EC-BE79A2A7A267}">
      <dgm:prSet/>
      <dgm:spPr/>
      <dgm:t>
        <a:bodyPr/>
        <a:lstStyle/>
        <a:p>
          <a:endParaRPr lang="ru-RU" i="1"/>
        </a:p>
      </dgm:t>
    </dgm:pt>
    <dgm:pt modelId="{4C6D0060-9E57-4C3E-BEEA-15C92EC802A0}" type="sibTrans" cxnId="{4BC8E394-13C4-48DE-89EC-BE79A2A7A267}">
      <dgm:prSet/>
      <dgm:spPr/>
      <dgm:t>
        <a:bodyPr/>
        <a:lstStyle/>
        <a:p>
          <a:endParaRPr lang="ru-RU" i="1"/>
        </a:p>
      </dgm:t>
    </dgm:pt>
    <dgm:pt modelId="{49817F4E-90D7-4C16-906B-C19D4B9A93C8}">
      <dgm:prSet/>
      <dgm:spPr/>
      <dgm:t>
        <a:bodyPr/>
        <a:lstStyle/>
        <a:p>
          <a:endParaRPr lang="ru-RU" i="1"/>
        </a:p>
      </dgm:t>
    </dgm:pt>
    <dgm:pt modelId="{CC4413C8-77BB-444A-8F7A-7811AC3D4CE9}" type="parTrans" cxnId="{52FAB73A-7457-431C-A5B0-75952F613568}">
      <dgm:prSet/>
      <dgm:spPr/>
      <dgm:t>
        <a:bodyPr/>
        <a:lstStyle/>
        <a:p>
          <a:endParaRPr lang="ru-RU" i="1"/>
        </a:p>
      </dgm:t>
    </dgm:pt>
    <dgm:pt modelId="{437654B5-7ECA-4CD0-A21A-EEE602713381}" type="sibTrans" cxnId="{52FAB73A-7457-431C-A5B0-75952F613568}">
      <dgm:prSet/>
      <dgm:spPr/>
      <dgm:t>
        <a:bodyPr/>
        <a:lstStyle/>
        <a:p>
          <a:endParaRPr lang="ru-RU" i="1"/>
        </a:p>
      </dgm:t>
    </dgm:pt>
    <dgm:pt modelId="{44F1CCA7-D423-4B46-88AF-7220B3D51A5A}">
      <dgm:prSet/>
      <dgm:spPr/>
      <dgm:t>
        <a:bodyPr/>
        <a:lstStyle/>
        <a:p>
          <a:endParaRPr lang="ru-RU" i="1"/>
        </a:p>
      </dgm:t>
    </dgm:pt>
    <dgm:pt modelId="{579F2D90-C1F7-4AE4-82D7-64D4A32A7171}" type="parTrans" cxnId="{50146CA9-ED8A-4FD3-88A4-58981A44F882}">
      <dgm:prSet/>
      <dgm:spPr/>
      <dgm:t>
        <a:bodyPr/>
        <a:lstStyle/>
        <a:p>
          <a:endParaRPr lang="ru-RU" i="1"/>
        </a:p>
      </dgm:t>
    </dgm:pt>
    <dgm:pt modelId="{252A5839-7AF3-429E-B043-7DAB242C6B7B}" type="sibTrans" cxnId="{50146CA9-ED8A-4FD3-88A4-58981A44F882}">
      <dgm:prSet/>
      <dgm:spPr/>
      <dgm:t>
        <a:bodyPr/>
        <a:lstStyle/>
        <a:p>
          <a:endParaRPr lang="ru-RU" i="1"/>
        </a:p>
      </dgm:t>
    </dgm:pt>
    <dgm:pt modelId="{4E6B8EC6-8C33-4B5E-BC2D-ADD830D22E65}">
      <dgm:prSet/>
      <dgm:spPr/>
      <dgm:t>
        <a:bodyPr/>
        <a:lstStyle/>
        <a:p>
          <a:endParaRPr lang="ru-RU" i="1"/>
        </a:p>
      </dgm:t>
    </dgm:pt>
    <dgm:pt modelId="{4252F0A3-53D2-4BB9-95DB-0D7CC7FFAFB7}" type="parTrans" cxnId="{DF0F0C7F-FB3C-4074-A65B-915E270D1F97}">
      <dgm:prSet/>
      <dgm:spPr/>
      <dgm:t>
        <a:bodyPr/>
        <a:lstStyle/>
        <a:p>
          <a:endParaRPr lang="ru-RU" i="1"/>
        </a:p>
      </dgm:t>
    </dgm:pt>
    <dgm:pt modelId="{F409DB8F-8964-496C-B3A5-20743840A8D1}" type="sibTrans" cxnId="{DF0F0C7F-FB3C-4074-A65B-915E270D1F97}">
      <dgm:prSet/>
      <dgm:spPr/>
      <dgm:t>
        <a:bodyPr/>
        <a:lstStyle/>
        <a:p>
          <a:endParaRPr lang="ru-RU" i="1"/>
        </a:p>
      </dgm:t>
    </dgm:pt>
    <dgm:pt modelId="{6F5AF24B-4B0B-4AE3-8393-12742D239A07}" type="pres">
      <dgm:prSet presAssocID="{797337D0-B368-4E66-852B-E5578EDE39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8C9B5-FA5D-40D0-A120-479E3EE54EDB}" type="pres">
      <dgm:prSet presAssocID="{797337D0-B368-4E66-852B-E5578EDE3934}" presName="dummyMaxCanvas" presStyleCnt="0">
        <dgm:presLayoutVars/>
      </dgm:prSet>
      <dgm:spPr/>
    </dgm:pt>
    <dgm:pt modelId="{759A358D-0028-49F3-A014-8326BC0063FB}" type="pres">
      <dgm:prSet presAssocID="{797337D0-B368-4E66-852B-E5578EDE3934}" presName="FiveNodes_1" presStyleLbl="node1" presStyleIdx="0" presStyleCnt="5" custScaleX="12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C01C5-D08D-43B9-BCAC-492CB17BF566}" type="pres">
      <dgm:prSet presAssocID="{797337D0-B368-4E66-852B-E5578EDE3934}" presName="FiveNodes_2" presStyleLbl="node1" presStyleIdx="1" presStyleCnt="5" custScaleX="119556" custScaleY="58025" custLinFactNeighborY="-26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D3DA0-2292-4648-B7A3-73B4D317BBD3}" type="pres">
      <dgm:prSet presAssocID="{797337D0-B368-4E66-852B-E5578EDE3934}" presName="FiveNodes_3" presStyleLbl="node1" presStyleIdx="2" presStyleCnt="5" custScaleX="121179" custLinFactNeighborX="-737" custLinFactNeighborY="-50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D1C26-970D-4BF0-AA8C-CE34B41D0197}" type="pres">
      <dgm:prSet presAssocID="{797337D0-B368-4E66-852B-E5578EDE3934}" presName="FiveNodes_4" presStyleLbl="node1" presStyleIdx="3" presStyleCnt="5" custScaleX="129870" custScaleY="150617" custLinFactNeighborX="-3184" custLinFactNeighborY="-30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34E70-0562-4311-98F1-CFEF7510E924}" type="pres">
      <dgm:prSet presAssocID="{797337D0-B368-4E66-852B-E5578EDE3934}" presName="FiveNodes_5" presStyleLbl="node1" presStyleIdx="4" presStyleCnt="5" custScaleX="116085" custScaleY="91974" custLinFactNeighborX="-3234" custLinFactNeighborY="-8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1C03-849E-4A79-ACF6-163989A19708}" type="pres">
      <dgm:prSet presAssocID="{797337D0-B368-4E66-852B-E5578EDE3934}" presName="FiveConn_1-2" presStyleLbl="fgAccFollowNode1" presStyleIdx="0" presStyleCnt="4" custLinFactNeighborX="85875" custLinFactNeighborY="-17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E8645-1261-4167-933C-61FDB881B07D}" type="pres">
      <dgm:prSet presAssocID="{797337D0-B368-4E66-852B-E5578EDE3934}" presName="FiveConn_2-3" presStyleLbl="fgAccFollowNode1" presStyleIdx="1" presStyleCnt="4" custLinFactX="9854" custLinFactNeighborX="100000" custLinFactNeighborY="-62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8A1E1-E3AE-4EDC-BC1E-053AAE4D2C79}" type="pres">
      <dgm:prSet presAssocID="{797337D0-B368-4E66-852B-E5578EDE3934}" presName="FiveConn_3-4" presStyleLbl="fgAccFollowNode1" presStyleIdx="2" presStyleCnt="4" custLinFactNeighborX="98221" custLinFactNeighborY="-68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15A1E-A05B-4224-932C-19A2C41EE9CB}" type="pres">
      <dgm:prSet presAssocID="{797337D0-B368-4E66-852B-E5578EDE3934}" presName="FiveConn_4-5" presStyleLbl="fgAccFollowNode1" presStyleIdx="3" presStyleCnt="4" custLinFactNeighborX="86587" custLinFactNeighborY="-1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A9E89-B11A-4DD5-A2C2-5A25D3BEC000}" type="pres">
      <dgm:prSet presAssocID="{797337D0-B368-4E66-852B-E5578EDE393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D9037-7E5B-4004-A6B9-22EB472BD269}" type="pres">
      <dgm:prSet presAssocID="{797337D0-B368-4E66-852B-E5578EDE393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C258C-DDC1-4346-B1CB-46CEFF8E599B}" type="pres">
      <dgm:prSet presAssocID="{797337D0-B368-4E66-852B-E5578EDE393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CE80A-28B7-45D3-827C-CDE6E9DC6517}" type="pres">
      <dgm:prSet presAssocID="{797337D0-B368-4E66-852B-E5578EDE393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6C18C-4BA7-4022-99A0-9A16917495FA}" type="pres">
      <dgm:prSet presAssocID="{797337D0-B368-4E66-852B-E5578EDE393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9E909-7AA6-4021-A5AD-7868C50D3143}" srcId="{797337D0-B368-4E66-852B-E5578EDE3934}" destId="{12235DBA-24C4-43CC-AFC1-A5220C11C88A}" srcOrd="2" destOrd="0" parTransId="{9C9C2D38-1BA5-41AC-903F-4CBA6A93955B}" sibTransId="{3FCEFD22-E8CE-4507-A10C-6E6803075654}"/>
    <dgm:cxn modelId="{D4323A73-C258-449C-A0FB-AC4DCE249FBA}" type="presOf" srcId="{88AED860-4064-4071-B0C4-18C0012F508A}" destId="{5CBD9037-7E5B-4004-A6B9-22EB472BD269}" srcOrd="1" destOrd="0" presId="urn:microsoft.com/office/officeart/2005/8/layout/vProcess5"/>
    <dgm:cxn modelId="{E8C147A9-922A-4968-B52E-BE9C40B4A510}" type="presOf" srcId="{88AED860-4064-4071-B0C4-18C0012F508A}" destId="{F08C01C5-D08D-43B9-BCAC-492CB17BF566}" srcOrd="0" destOrd="0" presId="urn:microsoft.com/office/officeart/2005/8/layout/vProcess5"/>
    <dgm:cxn modelId="{F1BE6EB5-551E-48E8-95F2-616F85B08119}" srcId="{797337D0-B368-4E66-852B-E5578EDE3934}" destId="{BDF19F1A-B8A9-4081-AC97-A8A4436732EA}" srcOrd="14" destOrd="0" parTransId="{2CA2A4CB-0AB5-47D0-821A-EB8C882A9CA4}" sibTransId="{1DF343DF-B59F-4350-93B4-B619126C4B57}"/>
    <dgm:cxn modelId="{551F02DE-CE8D-4999-B5C2-6EA9FC2FC7EE}" srcId="{797337D0-B368-4E66-852B-E5578EDE3934}" destId="{88AED860-4064-4071-B0C4-18C0012F508A}" srcOrd="1" destOrd="0" parTransId="{DF4B0C11-3C18-4D7F-853B-73527AC9C430}" sibTransId="{D91CB888-D034-42C7-9A62-5303D87B761F}"/>
    <dgm:cxn modelId="{062F70AA-5186-4C5E-BF68-45FBDF686FDE}" type="presOf" srcId="{AE94D937-78D8-4EF5-BE6E-07E5850265D2}" destId="{24CCE80A-28B7-45D3-827C-CDE6E9DC6517}" srcOrd="1" destOrd="0" presId="urn:microsoft.com/office/officeart/2005/8/layout/vProcess5"/>
    <dgm:cxn modelId="{9968D22D-32B7-44FA-8B85-B3E87DEDE302}" type="presOf" srcId="{797337D0-B368-4E66-852B-E5578EDE3934}" destId="{6F5AF24B-4B0B-4AE3-8393-12742D239A07}" srcOrd="0" destOrd="0" presId="urn:microsoft.com/office/officeart/2005/8/layout/vProcess5"/>
    <dgm:cxn modelId="{52FAB73A-7457-431C-A5B0-75952F613568}" srcId="{797337D0-B368-4E66-852B-E5578EDE3934}" destId="{49817F4E-90D7-4C16-906B-C19D4B9A93C8}" srcOrd="7" destOrd="0" parTransId="{CC4413C8-77BB-444A-8F7A-7811AC3D4CE9}" sibTransId="{437654B5-7ECA-4CD0-A21A-EEE602713381}"/>
    <dgm:cxn modelId="{E115056C-61B5-452B-8F2F-0EB12BA15241}" srcId="{797337D0-B368-4E66-852B-E5578EDE3934}" destId="{63F128BE-FEAA-4754-9EF0-15ECC70750D8}" srcOrd="8" destOrd="0" parTransId="{A182F221-C667-458A-B58E-AD07CF3D0154}" sibTransId="{9FF655B7-BF13-41F7-9E34-20723E8AF188}"/>
    <dgm:cxn modelId="{B949A0DF-02B9-42AA-9B72-D3712E800037}" type="presOf" srcId="{0F7A4267-047F-41B2-8D7C-4096070C7E34}" destId="{759A358D-0028-49F3-A014-8326BC0063FB}" srcOrd="0" destOrd="0" presId="urn:microsoft.com/office/officeart/2005/8/layout/vProcess5"/>
    <dgm:cxn modelId="{4BC8E394-13C4-48DE-89EC-BE79A2A7A267}" srcId="{797337D0-B368-4E66-852B-E5578EDE3934}" destId="{406DEFCC-59B5-4BCD-969B-CBF57CDD6D8A}" srcOrd="9" destOrd="0" parTransId="{9544D8C5-C52A-483A-9750-572611B04EBD}" sibTransId="{4C6D0060-9E57-4C3E-BEEA-15C92EC802A0}"/>
    <dgm:cxn modelId="{38B07206-1BF3-43C9-84A8-E6D3ABA0D95D}" type="presOf" srcId="{12235DBA-24C4-43CC-AFC1-A5220C11C88A}" destId="{29FC258C-DDC1-4346-B1CB-46CEFF8E599B}" srcOrd="1" destOrd="0" presId="urn:microsoft.com/office/officeart/2005/8/layout/vProcess5"/>
    <dgm:cxn modelId="{6E5E59B8-15CC-4DEB-94C9-B8A5DE3D96C7}" srcId="{797337D0-B368-4E66-852B-E5578EDE3934}" destId="{AE94D937-78D8-4EF5-BE6E-07E5850265D2}" srcOrd="3" destOrd="0" parTransId="{E387CFAE-DF72-4E07-A0CB-9711F757261F}" sibTransId="{5E77D754-6511-4A58-BF8D-F3E9F5795D0E}"/>
    <dgm:cxn modelId="{D112EB70-B866-4EEC-BA72-137334DAB168}" srcId="{797337D0-B368-4E66-852B-E5578EDE3934}" destId="{2A020BC7-10E7-4E29-A675-2EA579294864}" srcOrd="10" destOrd="0" parTransId="{7AE33A18-FE84-4B9E-8CA5-2C71DD72C594}" sibTransId="{FF6B9135-A60F-41F8-8508-FF68F0DC6F81}"/>
    <dgm:cxn modelId="{1A7FB3F4-47DE-48C3-98AB-9CB3191F65AA}" srcId="{797337D0-B368-4E66-852B-E5578EDE3934}" destId="{F85958D9-7432-4B33-BCB0-0799C3993BC4}" srcOrd="12" destOrd="0" parTransId="{4BD58697-937C-4A04-A1AD-AF454EA268B0}" sibTransId="{A3E886EE-E296-492C-8E5B-0F27C2814FD3}"/>
    <dgm:cxn modelId="{526167D4-C82B-42C1-B988-497D9F9C6F1E}" type="presOf" srcId="{0F7A4267-047F-41B2-8D7C-4096070C7E34}" destId="{33EA9E89-B11A-4DD5-A2C2-5A25D3BEC000}" srcOrd="1" destOrd="0" presId="urn:microsoft.com/office/officeart/2005/8/layout/vProcess5"/>
    <dgm:cxn modelId="{07E2779F-D793-4486-897E-95DB1EFA6129}" type="presOf" srcId="{AE94D937-78D8-4EF5-BE6E-07E5850265D2}" destId="{3A3D1C26-970D-4BF0-AA8C-CE34B41D0197}" srcOrd="0" destOrd="0" presId="urn:microsoft.com/office/officeart/2005/8/layout/vProcess5"/>
    <dgm:cxn modelId="{8A4D88E9-21FB-4B71-A357-0325CD194B2F}" type="presOf" srcId="{B18FDC45-16BC-4BCC-ADA9-CE816EB46984}" destId="{D8534E70-0562-4311-98F1-CFEF7510E924}" srcOrd="0" destOrd="0" presId="urn:microsoft.com/office/officeart/2005/8/layout/vProcess5"/>
    <dgm:cxn modelId="{2968CE47-BF9F-4030-B566-0E9EAAAC71E8}" type="presOf" srcId="{12235DBA-24C4-43CC-AFC1-A5220C11C88A}" destId="{4E2D3DA0-2292-4648-B7A3-73B4D317BBD3}" srcOrd="0" destOrd="0" presId="urn:microsoft.com/office/officeart/2005/8/layout/vProcess5"/>
    <dgm:cxn modelId="{D73D4223-136D-43E5-B49F-D1754BC3A432}" type="presOf" srcId="{B18FDC45-16BC-4BCC-ADA9-CE816EB46984}" destId="{C0A6C18C-4BA7-4022-99A0-9A16917495FA}" srcOrd="1" destOrd="0" presId="urn:microsoft.com/office/officeart/2005/8/layout/vProcess5"/>
    <dgm:cxn modelId="{2D943884-89D1-4DD0-8357-DB7B89C11512}" srcId="{797337D0-B368-4E66-852B-E5578EDE3934}" destId="{F6572551-D93C-428B-B505-0F459C9A84BC}" srcOrd="15" destOrd="0" parTransId="{FCC39831-49A5-4F43-ADB2-9B8BF76FB960}" sibTransId="{050E4ACB-9A7E-4A25-96AB-1873096EF016}"/>
    <dgm:cxn modelId="{B6A76D04-1FA3-48E6-B72D-1A1D693EDF60}" type="presOf" srcId="{D1ACEA47-1065-4F3B-AF29-F70377434E4C}" destId="{5AB51C03-849E-4A79-ACF6-163989A19708}" srcOrd="0" destOrd="0" presId="urn:microsoft.com/office/officeart/2005/8/layout/vProcess5"/>
    <dgm:cxn modelId="{5A9A92F0-1EC2-4D58-96DD-220F133A1578}" type="presOf" srcId="{5E77D754-6511-4A58-BF8D-F3E9F5795D0E}" destId="{C2D15A1E-A05B-4224-932C-19A2C41EE9CB}" srcOrd="0" destOrd="0" presId="urn:microsoft.com/office/officeart/2005/8/layout/vProcess5"/>
    <dgm:cxn modelId="{4A57640A-5FA8-4BF6-924B-B24DD3F8DB51}" srcId="{797337D0-B368-4E66-852B-E5578EDE3934}" destId="{B3314D38-9BBC-48BE-A5D8-83ED84ACB616}" srcOrd="13" destOrd="0" parTransId="{DFE5EE2C-0BEE-45FF-AEF3-F8800A955B1C}" sibTransId="{81E2C177-9BB0-4EC1-9D0F-F201539A1E76}"/>
    <dgm:cxn modelId="{DF0F0C7F-FB3C-4074-A65B-915E270D1F97}" srcId="{797337D0-B368-4E66-852B-E5578EDE3934}" destId="{4E6B8EC6-8C33-4B5E-BC2D-ADD830D22E65}" srcOrd="5" destOrd="0" parTransId="{4252F0A3-53D2-4BB9-95DB-0D7CC7FFAFB7}" sibTransId="{F409DB8F-8964-496C-B3A5-20743840A8D1}"/>
    <dgm:cxn modelId="{E867FAFE-39C4-4546-8D1F-57D4F3DCD76C}" srcId="{797337D0-B368-4E66-852B-E5578EDE3934}" destId="{B18FDC45-16BC-4BCC-ADA9-CE816EB46984}" srcOrd="4" destOrd="0" parTransId="{36D42BDF-E7F8-43B5-8951-317E9198BC94}" sibTransId="{2D6AE628-0BD6-4698-BABE-B5CEF3E13AA7}"/>
    <dgm:cxn modelId="{2AF15117-86DF-4C2F-974F-56C5D13FB88E}" srcId="{797337D0-B368-4E66-852B-E5578EDE3934}" destId="{0F7A4267-047F-41B2-8D7C-4096070C7E34}" srcOrd="0" destOrd="0" parTransId="{CA6D3519-3586-415A-92B4-C51E70D980C1}" sibTransId="{D1ACEA47-1065-4F3B-AF29-F70377434E4C}"/>
    <dgm:cxn modelId="{3F59D7AD-0D03-4BD6-98C8-774BAE1F6558}" srcId="{797337D0-B368-4E66-852B-E5578EDE3934}" destId="{905FAEF1-E6AF-4B5D-956C-3F285B74B6F7}" srcOrd="11" destOrd="0" parTransId="{CE66B5DD-A1DE-43B0-B0FC-FCA8C2D119FE}" sibTransId="{55EF96CA-6464-435D-B57A-84645D29ED5D}"/>
    <dgm:cxn modelId="{BA7D7B0C-22DB-45ED-BD76-552E2FF399F8}" type="presOf" srcId="{3FCEFD22-E8CE-4507-A10C-6E6803075654}" destId="{07D8A1E1-E3AE-4EDC-BC1E-053AAE4D2C79}" srcOrd="0" destOrd="0" presId="urn:microsoft.com/office/officeart/2005/8/layout/vProcess5"/>
    <dgm:cxn modelId="{FBB48D40-9BB8-479D-80E1-6070ADA183DF}" type="presOf" srcId="{D91CB888-D034-42C7-9A62-5303D87B761F}" destId="{C7DE8645-1261-4167-933C-61FDB881B07D}" srcOrd="0" destOrd="0" presId="urn:microsoft.com/office/officeart/2005/8/layout/vProcess5"/>
    <dgm:cxn modelId="{50146CA9-ED8A-4FD3-88A4-58981A44F882}" srcId="{797337D0-B368-4E66-852B-E5578EDE3934}" destId="{44F1CCA7-D423-4B46-88AF-7220B3D51A5A}" srcOrd="6" destOrd="0" parTransId="{579F2D90-C1F7-4AE4-82D7-64D4A32A7171}" sibTransId="{252A5839-7AF3-429E-B043-7DAB242C6B7B}"/>
    <dgm:cxn modelId="{5F8A08B3-7CE5-45B6-A4BD-A44106606D73}" type="presParOf" srcId="{6F5AF24B-4B0B-4AE3-8393-12742D239A07}" destId="{1488C9B5-FA5D-40D0-A120-479E3EE54EDB}" srcOrd="0" destOrd="0" presId="urn:microsoft.com/office/officeart/2005/8/layout/vProcess5"/>
    <dgm:cxn modelId="{2875503C-4E31-401D-8C30-6E4A4C32CE8C}" type="presParOf" srcId="{6F5AF24B-4B0B-4AE3-8393-12742D239A07}" destId="{759A358D-0028-49F3-A014-8326BC0063FB}" srcOrd="1" destOrd="0" presId="urn:microsoft.com/office/officeart/2005/8/layout/vProcess5"/>
    <dgm:cxn modelId="{20D13D7E-79C1-453D-93F1-2C1C74DECEAB}" type="presParOf" srcId="{6F5AF24B-4B0B-4AE3-8393-12742D239A07}" destId="{F08C01C5-D08D-43B9-BCAC-492CB17BF566}" srcOrd="2" destOrd="0" presId="urn:microsoft.com/office/officeart/2005/8/layout/vProcess5"/>
    <dgm:cxn modelId="{53DD23A5-70BA-4AB8-AB6A-C98E4AE6A208}" type="presParOf" srcId="{6F5AF24B-4B0B-4AE3-8393-12742D239A07}" destId="{4E2D3DA0-2292-4648-B7A3-73B4D317BBD3}" srcOrd="3" destOrd="0" presId="urn:microsoft.com/office/officeart/2005/8/layout/vProcess5"/>
    <dgm:cxn modelId="{DBE22F7F-EADF-4AB0-BD93-B5B57FD4F762}" type="presParOf" srcId="{6F5AF24B-4B0B-4AE3-8393-12742D239A07}" destId="{3A3D1C26-970D-4BF0-AA8C-CE34B41D0197}" srcOrd="4" destOrd="0" presId="urn:microsoft.com/office/officeart/2005/8/layout/vProcess5"/>
    <dgm:cxn modelId="{D701759E-B1B8-4DB6-8C0F-3E2C7E76AFFD}" type="presParOf" srcId="{6F5AF24B-4B0B-4AE3-8393-12742D239A07}" destId="{D8534E70-0562-4311-98F1-CFEF7510E924}" srcOrd="5" destOrd="0" presId="urn:microsoft.com/office/officeart/2005/8/layout/vProcess5"/>
    <dgm:cxn modelId="{57769E94-A487-4447-98EF-274BEBE6946F}" type="presParOf" srcId="{6F5AF24B-4B0B-4AE3-8393-12742D239A07}" destId="{5AB51C03-849E-4A79-ACF6-163989A19708}" srcOrd="6" destOrd="0" presId="urn:microsoft.com/office/officeart/2005/8/layout/vProcess5"/>
    <dgm:cxn modelId="{4E613BB5-012A-4855-B14C-230D1E49C34F}" type="presParOf" srcId="{6F5AF24B-4B0B-4AE3-8393-12742D239A07}" destId="{C7DE8645-1261-4167-933C-61FDB881B07D}" srcOrd="7" destOrd="0" presId="urn:microsoft.com/office/officeart/2005/8/layout/vProcess5"/>
    <dgm:cxn modelId="{99566A08-222C-496A-94AD-0DCB329333DB}" type="presParOf" srcId="{6F5AF24B-4B0B-4AE3-8393-12742D239A07}" destId="{07D8A1E1-E3AE-4EDC-BC1E-053AAE4D2C79}" srcOrd="8" destOrd="0" presId="urn:microsoft.com/office/officeart/2005/8/layout/vProcess5"/>
    <dgm:cxn modelId="{828FC6B4-3984-4B6A-81EA-57E244699F94}" type="presParOf" srcId="{6F5AF24B-4B0B-4AE3-8393-12742D239A07}" destId="{C2D15A1E-A05B-4224-932C-19A2C41EE9CB}" srcOrd="9" destOrd="0" presId="urn:microsoft.com/office/officeart/2005/8/layout/vProcess5"/>
    <dgm:cxn modelId="{C71B815E-BB9E-43B6-BC32-FE0797D76522}" type="presParOf" srcId="{6F5AF24B-4B0B-4AE3-8393-12742D239A07}" destId="{33EA9E89-B11A-4DD5-A2C2-5A25D3BEC000}" srcOrd="10" destOrd="0" presId="urn:microsoft.com/office/officeart/2005/8/layout/vProcess5"/>
    <dgm:cxn modelId="{CA72876D-2F20-4FC7-ACF9-83155F08142E}" type="presParOf" srcId="{6F5AF24B-4B0B-4AE3-8393-12742D239A07}" destId="{5CBD9037-7E5B-4004-A6B9-22EB472BD269}" srcOrd="11" destOrd="0" presId="urn:microsoft.com/office/officeart/2005/8/layout/vProcess5"/>
    <dgm:cxn modelId="{0EC7DF4B-87E5-4D5A-962E-DE5C79FBD728}" type="presParOf" srcId="{6F5AF24B-4B0B-4AE3-8393-12742D239A07}" destId="{29FC258C-DDC1-4346-B1CB-46CEFF8E599B}" srcOrd="12" destOrd="0" presId="urn:microsoft.com/office/officeart/2005/8/layout/vProcess5"/>
    <dgm:cxn modelId="{94B56D60-CAB4-4B32-ACAE-0723983DB9A4}" type="presParOf" srcId="{6F5AF24B-4B0B-4AE3-8393-12742D239A07}" destId="{24CCE80A-28B7-45D3-827C-CDE6E9DC6517}" srcOrd="13" destOrd="0" presId="urn:microsoft.com/office/officeart/2005/8/layout/vProcess5"/>
    <dgm:cxn modelId="{E1CDFEE0-2143-432E-A0AD-0B653C24D2A0}" type="presParOf" srcId="{6F5AF24B-4B0B-4AE3-8393-12742D239A07}" destId="{C0A6C18C-4BA7-4022-99A0-9A16917495F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65D7DE-2B84-47B5-B315-2B78C814231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E510AD-154C-4BD3-A6C6-3F3EDFA048DC}">
      <dgm:prSet phldrT="[Текст]"/>
      <dgm:spPr/>
      <dgm:t>
        <a:bodyPr/>
        <a:lstStyle/>
        <a:p>
          <a:r>
            <a:rPr lang="ru-RU" dirty="0" smtClean="0"/>
            <a:t>Клонирование бактериальных генов</a:t>
          </a:r>
          <a:endParaRPr lang="ru-RU" dirty="0"/>
        </a:p>
      </dgm:t>
    </dgm:pt>
    <dgm:pt modelId="{6D327BC5-F5B1-442C-8AF5-C11A963DA019}" type="parTrans" cxnId="{FBD7A1A7-6670-4E8D-86F3-4B5F4D1D1456}">
      <dgm:prSet/>
      <dgm:spPr/>
      <dgm:t>
        <a:bodyPr/>
        <a:lstStyle/>
        <a:p>
          <a:endParaRPr lang="ru-RU"/>
        </a:p>
      </dgm:t>
    </dgm:pt>
    <dgm:pt modelId="{BCF694B2-F7EA-401F-9E37-29859F3FA4E6}" type="sibTrans" cxnId="{FBD7A1A7-6670-4E8D-86F3-4B5F4D1D1456}">
      <dgm:prSet/>
      <dgm:spPr/>
      <dgm:t>
        <a:bodyPr/>
        <a:lstStyle/>
        <a:p>
          <a:endParaRPr lang="ru-RU"/>
        </a:p>
      </dgm:t>
    </dgm:pt>
    <dgm:pt modelId="{E6561114-9656-449E-B8AF-92AE42642E99}">
      <dgm:prSet phldrT="[Текст]"/>
      <dgm:spPr/>
      <dgm:t>
        <a:bodyPr/>
        <a:lstStyle/>
        <a:p>
          <a:r>
            <a:rPr lang="ru-RU" dirty="0" smtClean="0"/>
            <a:t>Получение векторных конструкций на основе </a:t>
          </a:r>
          <a:r>
            <a:rPr lang="en-US" dirty="0" smtClean="0"/>
            <a:t>Ti</a:t>
          </a:r>
          <a:r>
            <a:rPr lang="ru-RU" dirty="0" smtClean="0"/>
            <a:t>-</a:t>
          </a:r>
          <a:r>
            <a:rPr lang="ru-RU" dirty="0" err="1" smtClean="0"/>
            <a:t>плазмиды</a:t>
          </a:r>
          <a:r>
            <a:rPr lang="ru-RU" dirty="0" smtClean="0"/>
            <a:t> </a:t>
          </a:r>
          <a:endParaRPr lang="ru-RU" dirty="0"/>
        </a:p>
      </dgm:t>
    </dgm:pt>
    <dgm:pt modelId="{04444858-2274-4B39-B75B-C0ACD1C8EEF2}" type="parTrans" cxnId="{BCD6A051-E2F8-4018-8240-D4DC2505DCD1}">
      <dgm:prSet/>
      <dgm:spPr/>
      <dgm:t>
        <a:bodyPr/>
        <a:lstStyle/>
        <a:p>
          <a:endParaRPr lang="ru-RU"/>
        </a:p>
      </dgm:t>
    </dgm:pt>
    <dgm:pt modelId="{CAAC8897-A914-4A81-BA4D-E159604235EA}" type="sibTrans" cxnId="{BCD6A051-E2F8-4018-8240-D4DC2505DCD1}">
      <dgm:prSet/>
      <dgm:spPr/>
      <dgm:t>
        <a:bodyPr/>
        <a:lstStyle/>
        <a:p>
          <a:endParaRPr lang="ru-RU"/>
        </a:p>
      </dgm:t>
    </dgm:pt>
    <dgm:pt modelId="{8A8A2383-C866-4333-9743-06E75F2CCF7E}">
      <dgm:prSet phldrT="[Текст]"/>
      <dgm:spPr/>
      <dgm:t>
        <a:bodyPr/>
        <a:lstStyle/>
        <a:p>
          <a:r>
            <a:rPr lang="ru-RU" dirty="0" smtClean="0"/>
            <a:t>Введение их в растение</a:t>
          </a:r>
          <a:endParaRPr lang="ru-RU" dirty="0"/>
        </a:p>
      </dgm:t>
    </dgm:pt>
    <dgm:pt modelId="{506C34CE-1521-485C-8969-A031A778BE84}" type="parTrans" cxnId="{34F39A21-938D-43B9-B44B-2EF6174AC4DA}">
      <dgm:prSet/>
      <dgm:spPr/>
      <dgm:t>
        <a:bodyPr/>
        <a:lstStyle/>
        <a:p>
          <a:endParaRPr lang="ru-RU"/>
        </a:p>
      </dgm:t>
    </dgm:pt>
    <dgm:pt modelId="{9B9D9A1A-5409-4249-A941-B9E72A4B9060}" type="sibTrans" cxnId="{34F39A21-938D-43B9-B44B-2EF6174AC4DA}">
      <dgm:prSet/>
      <dgm:spPr/>
      <dgm:t>
        <a:bodyPr/>
        <a:lstStyle/>
        <a:p>
          <a:endParaRPr lang="ru-RU"/>
        </a:p>
      </dgm:t>
    </dgm:pt>
    <dgm:pt modelId="{960A0C51-B850-4800-8B14-89DD3A68738E}" type="pres">
      <dgm:prSet presAssocID="{AD65D7DE-2B84-47B5-B315-2B78C814231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D451F2-6A24-474D-9095-5FAE8EEB5410}" type="pres">
      <dgm:prSet presAssocID="{CCE510AD-154C-4BD3-A6C6-3F3EDFA048DC}" presName="Accent1" presStyleCnt="0"/>
      <dgm:spPr/>
    </dgm:pt>
    <dgm:pt modelId="{04DDC2D7-50EC-4E85-B3CC-9E2909639AD9}" type="pres">
      <dgm:prSet presAssocID="{CCE510AD-154C-4BD3-A6C6-3F3EDFA048DC}" presName="Accent" presStyleLbl="node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00831D7D-C354-4D8B-A807-8F649A939D32}" type="pres">
      <dgm:prSet presAssocID="{CCE510AD-154C-4BD3-A6C6-3F3EDFA048D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425A9-C9CC-4820-8E9B-5D6E4D0C1FEE}" type="pres">
      <dgm:prSet presAssocID="{E6561114-9656-449E-B8AF-92AE42642E99}" presName="Accent2" presStyleCnt="0"/>
      <dgm:spPr/>
    </dgm:pt>
    <dgm:pt modelId="{97D0E071-271D-4421-AD6E-88652EA31441}" type="pres">
      <dgm:prSet presAssocID="{E6561114-9656-449E-B8AF-92AE42642E99}" presName="Accent" presStyleLbl="node1" presStyleIdx="1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734DD12A-4BD8-4C03-8238-F1F28CC3A574}" type="pres">
      <dgm:prSet presAssocID="{E6561114-9656-449E-B8AF-92AE42642E9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742A1-4842-4342-A766-55F30A30AB8B}" type="pres">
      <dgm:prSet presAssocID="{8A8A2383-C866-4333-9743-06E75F2CCF7E}" presName="Accent3" presStyleCnt="0"/>
      <dgm:spPr/>
    </dgm:pt>
    <dgm:pt modelId="{43C3106E-06BA-4D01-882E-F6B3A121129A}" type="pres">
      <dgm:prSet presAssocID="{8A8A2383-C866-4333-9743-06E75F2CCF7E}" presName="Accent" presStyleLbl="node1" presStyleIdx="2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2F0236B0-C51B-40A6-AF9D-7E2B5BA79654}" type="pres">
      <dgm:prSet presAssocID="{8A8A2383-C866-4333-9743-06E75F2CCF7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ACBEB-243F-4FCF-A029-611DF4A61AAB}" type="presOf" srcId="{AD65D7DE-2B84-47B5-B315-2B78C8142314}" destId="{960A0C51-B850-4800-8B14-89DD3A68738E}" srcOrd="0" destOrd="0" presId="urn:microsoft.com/office/officeart/2009/layout/CircleArrowProcess"/>
    <dgm:cxn modelId="{E4CD067B-E724-494D-ACD9-8076939C2E41}" type="presOf" srcId="{8A8A2383-C866-4333-9743-06E75F2CCF7E}" destId="{2F0236B0-C51B-40A6-AF9D-7E2B5BA79654}" srcOrd="0" destOrd="0" presId="urn:microsoft.com/office/officeart/2009/layout/CircleArrowProcess"/>
    <dgm:cxn modelId="{DDA2A9D3-BB10-4F94-93E7-C3530B6273C4}" type="presOf" srcId="{CCE510AD-154C-4BD3-A6C6-3F3EDFA048DC}" destId="{00831D7D-C354-4D8B-A807-8F649A939D32}" srcOrd="0" destOrd="0" presId="urn:microsoft.com/office/officeart/2009/layout/CircleArrowProcess"/>
    <dgm:cxn modelId="{BCD6A051-E2F8-4018-8240-D4DC2505DCD1}" srcId="{AD65D7DE-2B84-47B5-B315-2B78C8142314}" destId="{E6561114-9656-449E-B8AF-92AE42642E99}" srcOrd="1" destOrd="0" parTransId="{04444858-2274-4B39-B75B-C0ACD1C8EEF2}" sibTransId="{CAAC8897-A914-4A81-BA4D-E159604235EA}"/>
    <dgm:cxn modelId="{FBD7A1A7-6670-4E8D-86F3-4B5F4D1D1456}" srcId="{AD65D7DE-2B84-47B5-B315-2B78C8142314}" destId="{CCE510AD-154C-4BD3-A6C6-3F3EDFA048DC}" srcOrd="0" destOrd="0" parTransId="{6D327BC5-F5B1-442C-8AF5-C11A963DA019}" sibTransId="{BCF694B2-F7EA-401F-9E37-29859F3FA4E6}"/>
    <dgm:cxn modelId="{79A7E44A-A577-4541-89E4-44799CC483D3}" type="presOf" srcId="{E6561114-9656-449E-B8AF-92AE42642E99}" destId="{734DD12A-4BD8-4C03-8238-F1F28CC3A574}" srcOrd="0" destOrd="0" presId="urn:microsoft.com/office/officeart/2009/layout/CircleArrowProcess"/>
    <dgm:cxn modelId="{34F39A21-938D-43B9-B44B-2EF6174AC4DA}" srcId="{AD65D7DE-2B84-47B5-B315-2B78C8142314}" destId="{8A8A2383-C866-4333-9743-06E75F2CCF7E}" srcOrd="2" destOrd="0" parTransId="{506C34CE-1521-485C-8969-A031A778BE84}" sibTransId="{9B9D9A1A-5409-4249-A941-B9E72A4B9060}"/>
    <dgm:cxn modelId="{871B5136-841E-4FD7-8F37-FD55F2F7FF1B}" type="presParOf" srcId="{960A0C51-B850-4800-8B14-89DD3A68738E}" destId="{6FD451F2-6A24-474D-9095-5FAE8EEB5410}" srcOrd="0" destOrd="0" presId="urn:microsoft.com/office/officeart/2009/layout/CircleArrowProcess"/>
    <dgm:cxn modelId="{C7F6FE14-8667-478F-BA52-8940E35D91BD}" type="presParOf" srcId="{6FD451F2-6A24-474D-9095-5FAE8EEB5410}" destId="{04DDC2D7-50EC-4E85-B3CC-9E2909639AD9}" srcOrd="0" destOrd="0" presId="urn:microsoft.com/office/officeart/2009/layout/CircleArrowProcess"/>
    <dgm:cxn modelId="{17FA7A43-499B-4CC9-9EAB-B174F1399F64}" type="presParOf" srcId="{960A0C51-B850-4800-8B14-89DD3A68738E}" destId="{00831D7D-C354-4D8B-A807-8F649A939D32}" srcOrd="1" destOrd="0" presId="urn:microsoft.com/office/officeart/2009/layout/CircleArrowProcess"/>
    <dgm:cxn modelId="{68EC5AA8-9F68-474E-8F88-F38AF59B0C40}" type="presParOf" srcId="{960A0C51-B850-4800-8B14-89DD3A68738E}" destId="{509425A9-C9CC-4820-8E9B-5D6E4D0C1FEE}" srcOrd="2" destOrd="0" presId="urn:microsoft.com/office/officeart/2009/layout/CircleArrowProcess"/>
    <dgm:cxn modelId="{7EC61E1C-4A6F-46F6-9979-F69123032066}" type="presParOf" srcId="{509425A9-C9CC-4820-8E9B-5D6E4D0C1FEE}" destId="{97D0E071-271D-4421-AD6E-88652EA31441}" srcOrd="0" destOrd="0" presId="urn:microsoft.com/office/officeart/2009/layout/CircleArrowProcess"/>
    <dgm:cxn modelId="{BE2B15AD-CF08-4314-A38F-85D356C156B4}" type="presParOf" srcId="{960A0C51-B850-4800-8B14-89DD3A68738E}" destId="{734DD12A-4BD8-4C03-8238-F1F28CC3A574}" srcOrd="3" destOrd="0" presId="urn:microsoft.com/office/officeart/2009/layout/CircleArrowProcess"/>
    <dgm:cxn modelId="{8C7D1221-7F59-4202-BD4A-4F4176927AE8}" type="presParOf" srcId="{960A0C51-B850-4800-8B14-89DD3A68738E}" destId="{8F3742A1-4842-4342-A766-55F30A30AB8B}" srcOrd="4" destOrd="0" presId="urn:microsoft.com/office/officeart/2009/layout/CircleArrowProcess"/>
    <dgm:cxn modelId="{C1242376-6FB4-48C3-8BA7-5F54B65FEA76}" type="presParOf" srcId="{8F3742A1-4842-4342-A766-55F30A30AB8B}" destId="{43C3106E-06BA-4D01-882E-F6B3A121129A}" srcOrd="0" destOrd="0" presId="urn:microsoft.com/office/officeart/2009/layout/CircleArrowProcess"/>
    <dgm:cxn modelId="{FAC1519E-3281-4BC0-9FDC-8173D4AB2BA2}" type="presParOf" srcId="{960A0C51-B850-4800-8B14-89DD3A68738E}" destId="{2F0236B0-C51B-40A6-AF9D-7E2B5BA79654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0ECC5-9400-4342-9003-4F112F595738}">
      <dsp:nvSpPr>
        <dsp:cNvPr id="0" name=""/>
        <dsp:cNvSpPr/>
      </dsp:nvSpPr>
      <dsp:spPr>
        <a:xfrm>
          <a:off x="1800211" y="334178"/>
          <a:ext cx="4076670" cy="14157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426CC-75E9-4636-BD7B-4FCF68A9F07C}">
      <dsp:nvSpPr>
        <dsp:cNvPr id="0" name=""/>
        <dsp:cNvSpPr/>
      </dsp:nvSpPr>
      <dsp:spPr>
        <a:xfrm>
          <a:off x="3325217" y="3640145"/>
          <a:ext cx="790052" cy="950004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D5AE97-3982-422D-96CE-192BC1E9D66B}">
      <dsp:nvSpPr>
        <dsp:cNvPr id="0" name=""/>
        <dsp:cNvSpPr/>
      </dsp:nvSpPr>
      <dsp:spPr>
        <a:xfrm>
          <a:off x="1224145" y="4610879"/>
          <a:ext cx="5088898" cy="445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0000"/>
              </a:solidFill>
            </a:rPr>
            <a:t>Генетическая инженерия</a:t>
          </a:r>
          <a:endParaRPr lang="ru-RU" sz="2800" b="1" kern="1200" dirty="0">
            <a:solidFill>
              <a:srgbClr val="700000"/>
            </a:solidFill>
          </a:endParaRPr>
        </a:p>
      </dsp:txBody>
      <dsp:txXfrm>
        <a:off x="1224145" y="4610879"/>
        <a:ext cx="5088898" cy="445456"/>
      </dsp:txXfrm>
    </dsp:sp>
    <dsp:sp modelId="{BD4A6F90-2309-4649-ADC4-750342E3ED48}">
      <dsp:nvSpPr>
        <dsp:cNvPr id="0" name=""/>
        <dsp:cNvSpPr/>
      </dsp:nvSpPr>
      <dsp:spPr>
        <a:xfrm>
          <a:off x="3600403" y="188629"/>
          <a:ext cx="1998142" cy="1872215"/>
        </a:xfrm>
        <a:prstGeom prst="ellipse">
          <a:avLst/>
        </a:prstGeom>
        <a:solidFill>
          <a:srgbClr val="1F5B29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</a:rPr>
            <a:t>Биохимия нуклеиновых кислот</a:t>
          </a:r>
          <a:endParaRPr lang="ru-RU" sz="1400" b="1" kern="1200" dirty="0">
            <a:solidFill>
              <a:schemeClr val="tx2"/>
            </a:solidFill>
          </a:endParaRPr>
        </a:p>
      </dsp:txBody>
      <dsp:txXfrm>
        <a:off x="3893024" y="462809"/>
        <a:ext cx="1412900" cy="1323855"/>
      </dsp:txXfrm>
    </dsp:sp>
    <dsp:sp modelId="{D39F169E-677F-4C2C-AEF4-A90A7BE39021}">
      <dsp:nvSpPr>
        <dsp:cNvPr id="0" name=""/>
        <dsp:cNvSpPr/>
      </dsp:nvSpPr>
      <dsp:spPr>
        <a:xfrm>
          <a:off x="2736302" y="1622744"/>
          <a:ext cx="1998142" cy="187223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</a:rPr>
            <a:t>Молекулярная генетика</a:t>
          </a:r>
          <a:endParaRPr lang="ru-RU" sz="1400" b="1" kern="1200" dirty="0">
            <a:solidFill>
              <a:srgbClr val="FFFFFF"/>
            </a:solidFill>
          </a:endParaRPr>
        </a:p>
      </dsp:txBody>
      <dsp:txXfrm>
        <a:off x="3028923" y="1896926"/>
        <a:ext cx="1412900" cy="1323866"/>
      </dsp:txXfrm>
    </dsp:sp>
    <dsp:sp modelId="{8BDEA7A0-87F1-41F2-827B-7886492A9773}">
      <dsp:nvSpPr>
        <dsp:cNvPr id="0" name=""/>
        <dsp:cNvSpPr/>
      </dsp:nvSpPr>
      <dsp:spPr>
        <a:xfrm>
          <a:off x="1890287" y="188643"/>
          <a:ext cx="1998142" cy="1728157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Энзимология</a:t>
          </a:r>
          <a:endParaRPr lang="ru-RU" sz="1600" b="1" kern="1200" dirty="0">
            <a:solidFill>
              <a:schemeClr val="tx2"/>
            </a:solidFill>
          </a:endParaRPr>
        </a:p>
      </dsp:txBody>
      <dsp:txXfrm>
        <a:off x="2182908" y="441726"/>
        <a:ext cx="1412900" cy="1221991"/>
      </dsp:txXfrm>
    </dsp:sp>
    <dsp:sp modelId="{0803B2A1-8348-46ED-917B-071753BB7334}">
      <dsp:nvSpPr>
        <dsp:cNvPr id="0" name=""/>
        <dsp:cNvSpPr/>
      </dsp:nvSpPr>
      <dsp:spPr>
        <a:xfrm>
          <a:off x="1512167" y="71997"/>
          <a:ext cx="4424294" cy="3797495"/>
        </a:xfrm>
        <a:prstGeom prst="funnel">
          <a:avLst/>
        </a:prstGeom>
        <a:gradFill rotWithShape="0">
          <a:gsLst>
            <a:gs pos="86000">
              <a:schemeClr val="accent1">
                <a:hueOff val="0"/>
                <a:satOff val="0"/>
                <a:lumOff val="0"/>
                <a:tint val="96000"/>
                <a:satMod val="120000"/>
                <a:lumMod val="120000"/>
                <a:alpha val="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A9DD8-86F9-4015-807F-111C67C6810A}">
      <dsp:nvSpPr>
        <dsp:cNvPr id="0" name=""/>
        <dsp:cNvSpPr/>
      </dsp:nvSpPr>
      <dsp:spPr>
        <a:xfrm>
          <a:off x="0" y="259250"/>
          <a:ext cx="2183904" cy="720080"/>
        </a:xfrm>
        <a:prstGeom prst="notchedRightArrow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A358D-0028-49F3-A014-8326BC0063FB}">
      <dsp:nvSpPr>
        <dsp:cNvPr id="0" name=""/>
        <dsp:cNvSpPr/>
      </dsp:nvSpPr>
      <dsp:spPr>
        <a:xfrm>
          <a:off x="-543685" y="0"/>
          <a:ext cx="7013615" cy="933223"/>
        </a:xfrm>
        <a:prstGeom prst="roundRect">
          <a:avLst>
            <a:gd name="adj" fmla="val 10000"/>
          </a:avLst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Сначала Т-область с помощью </a:t>
          </a:r>
          <a:r>
            <a:rPr lang="ru-RU" sz="1800" i="1" kern="1200" dirty="0" err="1" smtClean="0"/>
            <a:t>рестриктаз</a:t>
          </a:r>
          <a:r>
            <a:rPr lang="ru-RU" sz="1800" i="1" kern="1200" dirty="0" smtClean="0"/>
            <a:t> вырезают из </a:t>
          </a:r>
          <a:r>
            <a:rPr lang="ru-RU" sz="1800" i="1" kern="1200" dirty="0" err="1" smtClean="0"/>
            <a:t>плазмиды</a:t>
          </a:r>
          <a:r>
            <a:rPr lang="ru-RU" sz="1800" i="1" kern="1200" dirty="0" smtClean="0"/>
            <a:t>, вставляют в вектор для клонирования в клетке</a:t>
          </a:r>
          <a:r>
            <a:rPr lang="en-US" sz="1800" i="1" kern="1200" dirty="0" smtClean="0"/>
            <a:t> Е. coli</a:t>
          </a:r>
          <a:r>
            <a:rPr lang="ru-RU" sz="1800" i="1" kern="1200" dirty="0" smtClean="0"/>
            <a:t> и размножают. </a:t>
          </a:r>
          <a:endParaRPr lang="ru-RU" sz="1800" i="1" kern="1200" dirty="0"/>
        </a:p>
      </dsp:txBody>
      <dsp:txXfrm>
        <a:off x="-516352" y="27333"/>
        <a:ext cx="5667806" cy="878557"/>
      </dsp:txXfrm>
    </dsp:sp>
    <dsp:sp modelId="{F08C01C5-D08D-43B9-BCAC-492CB17BF566}">
      <dsp:nvSpPr>
        <dsp:cNvPr id="0" name=""/>
        <dsp:cNvSpPr/>
      </dsp:nvSpPr>
      <dsp:spPr>
        <a:xfrm>
          <a:off x="-53308" y="1008109"/>
          <a:ext cx="6894077" cy="541503"/>
        </a:xfrm>
        <a:prstGeom prst="roundRect">
          <a:avLst>
            <a:gd name="adj" fmla="val 10000"/>
          </a:avLst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1" kern="1200" dirty="0" smtClean="0"/>
            <a:t>Затем внутрь Т-области встраивают чужеродный ген и вновь размножают.</a:t>
          </a:r>
        </a:p>
      </dsp:txBody>
      <dsp:txXfrm>
        <a:off x="-37448" y="1023969"/>
        <a:ext cx="5622319" cy="509783"/>
      </dsp:txXfrm>
    </dsp:sp>
    <dsp:sp modelId="{4E2D3DA0-2292-4648-B7A3-73B4D317BBD3}">
      <dsp:nvSpPr>
        <dsp:cNvPr id="0" name=""/>
        <dsp:cNvSpPr/>
      </dsp:nvSpPr>
      <dsp:spPr>
        <a:xfrm>
          <a:off x="288006" y="1656180"/>
          <a:ext cx="6987666" cy="933223"/>
        </a:xfrm>
        <a:prstGeom prst="roundRect">
          <a:avLst>
            <a:gd name="adj" fmla="val 10000"/>
          </a:avLst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Полученную рекомбинантную </a:t>
          </a:r>
          <a:r>
            <a:rPr lang="ru-RU" sz="1800" i="1" kern="1200" dirty="0" err="1" smtClean="0"/>
            <a:t>плазмиду</a:t>
          </a:r>
          <a:r>
            <a:rPr lang="ru-RU" sz="1800" i="1" kern="1200" dirty="0" smtClean="0"/>
            <a:t> вводят в клетки </a:t>
          </a:r>
          <a:r>
            <a:rPr lang="en-US" sz="1800" i="1" kern="1200" dirty="0" smtClean="0"/>
            <a:t>A. </a:t>
          </a:r>
          <a:r>
            <a:rPr lang="en-US" sz="1800" i="1" kern="1200" dirty="0" err="1" smtClean="0"/>
            <a:t>tumefaciens</a:t>
          </a:r>
          <a:r>
            <a:rPr lang="en-US" sz="1800" i="1" kern="1200" dirty="0" smtClean="0"/>
            <a:t>,</a:t>
          </a:r>
          <a:r>
            <a:rPr lang="ru-RU" sz="1800" i="1" kern="1200" dirty="0" smtClean="0"/>
            <a:t> несущие пол­ную </a:t>
          </a:r>
          <a:r>
            <a:rPr lang="en-US" sz="1800" i="1" kern="1200" dirty="0" smtClean="0"/>
            <a:t>Ti</a:t>
          </a:r>
          <a:r>
            <a:rPr lang="ru-RU" sz="1800" i="1" kern="1200" dirty="0" smtClean="0"/>
            <a:t>-</a:t>
          </a:r>
          <a:r>
            <a:rPr lang="ru-RU" sz="1800" i="1" kern="1200" dirty="0" err="1" smtClean="0"/>
            <a:t>плазмиду</a:t>
          </a:r>
          <a:r>
            <a:rPr lang="ru-RU" sz="1800" i="1" kern="1200" dirty="0" smtClean="0"/>
            <a:t>. </a:t>
          </a:r>
        </a:p>
      </dsp:txBody>
      <dsp:txXfrm>
        <a:off x="315339" y="1683513"/>
        <a:ext cx="5676128" cy="878557"/>
      </dsp:txXfrm>
    </dsp:sp>
    <dsp:sp modelId="{3A3D1C26-970D-4BF0-AA8C-CE34B41D0197}">
      <dsp:nvSpPr>
        <dsp:cNvPr id="0" name=""/>
        <dsp:cNvSpPr/>
      </dsp:nvSpPr>
      <dsp:spPr>
        <a:xfrm>
          <a:off x="326931" y="2664299"/>
          <a:ext cx="7488824" cy="1405593"/>
        </a:xfrm>
        <a:prstGeom prst="roundRect">
          <a:avLst>
            <a:gd name="adj" fmla="val 10000"/>
          </a:avLst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50" i="1" kern="1200" dirty="0" smtClean="0"/>
            <a:t>В результате двойного кроссинговера между гомологичными участками Т-область рекомбинантной </a:t>
          </a:r>
          <a:r>
            <a:rPr lang="ru-RU" sz="1850" i="1" kern="1200" dirty="0" err="1" smtClean="0"/>
            <a:t>плазмиды</a:t>
          </a:r>
          <a:r>
            <a:rPr lang="ru-RU" sz="1850" i="1" kern="1200" dirty="0" smtClean="0"/>
            <a:t>, со­держащая чужеродный ген, включается в </a:t>
          </a:r>
          <a:r>
            <a:rPr lang="en-US" sz="1850" i="1" kern="1200" dirty="0" smtClean="0"/>
            <a:t>Ti</a:t>
          </a:r>
          <a:r>
            <a:rPr lang="ru-RU" sz="1850" i="1" kern="1200" dirty="0" smtClean="0"/>
            <a:t>-</a:t>
          </a:r>
          <a:r>
            <a:rPr lang="ru-RU" sz="1850" i="1" kern="1200" dirty="0" err="1" smtClean="0"/>
            <a:t>плазмиду</a:t>
          </a:r>
          <a:r>
            <a:rPr lang="ru-RU" sz="1850" i="1" kern="1200" dirty="0" smtClean="0"/>
            <a:t> клетки хозя­ина, заместив в ней нормальную Т-область. </a:t>
          </a:r>
          <a:endParaRPr lang="ru-RU" sz="1600" i="1" kern="1200" dirty="0" smtClean="0"/>
        </a:p>
      </dsp:txBody>
      <dsp:txXfrm>
        <a:off x="368099" y="2705467"/>
        <a:ext cx="6059472" cy="1323257"/>
      </dsp:txXfrm>
    </dsp:sp>
    <dsp:sp modelId="{D8534E70-0562-4311-98F1-CFEF7510E924}">
      <dsp:nvSpPr>
        <dsp:cNvPr id="0" name=""/>
        <dsp:cNvSpPr/>
      </dsp:nvSpPr>
      <dsp:spPr>
        <a:xfrm>
          <a:off x="1152105" y="4213911"/>
          <a:ext cx="6693926" cy="858323"/>
        </a:xfrm>
        <a:prstGeom prst="roundRect">
          <a:avLst>
            <a:gd name="adj" fmla="val 10000"/>
          </a:avLst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i="1" kern="1200" dirty="0" smtClean="0"/>
        </a:p>
      </dsp:txBody>
      <dsp:txXfrm>
        <a:off x="1177244" y="4239050"/>
        <a:ext cx="5439610" cy="808045"/>
      </dsp:txXfrm>
    </dsp:sp>
    <dsp:sp modelId="{5AB51C03-849E-4A79-ACF6-163989A19708}">
      <dsp:nvSpPr>
        <dsp:cNvPr id="0" name=""/>
        <dsp:cNvSpPr/>
      </dsp:nvSpPr>
      <dsp:spPr>
        <a:xfrm>
          <a:off x="5760641" y="576066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i="1" kern="1200"/>
        </a:p>
      </dsp:txBody>
      <dsp:txXfrm>
        <a:off x="5897125" y="576066"/>
        <a:ext cx="333627" cy="456463"/>
      </dsp:txXfrm>
    </dsp:sp>
    <dsp:sp modelId="{C7DE8645-1261-4167-933C-61FDB881B07D}">
      <dsp:nvSpPr>
        <dsp:cNvPr id="0" name=""/>
        <dsp:cNvSpPr/>
      </dsp:nvSpPr>
      <dsp:spPr>
        <a:xfrm>
          <a:off x="6336704" y="1368150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i="1" kern="1200"/>
        </a:p>
      </dsp:txBody>
      <dsp:txXfrm>
        <a:off x="6473188" y="1368150"/>
        <a:ext cx="333627" cy="456463"/>
      </dsp:txXfrm>
    </dsp:sp>
    <dsp:sp modelId="{07D8A1E1-E3AE-4EDC-BC1E-053AAE4D2C79}">
      <dsp:nvSpPr>
        <dsp:cNvPr id="0" name=""/>
        <dsp:cNvSpPr/>
      </dsp:nvSpPr>
      <dsp:spPr>
        <a:xfrm>
          <a:off x="6696747" y="2376267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i="1" kern="1200"/>
        </a:p>
      </dsp:txBody>
      <dsp:txXfrm>
        <a:off x="6833231" y="2376267"/>
        <a:ext cx="333627" cy="456463"/>
      </dsp:txXfrm>
    </dsp:sp>
    <dsp:sp modelId="{C2D15A1E-A05B-4224-932C-19A2C41EE9CB}">
      <dsp:nvSpPr>
        <dsp:cNvPr id="0" name=""/>
        <dsp:cNvSpPr/>
      </dsp:nvSpPr>
      <dsp:spPr>
        <a:xfrm>
          <a:off x="6882236" y="3744413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i="1" kern="1200"/>
        </a:p>
      </dsp:txBody>
      <dsp:txXfrm>
        <a:off x="7018720" y="3744413"/>
        <a:ext cx="333627" cy="456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DC2D7-50EC-4E85-B3CC-9E2909639AD9}">
      <dsp:nvSpPr>
        <dsp:cNvPr id="0" name=""/>
        <dsp:cNvSpPr/>
      </dsp:nvSpPr>
      <dsp:spPr>
        <a:xfrm>
          <a:off x="2660401" y="0"/>
          <a:ext cx="3101453" cy="31019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/>
        </a:solidFill>
        <a:ln w="15875" cap="flat" cmpd="sng" algn="ctr">
          <a:solidFill>
            <a:schemeClr val="accent6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00831D7D-C354-4D8B-A807-8F649A939D32}">
      <dsp:nvSpPr>
        <dsp:cNvPr id="0" name=""/>
        <dsp:cNvSpPr/>
      </dsp:nvSpPr>
      <dsp:spPr>
        <a:xfrm>
          <a:off x="3345925" y="1119889"/>
          <a:ext cx="1723418" cy="861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Клонирование бактериальных генов</a:t>
          </a:r>
          <a:endParaRPr lang="ru-RU" sz="1400" kern="1200" dirty="0"/>
        </a:p>
      </dsp:txBody>
      <dsp:txXfrm>
        <a:off x="3345925" y="1119889"/>
        <a:ext cx="1723418" cy="861502"/>
      </dsp:txXfrm>
    </dsp:sp>
    <dsp:sp modelId="{97D0E071-271D-4421-AD6E-88652EA31441}">
      <dsp:nvSpPr>
        <dsp:cNvPr id="0" name=""/>
        <dsp:cNvSpPr/>
      </dsp:nvSpPr>
      <dsp:spPr>
        <a:xfrm>
          <a:off x="1798984" y="1782286"/>
          <a:ext cx="3101453" cy="31019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734DD12A-4BD8-4C03-8238-F1F28CC3A574}">
      <dsp:nvSpPr>
        <dsp:cNvPr id="0" name=""/>
        <dsp:cNvSpPr/>
      </dsp:nvSpPr>
      <dsp:spPr>
        <a:xfrm>
          <a:off x="2488001" y="2912485"/>
          <a:ext cx="1723418" cy="861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Получение векторных конструкций на основе </a:t>
          </a:r>
          <a:r>
            <a:rPr lang="en-US" sz="1400" kern="1200" dirty="0" smtClean="0"/>
            <a:t>Ti</a:t>
          </a:r>
          <a:r>
            <a:rPr lang="ru-RU" sz="1400" kern="1200" dirty="0" smtClean="0"/>
            <a:t>-</a:t>
          </a:r>
          <a:r>
            <a:rPr lang="ru-RU" sz="1400" kern="1200" dirty="0" err="1" smtClean="0"/>
            <a:t>плазмиды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2488001" y="2912485"/>
        <a:ext cx="1723418" cy="861502"/>
      </dsp:txXfrm>
    </dsp:sp>
    <dsp:sp modelId="{43C3106E-06BA-4D01-882E-F6B3A121129A}">
      <dsp:nvSpPr>
        <dsp:cNvPr id="0" name=""/>
        <dsp:cNvSpPr/>
      </dsp:nvSpPr>
      <dsp:spPr>
        <a:xfrm>
          <a:off x="2881143" y="3777854"/>
          <a:ext cx="2664629" cy="26656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shade val="25000"/>
              <a:satMod val="18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2F0236B0-C51B-40A6-AF9D-7E2B5BA79654}">
      <dsp:nvSpPr>
        <dsp:cNvPr id="0" name=""/>
        <dsp:cNvSpPr/>
      </dsp:nvSpPr>
      <dsp:spPr>
        <a:xfrm>
          <a:off x="3350002" y="4707659"/>
          <a:ext cx="1723418" cy="861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Введение их в растение</a:t>
          </a:r>
          <a:endParaRPr lang="ru-RU" sz="1400" kern="1200" dirty="0"/>
        </a:p>
      </dsp:txBody>
      <dsp:txXfrm>
        <a:off x="3350002" y="4707659"/>
        <a:ext cx="1723418" cy="86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5C28-0A8C-482F-B645-25752EBD7608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31A9-B998-4F91-BCCC-87BA92A69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5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0531D-2CAC-4500-8A4C-1665C74A3F4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5E829-BB5D-4C66-985F-0055C7EE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0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E829-BB5D-4C66-985F-0055C7EE05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E829-BB5D-4C66-985F-0055C7EE05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E829-BB5D-4C66-985F-0055C7EE05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4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Записывать только названия векторов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E829-BB5D-4C66-985F-0055C7EE05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9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29600" cy="194421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</a:t>
            </a: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3200" dirty="0">
                <a:solidFill>
                  <a:schemeClr val="bg1">
                    <a:lumMod val="75000"/>
                  </a:schemeClr>
                </a:solidFill>
                <a:effectLst/>
              </a:rPr>
              <a:t>Сущность и задачи генной инженерии и применение  в растениеводстве</a:t>
            </a:r>
            <a:endParaRPr lang="ru-RU"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31698"/>
            <a:ext cx="8568952" cy="3337662"/>
          </a:xfrm>
        </p:spPr>
        <p:txBody>
          <a:bodyPr>
            <a:normAutofit fontScale="62500" lnSpcReduction="20000"/>
          </a:bodyPr>
          <a:lstStyle/>
          <a:p>
            <a:pPr lvl="0" indent="542925" algn="l"/>
            <a:r>
              <a:rPr lang="ru-RU" b="1" dirty="0" smtClean="0"/>
              <a:t>1. ИСТОРИЯ </a:t>
            </a:r>
            <a:r>
              <a:rPr lang="ru-RU" b="1" dirty="0"/>
              <a:t>РАЗВИТИЯ ГЕНЕТИЧЕСКОЙ ИНЖЕНЕРИИ</a:t>
            </a:r>
          </a:p>
          <a:p>
            <a:pPr indent="542925" algn="l"/>
            <a:r>
              <a:rPr lang="ru-RU" b="1" dirty="0"/>
              <a:t>2. ГЕННАЯ ИНЖЕНЕРИЯ РАСТЕНИЙ</a:t>
            </a:r>
          </a:p>
          <a:p>
            <a:pPr indent="542925" algn="l"/>
            <a:r>
              <a:rPr lang="ru-RU" i="1" dirty="0"/>
              <a:t>2.1. Получение </a:t>
            </a:r>
            <a:r>
              <a:rPr lang="ru-RU" i="1" dirty="0" err="1"/>
              <a:t>трансгенных</a:t>
            </a:r>
            <a:r>
              <a:rPr lang="ru-RU" i="1" dirty="0"/>
              <a:t> растений</a:t>
            </a:r>
            <a:endParaRPr lang="ru-RU" b="1" dirty="0"/>
          </a:p>
          <a:p>
            <a:pPr indent="542925" algn="l"/>
            <a:r>
              <a:rPr lang="ru-RU" i="1" dirty="0"/>
              <a:t>2.2. Применение методов генетической инженерии для улучшения аминокислотного состава запасных белков растений</a:t>
            </a:r>
            <a:endParaRPr lang="ru-RU" b="1" dirty="0"/>
          </a:p>
          <a:p>
            <a:pPr indent="542925" algn="l"/>
            <a:r>
              <a:rPr lang="ru-RU" i="1" dirty="0"/>
              <a:t>2.3. Повышение эффективности процесса фотосинтеза</a:t>
            </a:r>
            <a:endParaRPr lang="ru-RU" b="1" dirty="0"/>
          </a:p>
          <a:p>
            <a:pPr indent="542925" algn="l"/>
            <a:r>
              <a:rPr lang="ru-RU" i="1" dirty="0"/>
              <a:t>2.4. Генно-инженерные подходы к решению проблемы усвоения азота</a:t>
            </a:r>
            <a:endParaRPr lang="ru-RU" b="1" dirty="0"/>
          </a:p>
          <a:p>
            <a:pPr indent="542925" algn="l"/>
            <a:r>
              <a:rPr lang="ru-RU" i="1" dirty="0"/>
              <a:t>2.5. Устойчивость растений к </a:t>
            </a:r>
            <a:r>
              <a:rPr lang="ru-RU" i="1" dirty="0" err="1"/>
              <a:t>фитопатогенам</a:t>
            </a:r>
            <a:endParaRPr lang="ru-RU" b="1" dirty="0"/>
          </a:p>
          <a:p>
            <a:pPr indent="542925" algn="l"/>
            <a:r>
              <a:rPr lang="ru-RU" i="1" dirty="0"/>
              <a:t>2.6. Устойчивость растений к гербицидам</a:t>
            </a:r>
            <a:endParaRPr lang="ru-RU" dirty="0"/>
          </a:p>
          <a:p>
            <a:pPr indent="542925" algn="l"/>
            <a:r>
              <a:rPr lang="ru-RU" i="1" dirty="0"/>
              <a:t>2.7. Устойчивость растений к насекомым</a:t>
            </a:r>
            <a:endParaRPr lang="ru-RU" b="1" dirty="0"/>
          </a:p>
          <a:p>
            <a:pPr indent="542925" algn="l"/>
            <a:r>
              <a:rPr lang="ru-RU" i="1" dirty="0"/>
              <a:t>2.8. Устойчивость растений к абиотическим </a:t>
            </a:r>
            <a:r>
              <a:rPr lang="ru-RU" i="1" dirty="0" smtClean="0"/>
              <a:t>стрессам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0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" y="22920"/>
            <a:ext cx="6552728" cy="2304256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Генетическая трансформация заключается главным образом переносе чужеродных или модифицированных генов в </a:t>
            </a:r>
            <a:r>
              <a:rPr lang="ru-RU" dirty="0" err="1"/>
              <a:t>эукариотические</a:t>
            </a:r>
            <a:r>
              <a:rPr lang="ru-RU" dirty="0"/>
              <a:t> клетки.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15255"/>
            <a:ext cx="1892796" cy="676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6749507"/>
              </p:ext>
            </p:extLst>
          </p:nvPr>
        </p:nvGraphicFramePr>
        <p:xfrm>
          <a:off x="5052393" y="404664"/>
          <a:ext cx="21839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64502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клетках растений также возможна экспрессия генов, перенесенных не только от других растений, но и от микроорганизмов и даже от животных.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36064"/>
            <a:ext cx="403244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Получение растений с новыми свойствами из трансформированных клеток (регенерация) возможно благодаря их свойству </a:t>
            </a:r>
            <a:r>
              <a:rPr lang="ru-RU" dirty="0" err="1"/>
              <a:t>тотипотентности</a:t>
            </a:r>
            <a:r>
              <a:rPr lang="ru-RU" dirty="0"/>
              <a:t>, т.е. способности развиваться в целое растение.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52" y="18000"/>
            <a:ext cx="4777648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</a:rPr>
              <a:t>Однако возможности генной инженерии растений ограничиваются рядом причин.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30" y="980728"/>
            <a:ext cx="9109670" cy="504056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Геном </a:t>
            </a:r>
            <a:r>
              <a:rPr lang="ru-RU" dirty="0">
                <a:solidFill>
                  <a:srgbClr val="C00000"/>
                </a:solidFill>
              </a:rPr>
              <a:t>растений изучен хуже, чем геном млекопитающих. </a:t>
            </a:r>
            <a:r>
              <a:rPr lang="ru-RU" sz="2400" i="1" dirty="0"/>
              <a:t>Это значит, что определение и выделение искомых генов — </a:t>
            </a:r>
            <a:r>
              <a:rPr lang="ru-RU" sz="2400" i="1" dirty="0" smtClean="0"/>
              <a:t>трудоемкая задача</a:t>
            </a:r>
            <a:r>
              <a:rPr lang="ru-RU" dirty="0" smtClean="0"/>
              <a:t>. 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 </a:t>
            </a:r>
            <a:r>
              <a:rPr lang="ru-RU" dirty="0">
                <a:solidFill>
                  <a:srgbClr val="C00000"/>
                </a:solidFill>
              </a:rPr>
              <a:t>для всех растений удается подобрать условия регенерации. </a:t>
            </a:r>
            <a:r>
              <a:rPr lang="ru-RU" sz="2400" i="1" dirty="0"/>
              <a:t>Стабильно получают растения-</a:t>
            </a:r>
            <a:r>
              <a:rPr lang="ru-RU" sz="2400" i="1" dirty="0" err="1"/>
              <a:t>регенеранты</a:t>
            </a:r>
            <a:r>
              <a:rPr lang="ru-RU" sz="2400" i="1" dirty="0"/>
              <a:t> из протопластов картофеля, люцерны, томатов, моркови, табака, капусты и др. Регенерацию злаков из их клеток пока не всегда удается воспроизвести.</a:t>
            </a:r>
            <a:r>
              <a:rPr lang="ru-RU" dirty="0"/>
              <a:t> </a:t>
            </a:r>
            <a:endParaRPr lang="ru-RU" dirty="0" smtClean="0"/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Главная лимитирующая причина </a:t>
            </a:r>
            <a:r>
              <a:rPr lang="ru-RU" dirty="0">
                <a:solidFill>
                  <a:srgbClr val="C00000"/>
                </a:solidFill>
              </a:rPr>
              <a:t>— размер </a:t>
            </a:r>
            <a:r>
              <a:rPr lang="ru-RU" dirty="0" err="1" smtClean="0">
                <a:solidFill>
                  <a:srgbClr val="C00000"/>
                </a:solidFill>
              </a:rPr>
              <a:t>гетерологичной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ДНК </a:t>
            </a:r>
            <a:r>
              <a:rPr lang="ru-RU" sz="2400" i="1" dirty="0"/>
              <a:t>(не более 35 </a:t>
            </a:r>
            <a:r>
              <a:rPr lang="ru-RU" sz="2400" i="1" dirty="0" smtClean="0"/>
              <a:t>кб для </a:t>
            </a:r>
            <a:r>
              <a:rPr lang="ru-RU" sz="2400" i="1" dirty="0" err="1"/>
              <a:t>агробактериальной</a:t>
            </a:r>
            <a:r>
              <a:rPr lang="ru-RU" sz="2400" i="1" dirty="0"/>
              <a:t> и немного больше для баллистической трансформации), </a:t>
            </a:r>
            <a:r>
              <a:rPr lang="ru-RU" dirty="0">
                <a:solidFill>
                  <a:srgbClr val="C00000"/>
                </a:solidFill>
              </a:rPr>
              <a:t>которую можно было бы эффективно вводить в геном растения.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004047" y="5661248"/>
            <a:ext cx="4120877" cy="908720"/>
          </a:xfrm>
          <a:prstGeom prst="wedgeRoundRectCallout">
            <a:avLst>
              <a:gd name="adj1" fmla="val -448"/>
              <a:gd name="adj2" fmla="val 74444"/>
              <a:gd name="adj3" fmla="val 16667"/>
            </a:avLst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</a:rPr>
              <a:t>Гетерологичная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 ДНК -  ДНК, содержащая цепи от различных организмов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4043" y="5760640"/>
            <a:ext cx="4234061" cy="908720"/>
          </a:xfrm>
          <a:prstGeom prst="wedgeRoundRectCallout">
            <a:avLst>
              <a:gd name="adj1" fmla="val -49127"/>
              <a:gd name="adj2" fmla="val 68155"/>
              <a:gd name="adj3" fmla="val 16667"/>
            </a:avLst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 smtClean="0"/>
              <a:t>КБ, </a:t>
            </a:r>
            <a:r>
              <a:rPr lang="en-US" sz="1600" i="1" dirty="0" smtClean="0"/>
              <a:t>Kb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килобаза</a:t>
            </a:r>
            <a:r>
              <a:rPr lang="en-US" sz="1600" i="1" dirty="0"/>
              <a:t>, </a:t>
            </a:r>
            <a:r>
              <a:rPr lang="en-US" sz="1600" i="1" dirty="0" err="1"/>
              <a:t>kilobase</a:t>
            </a:r>
            <a:r>
              <a:rPr lang="ru-RU" sz="1600" i="1" dirty="0" smtClean="0"/>
              <a:t>) </a:t>
            </a:r>
            <a:r>
              <a:rPr lang="ru-RU" sz="1600" i="1" dirty="0"/>
              <a:t>= 1000 </a:t>
            </a:r>
            <a:r>
              <a:rPr lang="ru-RU" sz="1600" i="1" dirty="0" smtClean="0"/>
              <a:t>нуклеотидов</a:t>
            </a:r>
            <a:r>
              <a:rPr lang="ru-RU" sz="1600" i="1" dirty="0"/>
              <a:t>.</a:t>
            </a:r>
            <a:endParaRPr lang="en-US" sz="1600" i="1" dirty="0" smtClean="0"/>
          </a:p>
          <a:p>
            <a:r>
              <a:rPr lang="ru-RU" sz="1600" i="1" dirty="0" smtClean="0"/>
              <a:t>Например, геномы </a:t>
            </a:r>
            <a:r>
              <a:rPr lang="ru-RU" sz="1600" i="1" dirty="0"/>
              <a:t>вирусов – 10-1000 </a:t>
            </a:r>
            <a:r>
              <a:rPr lang="en-US" sz="1600" i="1" dirty="0"/>
              <a:t>kb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41044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Имеются сообщения об использовании искусственной бактериальной хро­мосомы в качестве вектора для трансформации, которая позволяет переносить значительные фрагменты ДНК, вводить кассеты генов, кодирующие множественные ступени биохимических про­цессов.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открывает такие огромные перспективы, что перво­степенными становятся вопросы </a:t>
            </a:r>
            <a:r>
              <a:rPr lang="ru-RU" u="sng" dirty="0"/>
              <a:t>экологической безопасности.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927579"/>
            <a:ext cx="8460432" cy="1569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7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1800000" lon="20999996" rev="0"/>
            </a:camera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/>
              <a:t>Г</a:t>
            </a:r>
            <a:r>
              <a:rPr lang="ru-RU" sz="2400" dirty="0" smtClean="0"/>
              <a:t>енная </a:t>
            </a:r>
            <a:r>
              <a:rPr lang="ru-RU" sz="2400" dirty="0"/>
              <a:t>инженерия </a:t>
            </a:r>
            <a:r>
              <a:rPr lang="ru-RU" sz="2400" dirty="0" smtClean="0"/>
              <a:t>подошла </a:t>
            </a:r>
            <a:r>
              <a:rPr lang="ru-RU" sz="2400" dirty="0"/>
              <a:t>к той ступени развития, когда прежде всего приходится думать о возможных последствиях эксперимента, об использовании полу­ченных знаний.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5489127"/>
            <a:ext cx="216024" cy="1180233"/>
            <a:chOff x="251520" y="5373216"/>
            <a:chExt cx="216024" cy="1180233"/>
          </a:xfrm>
          <a:scene3d>
            <a:camera prst="orthographicFront">
              <a:rot lat="0" lon="21299999" rev="0"/>
            </a:camera>
            <a:lightRig rig="threePt" dir="t"/>
          </a:scene3d>
        </p:grpSpPr>
        <p:sp>
          <p:nvSpPr>
            <p:cNvPr id="2" name="Блок-схема: ручное управление 1"/>
            <p:cNvSpPr/>
            <p:nvPr/>
          </p:nvSpPr>
          <p:spPr>
            <a:xfrm>
              <a:off x="251520" y="5373216"/>
              <a:ext cx="216024" cy="936104"/>
            </a:xfrm>
            <a:prstGeom prst="flowChartManualOperation">
              <a:avLst/>
            </a:prstGeom>
            <a:solidFill>
              <a:srgbClr val="C00000"/>
            </a:solidFill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узел 4"/>
            <p:cNvSpPr/>
            <p:nvPr/>
          </p:nvSpPr>
          <p:spPr>
            <a:xfrm>
              <a:off x="284640" y="6381328"/>
              <a:ext cx="172800" cy="172121"/>
            </a:xfrm>
            <a:prstGeom prst="flowChartConnector">
              <a:avLst/>
            </a:prstGeom>
            <a:solidFill>
              <a:srgbClr val="C00000"/>
            </a:solidFill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365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464496" cy="1296144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solidFill>
                  <a:srgbClr val="C00000"/>
                </a:solidFill>
                <a:effectLst/>
              </a:rPr>
              <a:t>2.1. Получение </a:t>
            </a:r>
            <a:r>
              <a:rPr lang="ru-RU" sz="3000" dirty="0" err="1">
                <a:solidFill>
                  <a:srgbClr val="C00000"/>
                </a:solidFill>
                <a:effectLst/>
              </a:rPr>
              <a:t>трансгенных</a:t>
            </a:r>
            <a:r>
              <a:rPr lang="ru-RU" sz="3000" dirty="0">
                <a:solidFill>
                  <a:srgbClr val="C00000"/>
                </a:solidFill>
                <a:effectLst/>
              </a:rPr>
              <a:t> </a:t>
            </a:r>
            <a:r>
              <a:rPr lang="ru-RU" sz="3000" dirty="0" smtClean="0">
                <a:solidFill>
                  <a:srgbClr val="C00000"/>
                </a:solidFill>
                <a:effectLst/>
              </a:rPr>
              <a:t>растений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4871467" cy="5040560"/>
          </a:xfrm>
        </p:spPr>
        <p:txBody>
          <a:bodyPr>
            <a:normAutofit/>
          </a:bodyPr>
          <a:lstStyle/>
          <a:p>
            <a:r>
              <a:rPr lang="ru-RU" dirty="0"/>
              <a:t>Перенос генов в растительные клетки, так же как в клетки живот­ных, и их встраивание в геном растений </a:t>
            </a:r>
            <a:r>
              <a:rPr lang="ru-RU" i="1" dirty="0"/>
              <a:t>(трансформация) </a:t>
            </a:r>
            <a:r>
              <a:rPr lang="ru-RU" dirty="0"/>
              <a:t>осуще­ствляются главным образом благодаря специфическим структурам — </a:t>
            </a:r>
            <a:r>
              <a:rPr lang="ru-RU" u="sng" dirty="0"/>
              <a:t>векторам.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67" y="0"/>
            <a:ext cx="43053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03096" cy="634082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Векторы на основе </a:t>
            </a:r>
            <a:r>
              <a:rPr lang="en-US" sz="2400" dirty="0">
                <a:solidFill>
                  <a:srgbClr val="C00000"/>
                </a:solidFill>
                <a:effectLst/>
              </a:rPr>
              <a:t>Ti</a:t>
            </a:r>
            <a:r>
              <a:rPr lang="ru-RU" sz="2400" dirty="0">
                <a:solidFill>
                  <a:srgbClr val="C00000"/>
                </a:solidFill>
                <a:effectLst/>
              </a:rPr>
              <a:t>-</a:t>
            </a:r>
            <a:r>
              <a:rPr lang="ru-RU" sz="2400" dirty="0" err="1">
                <a:solidFill>
                  <a:srgbClr val="C00000"/>
                </a:solidFill>
                <a:effectLst/>
              </a:rPr>
              <a:t>плазмид</a:t>
            </a:r>
            <a:r>
              <a:rPr lang="ru-RU" sz="2400" dirty="0">
                <a:solidFill>
                  <a:srgbClr val="C00000"/>
                </a:solidFill>
                <a:effectLst/>
              </a:rPr>
              <a:t>. 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40" y="980727"/>
            <a:ext cx="5698504" cy="3960441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Некоторые </a:t>
            </a:r>
            <a:r>
              <a:rPr lang="ru-RU" dirty="0"/>
              <a:t>виды агробактерий </a:t>
            </a:r>
            <a:r>
              <a:rPr lang="en-US" i="1" dirty="0"/>
              <a:t>(Agrobacteria</a:t>
            </a:r>
            <a:r>
              <a:rPr lang="ru-RU" dirty="0"/>
              <a:t>) могут заражать двудольные растения, вызывая образование опухолей — корончатых галлов. Одним из самых сильных индукторов опухолей служит почвенная бактерия</a:t>
            </a:r>
            <a:r>
              <a:rPr lang="ru-RU" i="1" dirty="0"/>
              <a:t> </a:t>
            </a:r>
            <a:r>
              <a:rPr lang="en-US" i="1" dirty="0"/>
              <a:t>A. </a:t>
            </a:r>
            <a:r>
              <a:rPr lang="en-US" i="1" dirty="0" err="1"/>
              <a:t>tumefaciens</a:t>
            </a:r>
            <a:r>
              <a:rPr lang="en-US" i="1" dirty="0"/>
              <a:t>. </a:t>
            </a:r>
            <a:r>
              <a:rPr lang="ru-RU" i="1" dirty="0"/>
              <a:t>Способность этой бактерии к образованию опухоли связана с большой </a:t>
            </a:r>
            <a:r>
              <a:rPr lang="ru-RU" i="1" dirty="0" err="1"/>
              <a:t>внехромосомной</a:t>
            </a:r>
            <a:r>
              <a:rPr lang="ru-RU" i="1" dirty="0"/>
              <a:t> </a:t>
            </a:r>
            <a:r>
              <a:rPr lang="ru-RU" i="1" dirty="0" err="1"/>
              <a:t>плазмидой</a:t>
            </a:r>
            <a:r>
              <a:rPr lang="ru-RU" i="1" dirty="0"/>
              <a:t>, получившей название </a:t>
            </a:r>
            <a:r>
              <a:rPr lang="en-US" i="1" dirty="0" smtClean="0"/>
              <a:t>Ti</a:t>
            </a:r>
            <a:r>
              <a:rPr lang="ru-RU" i="1" dirty="0" smtClean="0"/>
              <a:t>-</a:t>
            </a:r>
            <a:r>
              <a:rPr lang="ru-RU" i="1" dirty="0" err="1" smtClean="0"/>
              <a:t>плазмида</a:t>
            </a:r>
            <a:r>
              <a:rPr lang="ru-RU" i="1" dirty="0" smtClean="0"/>
              <a:t> </a:t>
            </a:r>
            <a:r>
              <a:rPr lang="ru-RU" i="1" dirty="0"/>
              <a:t>(от англ. </a:t>
            </a:r>
            <a:r>
              <a:rPr lang="en-US" i="1" dirty="0"/>
              <a:t>tumor inducing</a:t>
            </a:r>
            <a:r>
              <a:rPr lang="ru-RU" i="1" dirty="0"/>
              <a:t>— индуцирующие опухоль).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43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2438400" cy="15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508104" y="2456892"/>
            <a:ext cx="1080120" cy="360040"/>
          </a:xfrm>
          <a:prstGeom prst="rightArrow">
            <a:avLst>
              <a:gd name="adj1" fmla="val 50000"/>
              <a:gd name="adj2" fmla="val 13465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288340"/>
            <a:ext cx="9039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C00000"/>
                </a:solidFill>
              </a:rPr>
              <a:t>Плазмиды</a:t>
            </a:r>
            <a:r>
              <a:rPr lang="ru-RU" b="1" i="1" dirty="0">
                <a:solidFill>
                  <a:srgbClr val="C00000"/>
                </a:solidFill>
              </a:rPr>
              <a:t> — это естественные векторы для генов, обладающие всеми функциями, необходимыми для переноса, стабильного включения и экспрессии генетической информации в растениях. Они имеют широкий круг хозяев. В бактериальных клетках </a:t>
            </a:r>
            <a:r>
              <a:rPr lang="en-US" b="1" i="1" dirty="0">
                <a:solidFill>
                  <a:srgbClr val="C00000"/>
                </a:solidFill>
              </a:rPr>
              <a:t>Ti</a:t>
            </a:r>
            <a:r>
              <a:rPr lang="ru-RU" b="1" i="1" dirty="0">
                <a:solidFill>
                  <a:srgbClr val="C00000"/>
                </a:solidFill>
              </a:rPr>
              <a:t>-</a:t>
            </a:r>
            <a:r>
              <a:rPr lang="ru-RU" b="1" i="1" dirty="0" err="1">
                <a:solidFill>
                  <a:srgbClr val="C00000"/>
                </a:solidFill>
              </a:rPr>
              <a:t>плазмиды</a:t>
            </a:r>
            <a:r>
              <a:rPr lang="ru-RU" b="1" i="1" dirty="0">
                <a:solidFill>
                  <a:srgbClr val="C00000"/>
                </a:solidFill>
              </a:rPr>
              <a:t> реплицируются автономн</a:t>
            </a:r>
            <a:r>
              <a:rPr lang="ru-RU" b="1" dirty="0">
                <a:solidFill>
                  <a:srgbClr val="C00000"/>
                </a:solidFill>
              </a:rPr>
              <a:t>о.</a:t>
            </a:r>
          </a:p>
        </p:txBody>
      </p:sp>
    </p:spTree>
    <p:extLst>
      <p:ext uri="{BB962C8B-B14F-4D97-AF65-F5344CB8AC3E}">
        <p14:creationId xmlns:p14="http://schemas.microsoft.com/office/powerpoint/2010/main" val="40033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525"/>
            <a:ext cx="5040560" cy="413955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После заражения часть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Ti</a:t>
            </a:r>
            <a:r>
              <a:rPr lang="ru-RU" sz="2400" dirty="0"/>
              <a:t>-</a:t>
            </a:r>
            <a:r>
              <a:rPr lang="ru-RU" sz="2400" dirty="0" err="1"/>
              <a:t>плазмиды</a:t>
            </a:r>
            <a:r>
              <a:rPr lang="ru-RU" sz="2400" dirty="0"/>
              <a:t> включается в хромосому клеток растения-хозяина. </a:t>
            </a:r>
            <a:r>
              <a:rPr lang="ru-RU" sz="2400" dirty="0" smtClean="0"/>
              <a:t>Т.е. </a:t>
            </a:r>
            <a:r>
              <a:rPr lang="en-US" sz="2400" i="1" dirty="0" smtClean="0"/>
              <a:t>A</a:t>
            </a:r>
            <a:r>
              <a:rPr lang="en-US" sz="2400" i="1" dirty="0"/>
              <a:t>. </a:t>
            </a:r>
            <a:r>
              <a:rPr lang="en-US" sz="2400" i="1" dirty="0" err="1"/>
              <a:t>tumefaciens</a:t>
            </a:r>
            <a:r>
              <a:rPr lang="en-US" sz="2400" dirty="0"/>
              <a:t> </a:t>
            </a:r>
            <a:r>
              <a:rPr lang="ru-RU" sz="2400" dirty="0"/>
              <a:t>встраивает часть своего генома в ДНК растительной клетки и заставляет </a:t>
            </a:r>
            <a:r>
              <a:rPr lang="en-US" sz="2400" dirty="0"/>
              <a:t>e</a:t>
            </a:r>
            <a:r>
              <a:rPr lang="ru-RU" sz="2400" dirty="0"/>
              <a:t>е таким способом изменять метаболизм, синтезируя вещества, необходимые для бактерий.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005" y="4069200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2800" i="1" dirty="0"/>
              <a:t>Именно это свойство </a:t>
            </a:r>
            <a:br>
              <a:rPr lang="ru-RU" sz="2800" i="1" dirty="0"/>
            </a:br>
            <a:r>
              <a:rPr lang="en-US" sz="2800" i="1" dirty="0"/>
              <a:t>A. </a:t>
            </a:r>
            <a:r>
              <a:rPr lang="en-US" sz="2800" i="1" dirty="0" err="1"/>
              <a:t>tumefaciens</a:t>
            </a:r>
            <a:r>
              <a:rPr lang="en-US" sz="2800" i="1" dirty="0"/>
              <a:t> и </a:t>
            </a:r>
            <a:r>
              <a:rPr lang="ru-RU" sz="2800" i="1" dirty="0"/>
              <a:t>послужило поводом для создания на основе </a:t>
            </a:r>
            <a:r>
              <a:rPr lang="en-US" sz="2800" i="1" dirty="0"/>
              <a:t>Ti</a:t>
            </a:r>
            <a:r>
              <a:rPr lang="ru-RU" sz="2800" i="1" dirty="0"/>
              <a:t>-</a:t>
            </a:r>
            <a:r>
              <a:rPr lang="ru-RU" sz="2800" i="1" dirty="0" err="1"/>
              <a:t>плазмиды</a:t>
            </a:r>
            <a:r>
              <a:rPr lang="ru-RU" sz="2800" i="1" dirty="0"/>
              <a:t> вектора, доставляющего необходимые гены в клетку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52" y="59234"/>
            <a:ext cx="35814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Люба\Pictures\рисунки без фона\exclamation_mark_PNG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97765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" y="288032"/>
            <a:ext cx="8939336" cy="4365104"/>
          </a:xfrm>
        </p:spPr>
        <p:txBody>
          <a:bodyPr>
            <a:normAutofit fontScale="92500" lnSpcReduction="10000"/>
          </a:bodyPr>
          <a:lstStyle/>
          <a:p>
            <a:pPr marL="136525" indent="406400">
              <a:buNone/>
            </a:pPr>
            <a:r>
              <a:rPr lang="ru-RU" i="1" dirty="0"/>
              <a:t>Участок </a:t>
            </a:r>
            <a:r>
              <a:rPr lang="en-US" i="1" dirty="0"/>
              <a:t>Ti</a:t>
            </a:r>
            <a:r>
              <a:rPr lang="ru-RU" i="1" dirty="0"/>
              <a:t>-</a:t>
            </a:r>
            <a:r>
              <a:rPr lang="ru-RU" i="1" dirty="0" err="1"/>
              <a:t>плазмиды</a:t>
            </a:r>
            <a:r>
              <a:rPr lang="ru-RU" i="1" dirty="0"/>
              <a:t>, встречающийся в хромосомах растительных клеток, называется Т-областью в бактерии и Т-ДНК в клетках растений. Т-область включает примерно </a:t>
            </a:r>
            <a:r>
              <a:rPr lang="ru-RU" sz="3000" i="1" dirty="0"/>
              <a:t>10</a:t>
            </a:r>
            <a:r>
              <a:rPr lang="ru-RU" i="1" dirty="0"/>
              <a:t> % </a:t>
            </a:r>
            <a:r>
              <a:rPr lang="en-US" i="1" dirty="0"/>
              <a:t>Ti</a:t>
            </a:r>
            <a:r>
              <a:rPr lang="ru-RU" i="1" dirty="0"/>
              <a:t>-</a:t>
            </a:r>
            <a:r>
              <a:rPr lang="ru-RU" i="1" dirty="0" err="1"/>
              <a:t>плазмиды</a:t>
            </a:r>
            <a:r>
              <a:rPr lang="ru-RU" i="1" dirty="0"/>
              <a:t> и содержит гены, отвечающие за индукцию опухоли, синтез </a:t>
            </a:r>
            <a:r>
              <a:rPr lang="ru-RU" i="1" dirty="0" err="1"/>
              <a:t>опинов</a:t>
            </a:r>
            <a:r>
              <a:rPr lang="ru-RU" i="1" dirty="0"/>
              <a:t> и подавление дифференцировки (</a:t>
            </a:r>
            <a:r>
              <a:rPr lang="ru-RU" i="1" dirty="0" err="1"/>
              <a:t>гормоннезависимый</a:t>
            </a:r>
            <a:r>
              <a:rPr lang="ru-RU" i="1" dirty="0"/>
              <a:t> рост клеток). </a:t>
            </a:r>
            <a:endParaRPr lang="ru-RU" i="1" dirty="0" smtClean="0"/>
          </a:p>
          <a:p>
            <a:pPr marL="136525" indent="406400">
              <a:buNone/>
            </a:pPr>
            <a:r>
              <a:rPr lang="ru-RU" i="1" dirty="0" smtClean="0"/>
              <a:t>Важно </a:t>
            </a:r>
            <a:r>
              <a:rPr lang="ru-RU" i="1" dirty="0"/>
              <a:t>отметить, что все гены, ответственные за перенос и интеграцию генов Т-области, находятся не в ней самой, а ря­дом — в области вирулентности — </a:t>
            </a:r>
            <a:r>
              <a:rPr lang="en-US" i="1" dirty="0" err="1"/>
              <a:t>vir</a:t>
            </a:r>
            <a:r>
              <a:rPr lang="ru-RU" i="1" dirty="0" smtClean="0"/>
              <a:t>-области </a:t>
            </a:r>
            <a:endParaRPr lang="ru-RU" i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30" y="4509120"/>
            <a:ext cx="2032754" cy="194421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Прямоугольник 4"/>
          <p:cNvSpPr/>
          <p:nvPr/>
        </p:nvSpPr>
        <p:spPr>
          <a:xfrm>
            <a:off x="6364009" y="4077072"/>
            <a:ext cx="1295996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ru-RU" i="1" dirty="0"/>
              <a:t>Т-область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363924"/>
            <a:ext cx="1469120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i="1" dirty="0" err="1"/>
              <a:t>vir</a:t>
            </a:r>
            <a:r>
              <a:rPr lang="ru-RU" i="1" dirty="0"/>
              <a:t>- область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6482715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Взаимное расположение Т- и </a:t>
            </a:r>
            <a:r>
              <a:rPr lang="en-US" sz="1600" i="1" dirty="0" err="1"/>
              <a:t>vir</a:t>
            </a:r>
            <a:r>
              <a:rPr lang="ru-RU" sz="1600" i="1" dirty="0"/>
              <a:t>-областей в </a:t>
            </a:r>
            <a:r>
              <a:rPr lang="en-US" sz="1600" i="1" dirty="0"/>
              <a:t>Ti</a:t>
            </a:r>
            <a:r>
              <a:rPr lang="ru-RU" sz="1600" i="1" dirty="0"/>
              <a:t>-</a:t>
            </a:r>
            <a:r>
              <a:rPr lang="ru-RU" sz="1600" i="1" dirty="0" err="1"/>
              <a:t>плазмиде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5243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313314" cy="65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120680"/>
          </a:xfrm>
        </p:spPr>
        <p:txBody>
          <a:bodyPr>
            <a:normAutofit fontScale="92500" lnSpcReduction="10000"/>
          </a:bodyPr>
          <a:lstStyle/>
          <a:p>
            <a:pPr marL="136525" indent="406400">
              <a:buNone/>
            </a:pPr>
            <a:r>
              <a:rPr lang="ru-RU" i="1" dirty="0"/>
              <a:t>Т-области ограничены прямыми повторяющимися последова­тельностями, и любая ДНК, вставленная между этими повтора­ми, будет принята за Т-область и перенесена в растительную </a:t>
            </a:r>
            <a:r>
              <a:rPr lang="ru-RU" i="1" dirty="0" smtClean="0"/>
              <a:t>клетку.</a:t>
            </a:r>
          </a:p>
          <a:p>
            <a:pPr marL="136525" indent="406400">
              <a:buNone/>
            </a:pP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Недостаток 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этих </a:t>
            </a:r>
            <a:r>
              <a:rPr lang="ru-RU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плазмид</a:t>
            </a: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/>
              <a:t>состоит в том, что некоторые гены находящиеся в Т-ДНК, заставляют расти клетки растений независимо от гормонов, вносимых в питательную среду, на которой культивируются данные клетки. </a:t>
            </a:r>
            <a:endParaRPr lang="ru-RU" i="1" dirty="0" smtClean="0"/>
          </a:p>
          <a:p>
            <a:pPr marL="136525" indent="406400">
              <a:buNone/>
            </a:pPr>
            <a:r>
              <a:rPr lang="ru-RU" i="1" dirty="0" smtClean="0"/>
              <a:t>В </a:t>
            </a:r>
            <a:r>
              <a:rPr lang="ru-RU" i="1" dirty="0"/>
              <a:t>связи с этим очень трудно регенерировать нормальное растение и клеток, содержащих полную последовательность Т-ДНК. </a:t>
            </a:r>
            <a:endParaRPr lang="ru-RU" i="1" dirty="0" smtClean="0"/>
          </a:p>
          <a:p>
            <a:pPr marL="136525" indent="406400">
              <a:buNone/>
            </a:pPr>
            <a:r>
              <a:rPr lang="ru-RU" i="1" dirty="0" smtClean="0"/>
              <a:t>Другой </a:t>
            </a:r>
            <a:r>
              <a:rPr lang="ru-RU" i="1" dirty="0"/>
              <a:t>недостаток — большие </a:t>
            </a:r>
            <a:r>
              <a:rPr lang="en-US" i="1" dirty="0"/>
              <a:t>pa</a:t>
            </a:r>
            <a:r>
              <a:rPr lang="ru-RU" i="1" dirty="0" err="1"/>
              <a:t>змеры</a:t>
            </a:r>
            <a:r>
              <a:rPr lang="ru-RU" i="1" dirty="0"/>
              <a:t> </a:t>
            </a:r>
            <a:r>
              <a:rPr lang="en-US" i="1" dirty="0"/>
              <a:t>Ti</a:t>
            </a:r>
            <a:r>
              <a:rPr lang="ru-RU" i="1" dirty="0"/>
              <a:t>-</a:t>
            </a:r>
            <a:r>
              <a:rPr lang="ru-RU" i="1" dirty="0" err="1"/>
              <a:t>плазмиды</a:t>
            </a:r>
            <a:r>
              <a:rPr lang="ru-RU" i="1" dirty="0"/>
              <a:t>, из-за которых затруднены какие-либо манипуляции с ней, поэтому вставить ген в </a:t>
            </a:r>
            <a:r>
              <a:rPr lang="ru-RU" i="1" dirty="0" err="1"/>
              <a:t>плазмиду</a:t>
            </a:r>
            <a:r>
              <a:rPr lang="ru-RU" i="1" dirty="0"/>
              <a:t> традиционными методами невозможно.</a:t>
            </a:r>
          </a:p>
          <a:p>
            <a:pPr marL="13716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25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1. История </a:t>
            </a:r>
            <a:r>
              <a:rPr lang="ru-RU" b="0" dirty="0">
                <a:solidFill>
                  <a:schemeClr val="tx1">
                    <a:lumMod val="75000"/>
                  </a:schemeClr>
                </a:solidFill>
                <a:effectLst/>
              </a:rPr>
              <a:t>развития генетической </a:t>
            </a:r>
            <a:r>
              <a:rPr lang="ru-RU" b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инженерии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Генетическая инженерия</a:t>
            </a:r>
            <a:r>
              <a:rPr lang="ru-RU" dirty="0"/>
              <a:t> — ветвь молекулярной генетики, ис­следующая возможности и способы создания лабораторным путем (</a:t>
            </a:r>
            <a:r>
              <a:rPr lang="en-US" dirty="0"/>
              <a:t>in vitro</a:t>
            </a:r>
            <a:r>
              <a:rPr lang="ru-RU" dirty="0"/>
              <a:t>) генетических структур и наследственно измененных </a:t>
            </a:r>
            <a:r>
              <a:rPr lang="ru-RU" dirty="0" smtClean="0"/>
              <a:t>организмов.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195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В настоящее время конструируются производные </a:t>
            </a:r>
            <a:r>
              <a:rPr lang="en-US" i="1" dirty="0"/>
              <a:t>Ti</a:t>
            </a:r>
            <a:r>
              <a:rPr lang="ru-RU" i="1" dirty="0" smtClean="0"/>
              <a:t>-</a:t>
            </a:r>
            <a:r>
              <a:rPr lang="ru-RU" i="1" dirty="0" err="1" smtClean="0"/>
              <a:t>плазмиды</a:t>
            </a:r>
            <a:r>
              <a:rPr lang="ru-RU" i="1" dirty="0"/>
              <a:t>, в которых оставляют регуляторный участок Т-область а вместо ее структурных генов вшивают структурную часть гена, который надо ввести в растение. Такие гены с позиции их регене­рации безвредны для растений.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effectLst/>
              </a:rPr>
              <a:t>Промежуточный и бинарный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векторы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62068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dirty="0"/>
              <a:t>Эти векторы конструируются на основе </a:t>
            </a:r>
            <a:r>
              <a:rPr lang="en-US" dirty="0"/>
              <a:t>Ti</a:t>
            </a:r>
            <a:r>
              <a:rPr lang="ru-RU" dirty="0"/>
              <a:t>-</a:t>
            </a:r>
            <a:r>
              <a:rPr lang="ru-RU" dirty="0" err="1"/>
              <a:t>плазмид</a:t>
            </a:r>
            <a:r>
              <a:rPr lang="ru-RU" dirty="0"/>
              <a:t>. </a:t>
            </a:r>
            <a:r>
              <a:rPr lang="ru-RU" b="1" dirty="0"/>
              <a:t>Промежуточный вектор </a:t>
            </a:r>
            <a:r>
              <a:rPr lang="ru-RU" dirty="0"/>
              <a:t>получают путем ряда сложных операций. 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86904594"/>
              </p:ext>
            </p:extLst>
          </p:nvPr>
        </p:nvGraphicFramePr>
        <p:xfrm>
          <a:off x="827584" y="1340768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5517232"/>
            <a:ext cx="6552728" cy="93610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800" i="1" dirty="0" smtClean="0"/>
              <a:t>Наконец, бактериями, имеющими </a:t>
            </a:r>
            <a:r>
              <a:rPr lang="en-US" sz="1800" i="1" dirty="0" smtClean="0"/>
              <a:t>Ti</a:t>
            </a:r>
            <a:r>
              <a:rPr lang="ru-RU" sz="1800" i="1" dirty="0" smtClean="0"/>
              <a:t>-</a:t>
            </a:r>
            <a:r>
              <a:rPr lang="ru-RU" sz="1800" i="1" dirty="0" err="1" smtClean="0"/>
              <a:t>плазмиду</a:t>
            </a:r>
            <a:r>
              <a:rPr lang="ru-RU" sz="1800" i="1" dirty="0" smtClean="0"/>
              <a:t> со встроенными генами, заражают рас­тения, где эти гены встраиваются в геном растительной клетки.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9273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896544" cy="6741368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ru-RU" sz="2000" b="1" i="1" dirty="0"/>
              <a:t>Бинарные векторы </a:t>
            </a:r>
            <a:r>
              <a:rPr lang="ru-RU" sz="2000" i="1" dirty="0"/>
              <a:t>представляют собой бактерии, содержащие две разные </a:t>
            </a:r>
            <a:r>
              <a:rPr lang="en-US" sz="2000" i="1" dirty="0"/>
              <a:t>Ti</a:t>
            </a:r>
            <a:r>
              <a:rPr lang="ru-RU" sz="2000" i="1" dirty="0"/>
              <a:t>-</a:t>
            </a:r>
            <a:r>
              <a:rPr lang="ru-RU" sz="2000" i="1" dirty="0" err="1"/>
              <a:t>плазмиды</a:t>
            </a:r>
            <a:r>
              <a:rPr lang="ru-RU" sz="2000" i="1" dirty="0"/>
              <a:t>. Одна из них несет </a:t>
            </a:r>
            <a:r>
              <a:rPr lang="en-US" sz="2000" i="1" dirty="0" err="1"/>
              <a:t>vir</a:t>
            </a:r>
            <a:r>
              <a:rPr lang="ru-RU" sz="2000" i="1" dirty="0"/>
              <a:t>-область и обеспечивает интеграцию в геном растительной клетки Т-области, содержащей любые гены другой </a:t>
            </a:r>
            <a:r>
              <a:rPr lang="ru-RU" sz="2000" i="1" dirty="0" err="1"/>
              <a:t>плазмиды</a:t>
            </a:r>
            <a:r>
              <a:rPr lang="ru-RU" sz="2000" i="1" dirty="0"/>
              <a:t>. В этом случае двойной кроссинговер не требуется.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sz="2000" i="1" dirty="0"/>
              <a:t>Однако полученные в результате заражения бактериями растительные клетки не способны к регенерации, так как у них подавлена дифференцировка. Трансформированные растительные клетки смогут дифференцироваться, если в гены, блокирующие дифференцировку, ввести мутации или вырезать их из Т-ДНК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65" y="692696"/>
            <a:ext cx="4043248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580112" y="1916832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668344" y="1772816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0743"/>
            <a:ext cx="8649381" cy="515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08012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effectLst/>
              </a:rPr>
              <a:t>Векторы на основе ДНК-содержащих вирусов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растений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8112"/>
            <a:ext cx="8856984" cy="4709160"/>
          </a:xfrm>
        </p:spPr>
        <p:txBody>
          <a:bodyPr>
            <a:normAutofit lnSpcReduction="10000"/>
          </a:bodyPr>
          <a:lstStyle/>
          <a:p>
            <a:pPr marL="136525" indent="406400">
              <a:buNone/>
            </a:pPr>
            <a:r>
              <a:rPr lang="ru-RU" i="1" dirty="0"/>
              <a:t>Вирусы можно рассматривать как разновидности чужеродной нуклеи­новой кислоты, которые реплицируются и </a:t>
            </a:r>
            <a:r>
              <a:rPr lang="ru-RU" i="1" dirty="0" err="1"/>
              <a:t>экспрессируются</a:t>
            </a:r>
            <a:r>
              <a:rPr lang="ru-RU" i="1" dirty="0"/>
              <a:t> в клетках растений. Подавляющее большинство </a:t>
            </a:r>
            <a:r>
              <a:rPr lang="ru-RU" i="1" dirty="0" err="1"/>
              <a:t>фитовирусов</a:t>
            </a:r>
            <a:r>
              <a:rPr lang="ru-RU" i="1" dirty="0"/>
              <a:t> в качестве носителя генетической информации содержат РНК. </a:t>
            </a:r>
            <a:endParaRPr lang="ru-RU" i="1" dirty="0" smtClean="0"/>
          </a:p>
          <a:p>
            <a:pPr marL="136525" indent="406400">
              <a:buNone/>
            </a:pPr>
            <a:r>
              <a:rPr lang="ru-RU" i="1" dirty="0" smtClean="0"/>
              <a:t>Только </a:t>
            </a:r>
            <a:r>
              <a:rPr lang="ru-RU" i="1" dirty="0"/>
              <a:t>1 </a:t>
            </a:r>
            <a:r>
              <a:rPr lang="ru-RU" i="1" dirty="0" smtClean="0"/>
              <a:t>-2 </a:t>
            </a:r>
            <a:r>
              <a:rPr lang="ru-RU" i="1" dirty="0"/>
              <a:t>% вирусов, инфицирующих растения, относятся к ДНК-содержащим. Именно эти вирусы удобны для использования в технологии рекомбинантных ДНК, а также в качестве векторов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877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>
            <a:endCxn id="7" idx="0"/>
          </p:cNvCxnSpPr>
          <p:nvPr/>
        </p:nvCxnSpPr>
        <p:spPr>
          <a:xfrm flipH="1">
            <a:off x="2411760" y="1052736"/>
            <a:ext cx="936104" cy="1656184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228184" y="1052736"/>
            <a:ext cx="864096" cy="1656184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альтернативный процесс 3"/>
          <p:cNvSpPr/>
          <p:nvPr/>
        </p:nvSpPr>
        <p:spPr>
          <a:xfrm>
            <a:off x="1619672" y="188640"/>
            <a:ext cx="6336703" cy="864096"/>
          </a:xfrm>
          <a:prstGeom prst="flowChartAlternateProcess">
            <a:avLst/>
          </a:prstGeom>
          <a:solidFill>
            <a:schemeClr val="tx2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ДНК-содержащие вирусы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1412776"/>
            <a:ext cx="3888432" cy="864096"/>
          </a:xfrm>
          <a:prstGeom prst="flowChartAlternateProcess">
            <a:avLst/>
          </a:prstGeom>
          <a:solidFill>
            <a:schemeClr val="tx2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Одноцепочечная</a:t>
            </a:r>
            <a:r>
              <a:rPr lang="ru-RU" sz="2800" dirty="0" smtClean="0"/>
              <a:t> ДНК</a:t>
            </a:r>
            <a:endParaRPr lang="ru-RU" sz="28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60032" y="1412776"/>
            <a:ext cx="3799631" cy="864096"/>
          </a:xfrm>
          <a:prstGeom prst="flowChartAlternateProcess">
            <a:avLst/>
          </a:prstGeom>
          <a:solidFill>
            <a:schemeClr val="tx2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Д</a:t>
            </a:r>
            <a:r>
              <a:rPr lang="ru-RU" sz="2800" dirty="0" err="1" smtClean="0"/>
              <a:t>вухцепочечная</a:t>
            </a:r>
            <a:r>
              <a:rPr lang="ru-RU" sz="2800" dirty="0" smtClean="0"/>
              <a:t> </a:t>
            </a:r>
            <a:r>
              <a:rPr lang="ru-RU" sz="2800" dirty="0"/>
              <a:t>ДНК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67544" y="2708920"/>
            <a:ext cx="3888432" cy="2016224"/>
          </a:xfrm>
          <a:prstGeom prst="flowChartAlternateProcess">
            <a:avLst/>
          </a:prstGeom>
          <a:solidFill>
            <a:schemeClr val="tx2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Вирус </a:t>
            </a:r>
            <a:r>
              <a:rPr lang="ru-RU" sz="2400" dirty="0"/>
              <a:t>золотистой мозаики фасоли (ВЗМФ</a:t>
            </a:r>
            <a:r>
              <a:rPr lang="ru-RU" sz="2400" dirty="0" smtClean="0"/>
              <a:t>), </a:t>
            </a:r>
            <a:r>
              <a:rPr lang="ru-RU" sz="2400" dirty="0"/>
              <a:t>вирус полосатости </a:t>
            </a:r>
            <a:r>
              <a:rPr lang="ru-RU" sz="2400" dirty="0" smtClean="0"/>
              <a:t>кукурузы</a:t>
            </a: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860032" y="2690639"/>
            <a:ext cx="3960440" cy="2016224"/>
          </a:xfrm>
          <a:prstGeom prst="flowChartAlternateProcess">
            <a:avLst/>
          </a:prstGeom>
          <a:solidFill>
            <a:schemeClr val="tx2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Вирус </a:t>
            </a:r>
            <a:r>
              <a:rPr lang="ru-RU" sz="2400" dirty="0"/>
              <a:t>мозаики цветной капусты (ВМЦК)</a:t>
            </a:r>
          </a:p>
        </p:txBody>
      </p:sp>
    </p:spTree>
    <p:extLst>
      <p:ext uri="{BB962C8B-B14F-4D97-AF65-F5344CB8AC3E}">
        <p14:creationId xmlns:p14="http://schemas.microsoft.com/office/powerpoint/2010/main" val="1561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3024336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Фитовирусы</a:t>
            </a:r>
            <a:r>
              <a:rPr lang="ru-RU" dirty="0" smtClean="0"/>
              <a:t> </a:t>
            </a:r>
            <a:r>
              <a:rPr lang="ru-RU" dirty="0"/>
              <a:t>реплицируются с образованием большого числа копий молекул нуклеиновых кислот</a:t>
            </a:r>
            <a:r>
              <a:rPr lang="ru-RU" i="1" dirty="0"/>
              <a:t> — </a:t>
            </a:r>
            <a:r>
              <a:rPr lang="ru-RU" sz="2400" i="1" dirty="0">
                <a:solidFill>
                  <a:srgbClr val="FF0000"/>
                </a:solidFill>
              </a:rPr>
              <a:t>10</a:t>
            </a:r>
            <a:r>
              <a:rPr lang="ru-RU" sz="2400" i="1" baseline="30000" dirty="0">
                <a:solidFill>
                  <a:srgbClr val="FF0000"/>
                </a:solidFill>
              </a:rPr>
              <a:t>6</a:t>
            </a:r>
            <a:r>
              <a:rPr lang="ru-RU" sz="2400" i="1" dirty="0">
                <a:solidFill>
                  <a:srgbClr val="FF0000"/>
                </a:solidFill>
              </a:rPr>
              <a:t> и более молекул на зараженную клетку. 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Поэтому </a:t>
            </a:r>
            <a:r>
              <a:rPr lang="ru-RU" dirty="0" err="1"/>
              <a:t>фитовирусы</a:t>
            </a:r>
            <a:r>
              <a:rPr lang="ru-RU" dirty="0"/>
              <a:t> представляют собой очень эффективные средства для получения хорошей экспрессии чужеродного гена.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3429000"/>
            <a:ext cx="7776864" cy="3168352"/>
          </a:xfrm>
          <a:prstGeom prst="roundRect">
            <a:avLst/>
          </a:prstGeom>
          <a:solidFill>
            <a:schemeClr val="tx2"/>
          </a:solidFill>
          <a:scene3d>
            <a:camera prst="orthographicFront">
              <a:rot lat="60000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/>
              <a:t>     </a:t>
            </a:r>
            <a:r>
              <a:rPr lang="ru-RU" sz="2400" i="1" u="sng" dirty="0" smtClean="0"/>
              <a:t>Преиму­щества </a:t>
            </a:r>
            <a:r>
              <a:rPr lang="ru-RU" sz="2400" i="1" u="sng" dirty="0" err="1" smtClean="0"/>
              <a:t>фитовирусов</a:t>
            </a:r>
            <a:r>
              <a:rPr lang="ru-RU" sz="2400" i="1" u="sng" dirty="0" smtClean="0"/>
              <a:t> : </a:t>
            </a:r>
          </a:p>
          <a:p>
            <a:pPr marL="342900" indent="-342900">
              <a:buFontTx/>
              <a:buChar char="-"/>
            </a:pPr>
            <a:r>
              <a:rPr lang="ru-RU" sz="2400" i="1" dirty="0" smtClean="0"/>
              <a:t>малый </a:t>
            </a:r>
            <a:r>
              <a:rPr lang="ru-RU" sz="2400" i="1" dirty="0"/>
              <a:t>размер генома (возможность легкой манипуляций вирусной ДНК</a:t>
            </a:r>
            <a:r>
              <a:rPr lang="ru-RU" sz="2400" i="1" dirty="0" smtClean="0"/>
              <a:t>);</a:t>
            </a:r>
          </a:p>
          <a:p>
            <a:pPr marL="342900" indent="-342900">
              <a:buFontTx/>
              <a:buChar char="-"/>
            </a:pPr>
            <a:r>
              <a:rPr lang="ru-RU" sz="2400" i="1" dirty="0" smtClean="0"/>
              <a:t>сильные </a:t>
            </a:r>
            <a:r>
              <a:rPr lang="ru-RU" sz="2400" i="1" dirty="0"/>
              <a:t>промоторы, обеспечивающие эффективную экспрессию чужеродных генов.</a:t>
            </a:r>
          </a:p>
        </p:txBody>
      </p:sp>
      <p:sp>
        <p:nvSpPr>
          <p:cNvPr id="5" name="Прямоугольник 4"/>
          <p:cNvSpPr/>
          <p:nvPr/>
        </p:nvSpPr>
        <p:spPr>
          <a:xfrm rot="611749">
            <a:off x="311366" y="386776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+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Недостатки вирусов в качестве векторов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700000"/>
                </a:solidFill>
              </a:rPr>
              <a:t>И</a:t>
            </a:r>
            <a:r>
              <a:rPr lang="ru-RU" dirty="0" smtClean="0">
                <a:solidFill>
                  <a:srgbClr val="700000"/>
                </a:solidFill>
              </a:rPr>
              <a:t>меют </a:t>
            </a:r>
            <a:r>
              <a:rPr lang="ru-RU" dirty="0">
                <a:solidFill>
                  <a:srgbClr val="700000"/>
                </a:solidFill>
              </a:rPr>
              <a:t>небольшую емкость, патогенны и неспособны встраиваться в хромосомы хозяина. </a:t>
            </a:r>
            <a:r>
              <a:rPr lang="ru-RU" i="1" dirty="0"/>
              <a:t>Небольшую емкость можно увеличить, если инфицировать вирусом (например, ВМЦК растительные протопласты, а не </a:t>
            </a:r>
            <a:r>
              <a:rPr lang="ru-RU" i="1" dirty="0" smtClean="0"/>
              <a:t>клетки). </a:t>
            </a:r>
            <a:r>
              <a:rPr lang="ru-RU" i="1" dirty="0"/>
              <a:t>В этом случае инфекция не передается от клетки к клетке, нет необходимости в упаковке ДНК в вирусные </a:t>
            </a:r>
            <a:r>
              <a:rPr lang="ru-RU" i="1" dirty="0" smtClean="0"/>
              <a:t>частицы. Следовательно, часть вирусного генома, ответственная за упаковку в вирусные частицы, может быть удалена и замещена дополнительной чужеродной ДНК. </a:t>
            </a:r>
          </a:p>
          <a:p>
            <a:r>
              <a:rPr lang="ru-RU" dirty="0" smtClean="0">
                <a:solidFill>
                  <a:srgbClr val="700000"/>
                </a:solidFill>
              </a:rPr>
              <a:t>Отсутствие способности встраиваться в геном растительной клетки </a:t>
            </a:r>
            <a:r>
              <a:rPr lang="ru-RU" dirty="0" smtClean="0"/>
              <a:t>— удается обойти (по крайней мере, для ВМЦК) благодаря специальному методическому приему — </a:t>
            </a:r>
            <a:r>
              <a:rPr lang="ru-RU" dirty="0" err="1" smtClean="0"/>
              <a:t>агроинфекции</a:t>
            </a:r>
            <a:r>
              <a:rPr lang="ru-RU" dirty="0" smtClean="0"/>
              <a:t>. Для этого геном ВМЦК встраивают в Т-область </a:t>
            </a:r>
            <a:r>
              <a:rPr lang="en-US" dirty="0" smtClean="0"/>
              <a:t>Ti</a:t>
            </a:r>
            <a:r>
              <a:rPr lang="ru-RU" dirty="0" smtClean="0"/>
              <a:t>-</a:t>
            </a:r>
            <a:r>
              <a:rPr lang="ru-RU" dirty="0" err="1" smtClean="0"/>
              <a:t>плазмиды</a:t>
            </a:r>
            <a:r>
              <a:rPr lang="ru-RU" dirty="0" smtClean="0"/>
              <a:t> и в ее составе интегрируют ядерный геном различных растений.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0000"/>
                </a:solidFill>
                <a:effectLst/>
              </a:rPr>
              <a:t>Методы прямого переноса генов в </a:t>
            </a:r>
            <a:r>
              <a:rPr lang="ru-RU" sz="2400" dirty="0" smtClean="0">
                <a:solidFill>
                  <a:srgbClr val="700000"/>
                </a:solidFill>
                <a:effectLst/>
              </a:rPr>
              <a:t>растение </a:t>
            </a:r>
            <a:endParaRPr lang="ru-RU" sz="2400" dirty="0">
              <a:solidFill>
                <a:srgbClr val="7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84854"/>
            <a:ext cx="8856984" cy="5956513"/>
          </a:xfrm>
        </p:spPr>
        <p:txBody>
          <a:bodyPr>
            <a:noAutofit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ru-RU" sz="2300" u="sng" dirty="0"/>
              <a:t>Трансформация растительных протопластов. </a:t>
            </a:r>
            <a:r>
              <a:rPr lang="ru-RU" sz="2300" dirty="0"/>
              <a:t>Осуществляется благодаря комбинации методик кальциевой преципитации ДНК и слияния протопластов. </a:t>
            </a:r>
            <a:r>
              <a:rPr lang="ru-RU" sz="2300" i="1" dirty="0">
                <a:solidFill>
                  <a:srgbClr val="700000"/>
                </a:solidFill>
              </a:rPr>
              <a:t>Для трансформации может быть использован практически любой ДНК-вектор. Донорная ДНК может  не содержать специальных биологических сигналов (</a:t>
            </a:r>
            <a:r>
              <a:rPr lang="en-US" sz="2300" i="1" dirty="0" err="1">
                <a:solidFill>
                  <a:srgbClr val="700000"/>
                </a:solidFill>
              </a:rPr>
              <a:t>vir</a:t>
            </a:r>
            <a:r>
              <a:rPr lang="ru-RU" sz="2300" i="1" dirty="0">
                <a:solidFill>
                  <a:srgbClr val="700000"/>
                </a:solidFill>
              </a:rPr>
              <a:t>-областей, пограничных областей Т-ДНК</a:t>
            </a:r>
            <a:r>
              <a:rPr lang="ru-RU" sz="2300" i="1" dirty="0" smtClean="0">
                <a:solidFill>
                  <a:srgbClr val="700000"/>
                </a:solidFill>
              </a:rPr>
              <a:t>). Культуру </a:t>
            </a:r>
            <a:r>
              <a:rPr lang="ru-RU" sz="2300" i="1" dirty="0">
                <a:solidFill>
                  <a:srgbClr val="700000"/>
                </a:solidFill>
              </a:rPr>
              <a:t>протопластов на начальной стадии ее роста заражают агробактериями, которые используют в качестве векторов.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sz="2300" u="sng" dirty="0" err="1"/>
              <a:t>Микроинъекции</a:t>
            </a:r>
            <a:r>
              <a:rPr lang="ru-RU" sz="2300" u="sng" dirty="0"/>
              <a:t> ДНК. </a:t>
            </a:r>
            <a:r>
              <a:rPr lang="ru-RU" sz="2300" dirty="0"/>
              <a:t>Аналогичен методу </a:t>
            </a:r>
            <a:r>
              <a:rPr lang="ru-RU" sz="2300" dirty="0" err="1"/>
              <a:t>микроинъекции</a:t>
            </a:r>
            <a:r>
              <a:rPr lang="ru-RU" sz="2300" dirty="0"/>
              <a:t> животных клеток. Этот метод можно рассматривать как наиболее универсальный. </a:t>
            </a:r>
            <a:r>
              <a:rPr lang="ru-RU" sz="2300" i="1" dirty="0">
                <a:solidFill>
                  <a:srgbClr val="700000"/>
                </a:solidFill>
              </a:rPr>
              <a:t>Эффективность трансформации растительных клеток — 10 </a:t>
            </a:r>
            <a:r>
              <a:rPr lang="ru-RU" sz="2300" i="1" dirty="0" smtClean="0">
                <a:solidFill>
                  <a:srgbClr val="700000"/>
                </a:solidFill>
              </a:rPr>
              <a:t>-20</a:t>
            </a:r>
            <a:r>
              <a:rPr lang="ru-RU" sz="2300" i="1" dirty="0">
                <a:solidFill>
                  <a:srgbClr val="700000"/>
                </a:solidFill>
              </a:rPr>
              <a:t>% независимо от типа вектора. Трансформация не </a:t>
            </a:r>
            <a:r>
              <a:rPr lang="ru-RU" sz="2300" i="1" dirty="0" err="1">
                <a:solidFill>
                  <a:srgbClr val="700000"/>
                </a:solidFill>
              </a:rPr>
              <a:t>видоспецифична</a:t>
            </a:r>
            <a:r>
              <a:rPr lang="ru-RU" sz="2300" i="1" dirty="0">
                <a:solidFill>
                  <a:srgbClr val="700000"/>
                </a:solidFill>
              </a:rPr>
              <a:t>, возможен перенос генов в любое растение.</a:t>
            </a:r>
          </a:p>
          <a:p>
            <a:pPr marL="651510" indent="-514350">
              <a:buFont typeface="+mj-lt"/>
              <a:buAutoNum type="arabicPeriod"/>
            </a:pPr>
            <a:endParaRPr lang="ru-RU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32" y="0"/>
            <a:ext cx="1167555" cy="83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0000"/>
                </a:solidFill>
                <a:effectLst/>
              </a:rPr>
              <a:t>Методы прямого переноса генов в </a:t>
            </a:r>
            <a:r>
              <a:rPr lang="ru-RU" sz="2400" dirty="0" smtClean="0">
                <a:solidFill>
                  <a:srgbClr val="700000"/>
                </a:solidFill>
                <a:effectLst/>
              </a:rPr>
              <a:t>растение </a:t>
            </a:r>
            <a:endParaRPr lang="ru-RU" sz="2400" dirty="0">
              <a:solidFill>
                <a:srgbClr val="7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84855"/>
            <a:ext cx="8229600" cy="4876394"/>
          </a:xfrm>
        </p:spPr>
        <p:txBody>
          <a:bodyPr>
            <a:noAutofit/>
          </a:bodyPr>
          <a:lstStyle/>
          <a:p>
            <a:pPr marL="447675" lvl="0" indent="-311150">
              <a:buNone/>
            </a:pPr>
            <a:r>
              <a:rPr lang="ru-RU" dirty="0" smtClean="0"/>
              <a:t>3. </a:t>
            </a:r>
            <a:r>
              <a:rPr lang="ru-RU" u="sng" dirty="0" err="1" smtClean="0"/>
              <a:t>Электропорация</a:t>
            </a:r>
            <a:r>
              <a:rPr lang="ru-RU" u="sng" dirty="0"/>
              <a:t>.</a:t>
            </a:r>
            <a:r>
              <a:rPr lang="ru-RU" dirty="0"/>
              <a:t> Метод основан на повышении проницаемости </a:t>
            </a:r>
            <a:r>
              <a:rPr lang="ru-RU" dirty="0" err="1"/>
              <a:t>биомембран</a:t>
            </a:r>
            <a:r>
              <a:rPr lang="ru-RU" dirty="0"/>
              <a:t> за счет действия импульсов высокого напряжения. </a:t>
            </a:r>
            <a:r>
              <a:rPr lang="ru-RU" i="1" dirty="0"/>
              <a:t>В результате молекулы ДНК проникают в клетки через поры в клеточной мембране.</a:t>
            </a:r>
          </a:p>
          <a:p>
            <a:pPr marL="447675" lvl="0" indent="-311150">
              <a:buNone/>
            </a:pPr>
            <a:r>
              <a:rPr lang="ru-RU" dirty="0" smtClean="0"/>
              <a:t>4. </a:t>
            </a:r>
            <a:r>
              <a:rPr lang="ru-RU" u="sng" dirty="0" smtClean="0"/>
              <a:t>Упаковка </a:t>
            </a:r>
            <a:r>
              <a:rPr lang="ru-RU" u="sng" dirty="0"/>
              <a:t>в </a:t>
            </a:r>
            <a:r>
              <a:rPr lang="ru-RU" u="sng" dirty="0" err="1"/>
              <a:t>липосомы</a:t>
            </a:r>
            <a:r>
              <a:rPr lang="ru-RU" u="sng" dirty="0"/>
              <a:t>. </a:t>
            </a:r>
            <a:r>
              <a:rPr lang="ru-RU" dirty="0"/>
              <a:t>Это один из методов, позволяющих защитить экзогенный генетический материал от разрушения нуклеазами растительной клетки.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934670"/>
            <a:ext cx="615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311150">
              <a:buNone/>
            </a:pPr>
            <a:r>
              <a:rPr lang="ru-RU" sz="2000" dirty="0" err="1">
                <a:solidFill>
                  <a:srgbClr val="C00000"/>
                </a:solidFill>
              </a:rPr>
              <a:t>Липосомы</a:t>
            </a:r>
            <a:r>
              <a:rPr lang="ru-RU" sz="2000" dirty="0">
                <a:solidFill>
                  <a:srgbClr val="C00000"/>
                </a:solidFill>
              </a:rPr>
              <a:t> — сферические тельца, оболочки которых образованы фосфолипидами.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60525" y="5661248"/>
            <a:ext cx="4491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6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6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8784976" cy="676672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b="1" i="1" dirty="0"/>
              <a:t>Генетическая </a:t>
            </a:r>
            <a:r>
              <a:rPr lang="ru-RU" b="1" i="1" dirty="0" smtClean="0"/>
              <a:t>инженерия   = </a:t>
            </a:r>
            <a:r>
              <a:rPr lang="en-US" b="1" i="1" dirty="0" smtClean="0"/>
              <a:t> </a:t>
            </a:r>
            <a:r>
              <a:rPr lang="ru-RU" b="1" i="1" dirty="0" smtClean="0"/>
              <a:t>  Г</a:t>
            </a:r>
            <a:r>
              <a:rPr lang="en-US" b="1" i="1" dirty="0" err="1" smtClean="0"/>
              <a:t>енная</a:t>
            </a:r>
            <a:r>
              <a:rPr lang="en-US" b="1" i="1" dirty="0" smtClean="0"/>
              <a:t> </a:t>
            </a:r>
            <a:r>
              <a:rPr lang="ru-RU" b="1" i="1" dirty="0"/>
              <a:t>инженерия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0000"/>
                </a:solidFill>
              </a:rPr>
              <a:t>Г</a:t>
            </a:r>
            <a:r>
              <a:rPr lang="ru-RU" dirty="0" smtClean="0">
                <a:solidFill>
                  <a:srgbClr val="700000"/>
                </a:solidFill>
              </a:rPr>
              <a:t>енетическую </a:t>
            </a:r>
            <a:r>
              <a:rPr lang="ru-RU" dirty="0">
                <a:solidFill>
                  <a:srgbClr val="700000"/>
                </a:solidFill>
              </a:rPr>
              <a:t>инженерию </a:t>
            </a:r>
            <a:endParaRPr lang="ru-RU" dirty="0" smtClean="0">
              <a:solidFill>
                <a:srgbClr val="700000"/>
              </a:solidFill>
            </a:endParaRPr>
          </a:p>
          <a:p>
            <a:r>
              <a:rPr lang="ru-RU" dirty="0" smtClean="0">
                <a:solidFill>
                  <a:srgbClr val="700000"/>
                </a:solidFill>
              </a:rPr>
              <a:t>связывают </a:t>
            </a:r>
            <a:r>
              <a:rPr lang="ru-RU" dirty="0">
                <a:solidFill>
                  <a:srgbClr val="700000"/>
                </a:solidFill>
              </a:rPr>
              <a:t>с </a:t>
            </a:r>
            <a:r>
              <a:rPr lang="ru-RU" dirty="0" smtClean="0">
                <a:solidFill>
                  <a:srgbClr val="700000"/>
                </a:solidFill>
              </a:rPr>
              <a:t>генетикой</a:t>
            </a:r>
            <a:endParaRPr lang="ru-RU" dirty="0">
              <a:solidFill>
                <a:srgbClr val="7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895528" y="188640"/>
            <a:ext cx="108520" cy="288032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92080" y="47667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0000"/>
                </a:solidFill>
              </a:rPr>
              <a:t>Генная инженерия имеет </a:t>
            </a:r>
          </a:p>
          <a:p>
            <a:r>
              <a:rPr lang="ru-RU" dirty="0" smtClean="0">
                <a:solidFill>
                  <a:srgbClr val="700000"/>
                </a:solidFill>
              </a:rPr>
              <a:t>отношение </a:t>
            </a:r>
            <a:r>
              <a:rPr lang="ru-RU" dirty="0">
                <a:solidFill>
                  <a:srgbClr val="700000"/>
                </a:solidFill>
              </a:rPr>
              <a:t>только к генам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89" y="1265903"/>
            <a:ext cx="50683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Г</a:t>
            </a:r>
            <a:r>
              <a:rPr lang="ru-RU" sz="2000" dirty="0" smtClean="0">
                <a:solidFill>
                  <a:srgbClr val="002060"/>
                </a:solidFill>
              </a:rPr>
              <a:t>енетическая </a:t>
            </a:r>
            <a:r>
              <a:rPr lang="ru-RU" sz="2000" dirty="0">
                <a:solidFill>
                  <a:srgbClr val="002060"/>
                </a:solidFill>
              </a:rPr>
              <a:t>инженерия точнее раскрывает содержание дисциплины — создание генетических программ, основная задача которых — создание </a:t>
            </a:r>
            <a:r>
              <a:rPr lang="en-US" sz="2000" dirty="0">
                <a:solidFill>
                  <a:srgbClr val="002060"/>
                </a:solidFill>
              </a:rPr>
              <a:t>in vitro</a:t>
            </a:r>
            <a:r>
              <a:rPr lang="ru-RU" sz="2000" dirty="0">
                <a:solidFill>
                  <a:srgbClr val="002060"/>
                </a:solidFill>
              </a:rPr>
              <a:t> молекул ДНК посредством соединения фрагментов ДНК, которые в естественных условиях чаще не сочетаются благодаря межвидовым барьерам (рекомбинантные ДНК).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42" y="3501008"/>
            <a:ext cx="4590758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07504" y="4509120"/>
            <a:ext cx="4410235" cy="1942469"/>
          </a:xfrm>
          <a:prstGeom prst="wedgeRoundRectCallout">
            <a:avLst>
              <a:gd name="adj1" fmla="val -39191"/>
              <a:gd name="adj2" fmla="val 713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2"/>
                </a:solidFill>
              </a:rPr>
              <a:t>Рекомбинантная ДНК - молекула ДНК, полученная в результате объединения </a:t>
            </a:r>
            <a:r>
              <a:rPr lang="ru-RU" b="1" i="1" dirty="0" err="1">
                <a:solidFill>
                  <a:schemeClr val="tx2"/>
                </a:solidFill>
              </a:rPr>
              <a:t>in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vitro</a:t>
            </a:r>
            <a:r>
              <a:rPr lang="ru-RU" b="1" i="1" dirty="0">
                <a:solidFill>
                  <a:schemeClr val="tx2"/>
                </a:solidFill>
              </a:rPr>
              <a:t> чужеродных фрагментов ДНК с использованием методов генной инженерии</a:t>
            </a:r>
          </a:p>
        </p:txBody>
      </p:sp>
    </p:spTree>
    <p:extLst>
      <p:ext uri="{BB962C8B-B14F-4D97-AF65-F5344CB8AC3E}">
        <p14:creationId xmlns:p14="http://schemas.microsoft.com/office/powerpoint/2010/main" val="19141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98178"/>
          </a:xfrm>
        </p:spPr>
        <p:txBody>
          <a:bodyPr>
            <a:normAutofit fontScale="90000"/>
          </a:bodyPr>
          <a:lstStyle/>
          <a:p>
            <a:pPr indent="447675" algn="just"/>
            <a:r>
              <a:rPr lang="ru-RU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биологической </a:t>
            </a:r>
            <a:r>
              <a:rPr lang="ru-RU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баллистики  </a:t>
            </a:r>
            <a:r>
              <a:rPr lang="ru-RU" sz="3600" dirty="0" smtClean="0">
                <a:solidFill>
                  <a:srgbClr val="C00000"/>
                </a:solidFill>
                <a:effectLst/>
              </a:rPr>
              <a:t>-  </a:t>
            </a:r>
            <a:r>
              <a:rPr lang="ru-RU" sz="3200" dirty="0">
                <a:solidFill>
                  <a:srgbClr val="C00000"/>
                </a:solidFill>
              </a:rPr>
              <a:t>это один из самых эффективных методов трансформации однодольных растений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752528"/>
          </a:xfrm>
        </p:spPr>
        <p:txBody>
          <a:bodyPr>
            <a:normAutofit/>
          </a:bodyPr>
          <a:lstStyle/>
          <a:p>
            <a:pPr marL="136525" indent="311150">
              <a:buNone/>
            </a:pPr>
            <a:r>
              <a:rPr lang="ru-RU" sz="2500" i="1" dirty="0" smtClean="0">
                <a:solidFill>
                  <a:srgbClr val="1F5B29"/>
                </a:solidFill>
              </a:rPr>
              <a:t>Исходный </a:t>
            </a:r>
            <a:r>
              <a:rPr lang="ru-RU" sz="2500" i="1" dirty="0">
                <a:solidFill>
                  <a:srgbClr val="1F5B29"/>
                </a:solidFill>
              </a:rPr>
              <a:t>материал для трансформации — суспензионная культура, </a:t>
            </a:r>
            <a:r>
              <a:rPr lang="ru-RU" sz="2500" i="1" dirty="0" err="1">
                <a:solidFill>
                  <a:srgbClr val="1F5B29"/>
                </a:solidFill>
              </a:rPr>
              <a:t>каллусная</a:t>
            </a:r>
            <a:r>
              <a:rPr lang="ru-RU" sz="2500" i="1" dirty="0">
                <a:solidFill>
                  <a:srgbClr val="1F5B29"/>
                </a:solidFill>
              </a:rPr>
              <a:t> ткань или 4—5-дневные культивируемые незрелые зародыши однодольных.</a:t>
            </a:r>
          </a:p>
          <a:p>
            <a:pPr marL="136525" indent="311150">
              <a:buNone/>
            </a:pPr>
            <a:r>
              <a:rPr lang="ru-RU" sz="2500" i="1" dirty="0">
                <a:solidFill>
                  <a:srgbClr val="1F5B29"/>
                </a:solidFill>
              </a:rPr>
              <a:t>Метод основан на напылении ДНК-вектора на мельчайшие частички вольфрама, которыми затем бомбардируют клетки. Бомбардировка осуществляется с помощью баллистической пушки за счет перепада давления. Часть клеток гибнет, а выжившие клетки трансформируются, затем их культивируют и используют для регенерации растений</a:t>
            </a:r>
            <a:r>
              <a:rPr lang="ru-RU" sz="2500" i="1" dirty="0" smtClean="0">
                <a:solidFill>
                  <a:srgbClr val="1F5B29"/>
                </a:solidFill>
              </a:rPr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744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714202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rgbClr val="C00000"/>
                </a:solidFill>
                <a:effectLst/>
              </a:rPr>
              <a:t>2.2. Применение методов генетической инженерии для улучшения аминокислотного состава запасных белков </a:t>
            </a:r>
            <a:r>
              <a:rPr lang="ru-RU" sz="3200" b="0" dirty="0" smtClean="0">
                <a:solidFill>
                  <a:srgbClr val="C00000"/>
                </a:solidFill>
                <a:effectLst/>
              </a:rPr>
              <a:t>растений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</p:spPr>
        <p:txBody>
          <a:bodyPr/>
          <a:lstStyle/>
          <a:p>
            <a:r>
              <a:rPr lang="ru-RU" dirty="0"/>
              <a:t>Решение проблемы создания новых форм растений подразумевает в первую очередь повышение качества синтезируемых растением продуктов, которые определяют его питательную и техническую ценность. В основном это касается запасных белков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5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27363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Генно-инженерные методы более перспективны для создания улучшенных </a:t>
            </a:r>
            <a:r>
              <a:rPr lang="ru-RU" dirty="0" smtClean="0">
                <a:solidFill>
                  <a:srgbClr val="C00000"/>
                </a:solidFill>
              </a:rPr>
              <a:t>сортов чем методы традиционной селекции, </a:t>
            </a:r>
            <a:r>
              <a:rPr lang="ru-RU" dirty="0">
                <a:solidFill>
                  <a:srgbClr val="C00000"/>
                </a:solidFill>
              </a:rPr>
              <a:t>так как позволяют избирательно вводить в геном растения-реципиента гены искомого признака. </a:t>
            </a:r>
            <a:endParaRPr lang="ru-RU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i="1" dirty="0" smtClean="0"/>
              <a:t>Операции </a:t>
            </a:r>
            <a:r>
              <a:rPr lang="ru-RU" i="1" dirty="0"/>
              <a:t>по получению </a:t>
            </a:r>
            <a:r>
              <a:rPr lang="ru-RU" i="1" dirty="0" err="1"/>
              <a:t>трансгенных</a:t>
            </a:r>
            <a:r>
              <a:rPr lang="ru-RU" i="1" dirty="0"/>
              <a:t> растений с улучшенным аминокислотным составом белка разделены на ряд этапов: 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717032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4) создание векторов, содержащих измененный ген;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509120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3) целенаправленное из­менение последовательностей генов запасных белков для улучше­ния аминокислотного состава;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301208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2) изучение механизмов </a:t>
            </a:r>
            <a:r>
              <a:rPr lang="ru-RU" i="1" dirty="0" err="1"/>
              <a:t>тканеспецифичной</a:t>
            </a:r>
            <a:r>
              <a:rPr lang="ru-RU" i="1" dirty="0"/>
              <a:t> и временной экспрессии белков и выявление последовательностей ДНК, определяющих данный механизм;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6093296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1) клонирование генов запасных белков;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2924944"/>
            <a:ext cx="828092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5) введение модифицированных генов в растения</a:t>
            </a:r>
            <a:r>
              <a:rPr lang="ru-RU" i="1" dirty="0" smtClean="0"/>
              <a:t>.</a:t>
            </a:r>
            <a:endParaRPr lang="ru-RU" i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5496" y="2924944"/>
            <a:ext cx="864096" cy="3024336"/>
          </a:xfrm>
          <a:prstGeom prst="straightConnector1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3367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i="1" dirty="0" smtClean="0"/>
              <a:t>НАПРИМЕР:</a:t>
            </a:r>
          </a:p>
          <a:p>
            <a:pPr marL="137160" indent="0">
              <a:buNone/>
            </a:pPr>
            <a:r>
              <a:rPr lang="ru-RU" i="1" dirty="0" smtClean="0"/>
              <a:t>В </a:t>
            </a:r>
            <a:r>
              <a:rPr lang="ru-RU" i="1" dirty="0"/>
              <a:t>настоящее время клонированы 10 генов </a:t>
            </a:r>
            <a:r>
              <a:rPr lang="ru-RU" i="1" dirty="0" err="1"/>
              <a:t>гордеинов</a:t>
            </a:r>
            <a:r>
              <a:rPr lang="ru-RU" i="1" dirty="0"/>
              <a:t> ячменя, гены а- и р-</a:t>
            </a:r>
            <a:r>
              <a:rPr lang="ru-RU" i="1" dirty="0" err="1"/>
              <a:t>глиадинов</a:t>
            </a:r>
            <a:r>
              <a:rPr lang="ru-RU" i="1" dirty="0"/>
              <a:t> и </a:t>
            </a:r>
            <a:r>
              <a:rPr lang="ru-RU" i="1" dirty="0" err="1"/>
              <a:t>глютенина</a:t>
            </a:r>
            <a:r>
              <a:rPr lang="ru-RU" i="1" dirty="0"/>
              <a:t> пшеницы, </a:t>
            </a:r>
            <a:r>
              <a:rPr lang="ru-RU" i="1" dirty="0" err="1"/>
              <a:t>зеинов</a:t>
            </a:r>
            <a:r>
              <a:rPr lang="ru-RU" i="1" dirty="0"/>
              <a:t> кукурузы, </a:t>
            </a:r>
            <a:r>
              <a:rPr lang="ru-RU" i="1" dirty="0" err="1"/>
              <a:t>легумина</a:t>
            </a:r>
            <a:r>
              <a:rPr lang="ru-RU" i="1" dirty="0"/>
              <a:t> бобовых, </a:t>
            </a:r>
            <a:r>
              <a:rPr lang="ru-RU" i="1" dirty="0" err="1"/>
              <a:t>пататина</a:t>
            </a:r>
            <a:r>
              <a:rPr lang="ru-RU" i="1" dirty="0"/>
              <a:t> картофеля и ряд других. </a:t>
            </a:r>
            <a:endParaRPr lang="ru-RU" i="1" dirty="0" smtClean="0"/>
          </a:p>
          <a:p>
            <a:pPr marL="137160" indent="0">
              <a:buNone/>
            </a:pPr>
            <a:r>
              <a:rPr lang="ru-RU" i="1" dirty="0" smtClean="0"/>
              <a:t>Имеются </a:t>
            </a:r>
            <a:r>
              <a:rPr lang="ru-RU" i="1" dirty="0"/>
              <a:t>практические результаты трансформации растений. Так, введение в геном пшеницы модифицированного гена </a:t>
            </a:r>
            <a:r>
              <a:rPr lang="ru-RU" i="1" dirty="0" err="1"/>
              <a:t>проламина</a:t>
            </a:r>
            <a:r>
              <a:rPr lang="ru-RU" i="1" dirty="0"/>
              <a:t> привело к активному синтезу модифицированного белка, а также повлияло на состав и уровень соответствующих запасных белков. </a:t>
            </a:r>
            <a:endParaRPr lang="ru-RU" i="1" dirty="0" smtClean="0"/>
          </a:p>
          <a:p>
            <a:pPr marL="137160" indent="0">
              <a:buNone/>
            </a:pPr>
            <a:r>
              <a:rPr lang="ru-RU" i="1" dirty="0" smtClean="0"/>
              <a:t>В </a:t>
            </a:r>
            <a:r>
              <a:rPr lang="ru-RU" i="1" dirty="0"/>
              <a:t>итоге улучшилось хлебопекарное качество пшеничной муки.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3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C00000"/>
                </a:solidFill>
                <a:effectLst/>
              </a:rPr>
              <a:t>2.3. Повышение эффективности процесса </a:t>
            </a:r>
            <a:r>
              <a:rPr lang="ru-RU" b="0" dirty="0" smtClean="0">
                <a:solidFill>
                  <a:srgbClr val="C00000"/>
                </a:solidFill>
                <a:effectLst/>
              </a:rPr>
              <a:t>фотосинтеза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Один из возможных способов увеличения фотосинтеза и, следо­вательно, продуктивности растений состоит в клонировании </a:t>
            </a:r>
            <a:r>
              <a:rPr lang="ru-RU" dirty="0" err="1"/>
              <a:t>хлоропластных</a:t>
            </a:r>
            <a:r>
              <a:rPr lang="ru-RU" dirty="0"/>
              <a:t> генов в клетках бактерий и их переносе в растения. </a:t>
            </a:r>
            <a:endParaRPr lang="ru-RU" dirty="0" smtClean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r>
              <a:rPr lang="ru-RU" i="1" dirty="0" smtClean="0">
                <a:solidFill>
                  <a:srgbClr val="1F5B29"/>
                </a:solidFill>
              </a:rPr>
              <a:t>В </a:t>
            </a:r>
            <a:r>
              <a:rPr lang="ru-RU" i="1" dirty="0">
                <a:solidFill>
                  <a:srgbClr val="1F5B29"/>
                </a:solidFill>
              </a:rPr>
              <a:t>настоящее время уже клонировано несколько </a:t>
            </a:r>
            <a:r>
              <a:rPr lang="ru-RU" i="1" dirty="0" err="1">
                <a:solidFill>
                  <a:srgbClr val="1F5B29"/>
                </a:solidFill>
              </a:rPr>
              <a:t>хлоропластных</a:t>
            </a:r>
            <a:r>
              <a:rPr lang="ru-RU" i="1" dirty="0">
                <a:solidFill>
                  <a:srgbClr val="1F5B29"/>
                </a:solidFill>
              </a:rPr>
              <a:t> генов: гены синтеза субъединиц </a:t>
            </a:r>
            <a:r>
              <a:rPr lang="ru-RU" i="1" dirty="0" err="1">
                <a:solidFill>
                  <a:srgbClr val="1F5B29"/>
                </a:solidFill>
              </a:rPr>
              <a:t>РДФкарбоксилазы</a:t>
            </a:r>
            <a:r>
              <a:rPr lang="ru-RU" i="1" dirty="0">
                <a:solidFill>
                  <a:srgbClr val="1F5B29"/>
                </a:solidFill>
              </a:rPr>
              <a:t>, белка хлорофилл-белкового комплекса, </a:t>
            </a:r>
            <a:r>
              <a:rPr lang="ru-RU" i="1" dirty="0" err="1">
                <a:solidFill>
                  <a:srgbClr val="1F5B29"/>
                </a:solidFill>
              </a:rPr>
              <a:t>АТФсинтетазы</a:t>
            </a:r>
            <a:r>
              <a:rPr lang="ru-RU" i="1" dirty="0">
                <a:solidFill>
                  <a:srgbClr val="1F5B29"/>
                </a:solidFill>
              </a:rPr>
              <a:t>, </a:t>
            </a:r>
            <a:r>
              <a:rPr lang="ru-RU" i="1" dirty="0" err="1">
                <a:solidFill>
                  <a:srgbClr val="1F5B29"/>
                </a:solidFill>
              </a:rPr>
              <a:t>цитохрома</a:t>
            </a:r>
            <a:r>
              <a:rPr lang="ru-RU" i="1" dirty="0">
                <a:solidFill>
                  <a:srgbClr val="1F5B29"/>
                </a:solidFill>
              </a:rPr>
              <a:t> и др</a:t>
            </a:r>
            <a:r>
              <a:rPr lang="ru-RU" i="1" dirty="0" smtClean="0">
                <a:solidFill>
                  <a:srgbClr val="1F5B29"/>
                </a:solidFill>
              </a:rPr>
              <a:t>.</a:t>
            </a:r>
            <a:endParaRPr lang="ru-RU" i="1" dirty="0">
              <a:solidFill>
                <a:srgbClr val="1F5B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0" y="130622"/>
            <a:ext cx="9123040" cy="850106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rgbClr val="C00000"/>
                </a:solidFill>
                <a:effectLst/>
              </a:rPr>
              <a:t>2.4. Генно-инженерные подходы к решению проблемы усвоения </a:t>
            </a:r>
            <a:r>
              <a:rPr lang="ru-RU" sz="3200" b="0" dirty="0" smtClean="0">
                <a:solidFill>
                  <a:srgbClr val="C00000"/>
                </a:solidFill>
                <a:effectLst/>
              </a:rPr>
              <a:t>азота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7201476" cy="4104456"/>
          </a:xfrm>
        </p:spPr>
        <p:txBody>
          <a:bodyPr>
            <a:normAutofit lnSpcReduction="10000"/>
          </a:bodyPr>
          <a:lstStyle/>
          <a:p>
            <a:pPr marL="136525" indent="406400">
              <a:buNone/>
            </a:pPr>
            <a:r>
              <a:rPr lang="ru-RU" i="1" dirty="0"/>
              <a:t>В 1960 г. американские исследователи показали, что </a:t>
            </a:r>
            <a:r>
              <a:rPr lang="ru-RU" i="1" dirty="0" err="1"/>
              <a:t>нитрогеназа</a:t>
            </a:r>
            <a:r>
              <a:rPr lang="ru-RU" i="1" dirty="0"/>
              <a:t> сохраняет свою активность в бесклеточных экстрактах </a:t>
            </a:r>
            <a:r>
              <a:rPr lang="en-US" i="1" dirty="0"/>
              <a:t>Clostridium </a:t>
            </a:r>
            <a:r>
              <a:rPr lang="en-US" i="1" dirty="0" err="1"/>
              <a:t>pasteurianum</a:t>
            </a:r>
            <a:r>
              <a:rPr lang="en-US" i="1" dirty="0"/>
              <a:t>.</a:t>
            </a:r>
            <a:r>
              <a:rPr lang="ru-RU" dirty="0"/>
              <a:t> Это послужило толчком для начала активных исследований биохимии </a:t>
            </a:r>
            <a:r>
              <a:rPr lang="ru-RU" dirty="0" err="1"/>
              <a:t>азотфиксации</a:t>
            </a:r>
            <a:r>
              <a:rPr lang="ru-RU" dirty="0"/>
              <a:t>, структуры и механизма действия </a:t>
            </a:r>
            <a:r>
              <a:rPr lang="ru-RU" dirty="0" err="1"/>
              <a:t>нитрогеназы</a:t>
            </a:r>
            <a:r>
              <a:rPr lang="ru-RU" dirty="0"/>
              <a:t>. </a:t>
            </a:r>
            <a:endParaRPr lang="ru-RU" dirty="0" smtClean="0"/>
          </a:p>
          <a:p>
            <a:pPr marL="136525" indent="406400">
              <a:buNone/>
            </a:pPr>
            <a:r>
              <a:rPr lang="ru-RU" dirty="0" smtClean="0"/>
              <a:t>К </a:t>
            </a:r>
            <a:r>
              <a:rPr lang="ru-RU" dirty="0"/>
              <a:t>1981 г. </a:t>
            </a:r>
            <a:r>
              <a:rPr lang="ru-RU" dirty="0" err="1"/>
              <a:t>нитрогеназа</a:t>
            </a:r>
            <a:r>
              <a:rPr lang="ru-RU" dirty="0"/>
              <a:t> была выделена из 36 видов микроорганизмов.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r="13472"/>
          <a:stretch/>
        </p:blipFill>
        <p:spPr bwMode="auto">
          <a:xfrm>
            <a:off x="7201476" y="836712"/>
            <a:ext cx="1927988" cy="157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301208"/>
            <a:ext cx="81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Начиная с 1970 г. стали появляться серьезные работы по изучению генов </a:t>
            </a:r>
            <a:r>
              <a:rPr lang="ru-RU" sz="2800" dirty="0" err="1">
                <a:solidFill>
                  <a:srgbClr val="C00000"/>
                </a:solidFill>
              </a:rPr>
              <a:t>азотфиксации</a:t>
            </a:r>
            <a:r>
              <a:rPr lang="ru-RU" sz="2800" dirty="0">
                <a:solidFill>
                  <a:srgbClr val="C00000"/>
                </a:solidFill>
              </a:rPr>
              <a:t> и их переносу в клетки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Klebsiella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pneumoniae</a:t>
            </a:r>
            <a:r>
              <a:rPr lang="ru-RU" sz="2800" dirty="0">
                <a:solidFill>
                  <a:srgbClr val="C00000"/>
                </a:solidFill>
              </a:rPr>
              <a:t> и</a:t>
            </a:r>
            <a:r>
              <a:rPr lang="en-US" sz="2800" i="1" dirty="0">
                <a:solidFill>
                  <a:srgbClr val="C00000"/>
                </a:solidFill>
              </a:rPr>
              <a:t> Е. coli.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8" y="0"/>
            <a:ext cx="9082955" cy="62373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помощью техники рекомбинантных ДНК были составлены генетические карты генов </a:t>
            </a:r>
            <a:r>
              <a:rPr lang="ru-RU" dirty="0" err="1"/>
              <a:t>азотфиксации</a:t>
            </a:r>
            <a:r>
              <a:rPr lang="ru-RU" dirty="0"/>
              <a:t> </a:t>
            </a:r>
            <a:r>
              <a:rPr lang="en-US" u="sng" dirty="0" err="1"/>
              <a:t>nif</a:t>
            </a:r>
            <a:r>
              <a:rPr lang="ru-RU" u="sng" dirty="0"/>
              <a:t>- генов</a:t>
            </a:r>
            <a:r>
              <a:rPr lang="ru-RU" dirty="0"/>
              <a:t>, которые показали сходную организацию генов у большей части азотфиксирующих организмов. </a:t>
            </a:r>
            <a:endParaRPr lang="ru-RU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В </a:t>
            </a:r>
            <a:r>
              <a:rPr lang="ru-RU" i="1" dirty="0">
                <a:solidFill>
                  <a:srgbClr val="C00000"/>
                </a:solidFill>
              </a:rPr>
              <a:t>клетках симбиотических бактерий </a:t>
            </a:r>
            <a:r>
              <a:rPr lang="en-US" i="1" dirty="0">
                <a:solidFill>
                  <a:srgbClr val="C00000"/>
                </a:solidFill>
              </a:rPr>
              <a:t>Rhizobium </a:t>
            </a:r>
            <a:r>
              <a:rPr lang="en-US" i="1" dirty="0" err="1">
                <a:solidFill>
                  <a:srgbClr val="C00000"/>
                </a:solidFill>
              </a:rPr>
              <a:t>leguminosarum</a:t>
            </a:r>
            <a:r>
              <a:rPr lang="en-US" i="1" dirty="0">
                <a:solidFill>
                  <a:srgbClr val="C00000"/>
                </a:solidFill>
              </a:rPr>
              <a:t>, R. </a:t>
            </a:r>
            <a:r>
              <a:rPr lang="en-US" i="1" dirty="0" err="1">
                <a:solidFill>
                  <a:srgbClr val="C00000"/>
                </a:solidFill>
              </a:rPr>
              <a:t>meliloti</a:t>
            </a:r>
            <a:r>
              <a:rPr lang="en-US" i="1" dirty="0">
                <a:solidFill>
                  <a:srgbClr val="C00000"/>
                </a:solidFill>
              </a:rPr>
              <a:t>, R. </a:t>
            </a:r>
            <a:r>
              <a:rPr lang="en-US" i="1" dirty="0" err="1">
                <a:solidFill>
                  <a:srgbClr val="C00000"/>
                </a:solidFill>
              </a:rPr>
              <a:t>trifolii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плазмиды</a:t>
            </a:r>
            <a:r>
              <a:rPr lang="ru-RU" i="1" dirty="0">
                <a:solidFill>
                  <a:srgbClr val="C00000"/>
                </a:solidFill>
              </a:rPr>
              <a:t>, кроме структурных генов </a:t>
            </a:r>
            <a:r>
              <a:rPr lang="ru-RU" i="1" dirty="0" err="1">
                <a:solidFill>
                  <a:srgbClr val="C00000"/>
                </a:solidFill>
              </a:rPr>
              <a:t>нитрогеназы</a:t>
            </a:r>
            <a:r>
              <a:rPr lang="ru-RU" i="1" dirty="0">
                <a:solidFill>
                  <a:srgbClr val="C00000"/>
                </a:solidFill>
              </a:rPr>
              <a:t>, содержат гены, отвечающие за развитие корневых клубеньков у определенных видов бобовых.</a:t>
            </a:r>
          </a:p>
          <a:p>
            <a:r>
              <a:rPr lang="ru-RU" dirty="0"/>
              <a:t>Конструирование </a:t>
            </a:r>
            <a:r>
              <a:rPr lang="ru-RU" dirty="0" err="1"/>
              <a:t>плазмид</a:t>
            </a:r>
            <a:r>
              <a:rPr lang="ru-RU" dirty="0"/>
              <a:t>, несущих </a:t>
            </a:r>
            <a:r>
              <a:rPr lang="en-US" dirty="0" err="1"/>
              <a:t>nif</a:t>
            </a:r>
            <a:r>
              <a:rPr lang="ru-RU" dirty="0"/>
              <a:t>- гены, позволяет передавать способность к фиксации азота организмам, не обладающим этим свойством.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056734" y="6003726"/>
            <a:ext cx="4068960" cy="611396"/>
          </a:xfrm>
          <a:prstGeom prst="wedgeRoundRectCallout">
            <a:avLst>
              <a:gd name="adj1" fmla="val -20833"/>
              <a:gd name="adj2" fmla="val 921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u="sng" dirty="0" err="1" smtClean="0"/>
              <a:t>Nif</a:t>
            </a:r>
            <a:r>
              <a:rPr lang="ru-RU" b="1" i="1" u="sng" dirty="0"/>
              <a:t>- гены</a:t>
            </a:r>
            <a:r>
              <a:rPr lang="ru-RU" b="1" i="1" dirty="0"/>
              <a:t> - гены фиксации </a:t>
            </a:r>
            <a:r>
              <a:rPr lang="ru-RU" b="1" i="1" dirty="0" smtClean="0"/>
              <a:t>азота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077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В настоящее время внимание ученых привлекают проблемы введения генов </a:t>
            </a:r>
            <a:r>
              <a:rPr lang="ru-RU" i="1" dirty="0" err="1"/>
              <a:t>азотфиксации</a:t>
            </a:r>
            <a:r>
              <a:rPr lang="ru-RU" i="1" dirty="0"/>
              <a:t> в клетки растений; создания </a:t>
            </a:r>
            <a:r>
              <a:rPr lang="ru-RU" i="1" dirty="0" err="1"/>
              <a:t>ризоценозов</a:t>
            </a:r>
            <a:r>
              <a:rPr lang="ru-RU" i="1" dirty="0"/>
              <a:t> между </a:t>
            </a:r>
            <a:r>
              <a:rPr lang="ru-RU" i="1" dirty="0" err="1"/>
              <a:t>небобовыми</a:t>
            </a:r>
            <a:r>
              <a:rPr lang="ru-RU" i="1" dirty="0"/>
              <a:t> растениями (особенно злаками) и азотфиксирующими организмами; повышения мощности корневой системы бобовых растений для увеличения на ней количества </a:t>
            </a:r>
            <a:r>
              <a:rPr lang="ru-RU" i="1" dirty="0" smtClean="0"/>
              <a:t>клубеньков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Предполагается </a:t>
            </a:r>
            <a:r>
              <a:rPr lang="ru-RU" i="1" dirty="0">
                <a:solidFill>
                  <a:srgbClr val="C00000"/>
                </a:solidFill>
              </a:rPr>
              <a:t>создание новых азотфиксирующих систем путем введения азотфиксирующих микроорганизмов в </a:t>
            </a:r>
            <a:r>
              <a:rPr lang="ru-RU" i="1" dirty="0" err="1">
                <a:solidFill>
                  <a:srgbClr val="C00000"/>
                </a:solidFill>
              </a:rPr>
              <a:t>каллусные</a:t>
            </a:r>
            <a:r>
              <a:rPr lang="ru-RU" i="1" dirty="0">
                <a:solidFill>
                  <a:srgbClr val="C00000"/>
                </a:solidFill>
              </a:rPr>
              <a:t> ткани растений с последующим образованием из них растений-</a:t>
            </a:r>
            <a:r>
              <a:rPr lang="ru-RU" i="1" dirty="0" err="1">
                <a:solidFill>
                  <a:srgbClr val="C00000"/>
                </a:solidFill>
              </a:rPr>
              <a:t>регенерантов</a:t>
            </a:r>
            <a:r>
              <a:rPr lang="ru-RU" i="1" dirty="0">
                <a:solidFill>
                  <a:srgbClr val="C00000"/>
                </a:solidFill>
              </a:rPr>
              <a:t>, а также повышение эффективности фиксаций; азота путем воздействия на гены, контролирующие этот </a:t>
            </a:r>
            <a:r>
              <a:rPr lang="ru-RU" i="1" dirty="0" smtClean="0">
                <a:solidFill>
                  <a:srgbClr val="C00000"/>
                </a:solidFill>
              </a:rPr>
              <a:t>процесс</a:t>
            </a:r>
            <a:r>
              <a:rPr lang="ru-RU" i="1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1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Перспективным является </a:t>
            </a:r>
            <a:r>
              <a:rPr lang="ru-RU" i="1" dirty="0">
                <a:solidFill>
                  <a:srgbClr val="C00000"/>
                </a:solidFill>
              </a:rPr>
              <a:t>повышение эффективности фиксации азота в уже существующих природных системах за счет воздействия на гены, контролирующие этот процесс, а так­же увеличение мощности корневой системы бобовых растений и создание новых азотфиксирующих систем с помощью методов кле­точной инженерии.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0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0" dirty="0">
                <a:solidFill>
                  <a:srgbClr val="C00000"/>
                </a:solidFill>
                <a:effectLst/>
              </a:rPr>
              <a:t>2.5. Устойчивость растений к </a:t>
            </a:r>
            <a:r>
              <a:rPr lang="ru-RU" sz="2800" b="0" dirty="0" err="1" smtClean="0">
                <a:solidFill>
                  <a:srgbClr val="C00000"/>
                </a:solidFill>
                <a:effectLst/>
              </a:rPr>
              <a:t>фитопатогенам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	Лабораторные </a:t>
            </a:r>
            <a:r>
              <a:rPr lang="ru-RU" dirty="0"/>
              <a:t>и полевые испытания выявили большую устойчивость </a:t>
            </a:r>
            <a:r>
              <a:rPr lang="ru-RU" dirty="0" err="1"/>
              <a:t>трансгенных</a:t>
            </a:r>
            <a:r>
              <a:rPr lang="ru-RU" dirty="0"/>
              <a:t> </a:t>
            </a:r>
            <a:r>
              <a:rPr lang="ru-RU" dirty="0" smtClean="0"/>
              <a:t>растений к </a:t>
            </a:r>
            <a:r>
              <a:rPr lang="ru-RU" dirty="0" err="1" smtClean="0"/>
              <a:t>фитопатогенам</a:t>
            </a:r>
            <a:r>
              <a:rPr lang="ru-RU" dirty="0" smtClean="0"/>
              <a:t>. </a:t>
            </a:r>
          </a:p>
          <a:p>
            <a:pPr marL="137160" indent="0">
              <a:buNone/>
            </a:pPr>
            <a:r>
              <a:rPr lang="ru-RU" dirty="0" smtClean="0"/>
              <a:t>	</a:t>
            </a:r>
            <a:r>
              <a:rPr lang="ru-RU" sz="2400" i="1" dirty="0" smtClean="0"/>
              <a:t>В </a:t>
            </a:r>
            <a:r>
              <a:rPr lang="ru-RU" sz="2400" i="1" dirty="0"/>
              <a:t>растения томатов был введён ген защитных пептидов редьки (</a:t>
            </a:r>
            <a:r>
              <a:rPr lang="ru-RU" sz="2400" i="1" dirty="0" err="1"/>
              <a:t>дефензинов</a:t>
            </a:r>
            <a:r>
              <a:rPr lang="ru-RU" sz="2400" i="1" dirty="0"/>
              <a:t>) </a:t>
            </a:r>
            <a:r>
              <a:rPr lang="en-US" sz="2400" i="1" dirty="0" err="1"/>
              <a:t>rs</a:t>
            </a:r>
            <a:r>
              <a:rPr lang="ru-RU" sz="2400" i="1" dirty="0"/>
              <a:t>, отвечающих за устойчивость к фитопатогенным грибам. </a:t>
            </a:r>
            <a:endParaRPr lang="ru-RU" sz="2400" i="1" dirty="0" smtClean="0"/>
          </a:p>
          <a:p>
            <a:pPr marL="137160" indent="0">
              <a:buNone/>
            </a:pPr>
            <a:r>
              <a:rPr lang="ru-RU" sz="2400" i="1" dirty="0" smtClean="0"/>
              <a:t>	Перспективны </a:t>
            </a:r>
            <a:r>
              <a:rPr lang="ru-RU" sz="2400" i="1" dirty="0"/>
              <a:t>клонирование и перенос генов, кодирующих специфические белки (</a:t>
            </a:r>
            <a:r>
              <a:rPr lang="en-US" sz="2400" i="1" dirty="0"/>
              <a:t>small antibiotic</a:t>
            </a:r>
            <a:r>
              <a:rPr lang="ru-RU" sz="2400" i="1" dirty="0"/>
              <a:t>-</a:t>
            </a:r>
            <a:r>
              <a:rPr lang="en-US" sz="2400" i="1" dirty="0"/>
              <a:t>like proteins</a:t>
            </a:r>
            <a:r>
              <a:rPr lang="ru-RU" sz="2400" i="1" dirty="0"/>
              <a:t>), содержащиеся в семенах многих растений. Эти белки защищают семена в период покоя и во время прорастания от грибных и бактериальных инфекций.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9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1"/>
            <a:ext cx="4320480" cy="662473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Молекула</a:t>
            </a:r>
            <a:r>
              <a:rPr lang="ru-RU" i="1" dirty="0"/>
              <a:t> </a:t>
            </a:r>
            <a:r>
              <a:rPr lang="en-US" b="1" i="1" dirty="0" err="1"/>
              <a:t>рекомбинантной</a:t>
            </a:r>
            <a:r>
              <a:rPr lang="en-US" b="1" i="1" dirty="0"/>
              <a:t> ДНК</a:t>
            </a:r>
            <a:r>
              <a:rPr lang="ru-RU" dirty="0"/>
              <a:t> представляет собой соединенные в бесклеточной системе два компонента: вектор, обеспечивающий механизм репликации и экспрессии, и фрагмент</a:t>
            </a:r>
            <a:r>
              <a:rPr lang="ru-RU" i="1" dirty="0"/>
              <a:t> </a:t>
            </a:r>
            <a:r>
              <a:rPr lang="en-US" b="1" i="1" dirty="0" err="1"/>
              <a:t>клонируемой</a:t>
            </a:r>
            <a:r>
              <a:rPr lang="ru-RU" dirty="0"/>
              <a:t> («чужеродной»)</a:t>
            </a:r>
            <a:r>
              <a:rPr lang="ru-RU" i="1" dirty="0"/>
              <a:t> </a:t>
            </a:r>
            <a:r>
              <a:rPr lang="en-US" b="1" i="1" dirty="0"/>
              <a:t>ДНК,</a:t>
            </a:r>
            <a:r>
              <a:rPr lang="ru-RU" dirty="0"/>
              <a:t> содержащий интересующие исследователя генетические элементы.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-1"/>
            <a:ext cx="4572000" cy="68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Другой </a:t>
            </a:r>
            <a:r>
              <a:rPr lang="ru-RU" dirty="0"/>
              <a:t>подход к получению </a:t>
            </a:r>
            <a:r>
              <a:rPr lang="ru-RU" dirty="0" err="1"/>
              <a:t>трансгенных</a:t>
            </a:r>
            <a:r>
              <a:rPr lang="ru-RU" dirty="0"/>
              <a:t> растений, устойчивых к вирусной инфекции, состоит во введении в геном исходных растений гена оболочки вируса.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	</a:t>
            </a:r>
            <a:r>
              <a:rPr lang="ru-RU" sz="2400" i="1" dirty="0" smtClean="0"/>
              <a:t>Это </a:t>
            </a:r>
            <a:r>
              <a:rPr lang="ru-RU" sz="2400" i="1" dirty="0"/>
              <a:t>приводит к ингибированию размножения вируса и снижению инфицированности. Благодаря такому подходу был получен стойкий антивирусный эффект у растений табака, трансформированных геном оболочки вируса табачной мозаики (ВТМ).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40" y="4581128"/>
            <a:ext cx="4157956" cy="2131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9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2293193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В настоящее </a:t>
            </a:r>
            <a:r>
              <a:rPr lang="ru-RU" dirty="0"/>
              <a:t>время более перспективными считаются методы, основанные на </a:t>
            </a:r>
            <a:r>
              <a:rPr lang="ru-RU" dirty="0" smtClean="0"/>
              <a:t>использовании </a:t>
            </a:r>
            <a:r>
              <a:rPr lang="ru-RU" dirty="0"/>
              <a:t>растительных генов, обусловливающих высокую устойчивость трансформации растений и низкую устойчивость к </a:t>
            </a:r>
            <a:r>
              <a:rPr lang="ru-RU" dirty="0" err="1"/>
              <a:t>фитопатогенам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5949602" cy="347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37070" y="5507802"/>
            <a:ext cx="9281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Оценка полевой устойчивости </a:t>
            </a:r>
            <a:r>
              <a:rPr lang="ru-RU" sz="1600" i="1" dirty="0" err="1">
                <a:solidFill>
                  <a:srgbClr val="C00000"/>
                </a:solidFill>
              </a:rPr>
              <a:t>трансгенных</a:t>
            </a:r>
            <a:r>
              <a:rPr lang="ru-RU" sz="1600" i="1" dirty="0">
                <a:solidFill>
                  <a:srgbClr val="C00000"/>
                </a:solidFill>
              </a:rPr>
              <a:t> растений томата Т0 к фитофторе </a:t>
            </a:r>
            <a:r>
              <a:rPr lang="ru-RU" sz="1600" i="1" dirty="0" err="1">
                <a:solidFill>
                  <a:srgbClr val="C00000"/>
                </a:solidFill>
              </a:rPr>
              <a:t>Phytophthora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r>
              <a:rPr lang="ru-RU" sz="1600" i="1" dirty="0" err="1">
                <a:solidFill>
                  <a:srgbClr val="C00000"/>
                </a:solidFill>
              </a:rPr>
              <a:t>infestans</a:t>
            </a:r>
            <a:r>
              <a:rPr lang="ru-RU" sz="1600" i="1" dirty="0">
                <a:solidFill>
                  <a:srgbClr val="C00000"/>
                </a:solidFill>
              </a:rPr>
              <a:t> в условиях защищенного грунта , где степень зараженности (в баллах) </a:t>
            </a:r>
            <a:r>
              <a:rPr lang="ru-RU" sz="1600" i="1" dirty="0" err="1">
                <a:solidFill>
                  <a:srgbClr val="C00000"/>
                </a:solidFill>
              </a:rPr>
              <a:t>трансгенных</a:t>
            </a:r>
            <a:r>
              <a:rPr lang="ru-RU" sz="1600" i="1" dirty="0">
                <a:solidFill>
                  <a:srgbClr val="C00000"/>
                </a:solidFill>
              </a:rPr>
              <a:t> растений томата фитофторой (1 балл - 0 % , 2- 25 %, 3- 50 %, 4-75 %, 5-100 %). К –контроль, слева от контроля </a:t>
            </a:r>
            <a:r>
              <a:rPr lang="ru-RU" sz="1600" i="1" dirty="0" err="1">
                <a:solidFill>
                  <a:srgbClr val="C00000"/>
                </a:solidFill>
              </a:rPr>
              <a:t>трансгенные</a:t>
            </a:r>
            <a:r>
              <a:rPr lang="ru-RU" sz="1600" i="1" dirty="0">
                <a:solidFill>
                  <a:srgbClr val="C00000"/>
                </a:solidFill>
              </a:rPr>
              <a:t> растения с генами </a:t>
            </a:r>
            <a:r>
              <a:rPr lang="ru-RU" sz="1600" i="1" dirty="0" err="1">
                <a:solidFill>
                  <a:srgbClr val="C00000"/>
                </a:solidFill>
              </a:rPr>
              <a:t>nptII</a:t>
            </a:r>
            <a:r>
              <a:rPr lang="ru-RU" sz="1600" i="1" dirty="0">
                <a:solidFill>
                  <a:srgbClr val="C00000"/>
                </a:solidFill>
              </a:rPr>
              <a:t>  и </a:t>
            </a:r>
            <a:r>
              <a:rPr lang="ru-RU" sz="1600" i="1" dirty="0" err="1">
                <a:solidFill>
                  <a:srgbClr val="C00000"/>
                </a:solidFill>
              </a:rPr>
              <a:t>ThauII</a:t>
            </a:r>
            <a:r>
              <a:rPr lang="ru-RU" sz="1600" i="1" dirty="0">
                <a:solidFill>
                  <a:srgbClr val="C00000"/>
                </a:solidFill>
              </a:rPr>
              <a:t>, справа - с геном </a:t>
            </a:r>
            <a:r>
              <a:rPr lang="ru-RU" sz="1600" i="1" dirty="0" err="1">
                <a:solidFill>
                  <a:srgbClr val="C00000"/>
                </a:solidFill>
              </a:rPr>
              <a:t>nptII</a:t>
            </a:r>
            <a:r>
              <a:rPr lang="ru-RU" sz="1600" i="1" dirty="0" smtClean="0">
                <a:solidFill>
                  <a:srgbClr val="C00000"/>
                </a:solidFill>
              </a:rPr>
              <a:t>.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</a:rPr>
              <a:t>(</a:t>
            </a:r>
            <a:r>
              <a:rPr lang="en-US" sz="1600" i="1" dirty="0" smtClean="0">
                <a:solidFill>
                  <a:srgbClr val="C00000"/>
                </a:solidFill>
              </a:rPr>
              <a:t>http</a:t>
            </a:r>
            <a:r>
              <a:rPr lang="en-US" sz="1600" i="1" dirty="0">
                <a:solidFill>
                  <a:srgbClr val="C00000"/>
                </a:solidFill>
              </a:rPr>
              <a:t>://www.vniisb.ru/ru/labs/genetic_engineering</a:t>
            </a:r>
            <a:r>
              <a:rPr lang="en-US" sz="1600" i="1" dirty="0" smtClean="0">
                <a:solidFill>
                  <a:srgbClr val="C00000"/>
                </a:solidFill>
              </a:rPr>
              <a:t>/</a:t>
            </a:r>
            <a:r>
              <a:rPr lang="ru-RU" sz="1600" i="1" dirty="0" smtClean="0">
                <a:solidFill>
                  <a:srgbClr val="C00000"/>
                </a:solidFill>
              </a:rPr>
              <a:t>)</a:t>
            </a:r>
            <a:endParaRPr lang="ru-R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effectLst/>
              </a:rPr>
              <a:t>2.6. Устойчивость растений к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гербицидам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96855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Существует </a:t>
            </a:r>
            <a:r>
              <a:rPr lang="ru-RU" dirty="0"/>
              <a:t>два подхода к решению </a:t>
            </a:r>
            <a:r>
              <a:rPr lang="ru-RU" dirty="0" smtClean="0"/>
              <a:t>проблемы повреждения культурных растений гербицидами: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прямая </a:t>
            </a:r>
            <a:r>
              <a:rPr lang="ru-RU" dirty="0">
                <a:solidFill>
                  <a:srgbClr val="C00000"/>
                </a:solidFill>
              </a:rPr>
              <a:t>селекция устойчивых к гербицидам мутантных форм растений, или мутантных клеточных штаммов (клеточная </a:t>
            </a:r>
            <a:r>
              <a:rPr lang="ru-RU" dirty="0" smtClean="0">
                <a:solidFill>
                  <a:srgbClr val="C00000"/>
                </a:solidFill>
              </a:rPr>
              <a:t>селекция);</a:t>
            </a:r>
          </a:p>
          <a:p>
            <a:pPr>
              <a:buFontTx/>
              <a:buChar char="-"/>
            </a:pPr>
            <a:r>
              <a:rPr lang="ru-RU" dirty="0" smtClean="0"/>
              <a:t>генно-инженерный </a:t>
            </a:r>
            <a:r>
              <a:rPr lang="ru-RU" dirty="0"/>
              <a:t>метод который состоит во введении в растения генов гербицид-резистентности растительного или бактериального происхождения.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Создание </a:t>
            </a:r>
            <a:r>
              <a:rPr lang="ru-RU" dirty="0" err="1">
                <a:solidFill>
                  <a:srgbClr val="C00000"/>
                </a:solidFill>
                <a:effectLst/>
              </a:rPr>
              <a:t>трансгенных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растений, устойчивых к гербицидам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Куб 3"/>
          <p:cNvSpPr/>
          <p:nvPr/>
        </p:nvSpPr>
        <p:spPr>
          <a:xfrm>
            <a:off x="1259632" y="4437112"/>
            <a:ext cx="7920880" cy="1008112"/>
          </a:xfrm>
          <a:prstGeom prst="cube">
            <a:avLst>
              <a:gd name="adj" fmla="val 893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>
              <a:buNone/>
            </a:pPr>
            <a:r>
              <a:rPr lang="ru-RU" sz="2100" b="1" dirty="0"/>
              <a:t>4 этап - изучение их экспрессии для использования в </a:t>
            </a:r>
            <a:r>
              <a:rPr lang="ru-RU" sz="2100" b="1" dirty="0" err="1"/>
              <a:t>трансгенных</a:t>
            </a:r>
            <a:r>
              <a:rPr lang="ru-RU" sz="2100" b="1" dirty="0"/>
              <a:t> конструкциях.</a:t>
            </a:r>
          </a:p>
        </p:txBody>
      </p:sp>
      <p:sp>
        <p:nvSpPr>
          <p:cNvPr id="5" name="Куб 4"/>
          <p:cNvSpPr/>
          <p:nvPr/>
        </p:nvSpPr>
        <p:spPr>
          <a:xfrm>
            <a:off x="836340" y="3501008"/>
            <a:ext cx="7920880" cy="1008112"/>
          </a:xfrm>
          <a:prstGeom prst="cube">
            <a:avLst>
              <a:gd name="adj" fmla="val 893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>
              <a:buNone/>
            </a:pPr>
            <a:r>
              <a:rPr lang="ru-RU" sz="2100" b="1" dirty="0"/>
              <a:t>3 этап - идентификация и клонирование этих </a:t>
            </a:r>
            <a:r>
              <a:rPr lang="ru-RU" sz="2100" b="1" dirty="0" smtClean="0"/>
              <a:t>генов</a:t>
            </a:r>
            <a:endParaRPr lang="ru-RU" sz="2100" b="1" dirty="0"/>
          </a:p>
        </p:txBody>
      </p:sp>
      <p:sp>
        <p:nvSpPr>
          <p:cNvPr id="6" name="Куб 5"/>
          <p:cNvSpPr/>
          <p:nvPr/>
        </p:nvSpPr>
        <p:spPr>
          <a:xfrm>
            <a:off x="404292" y="2564904"/>
            <a:ext cx="7920880" cy="1008112"/>
          </a:xfrm>
          <a:prstGeom prst="cube">
            <a:avLst>
              <a:gd name="adj" fmla="val 893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>
              <a:buNone/>
            </a:pPr>
            <a:r>
              <a:rPr lang="ru-RU" sz="2100" b="1" dirty="0"/>
              <a:t>2 этап - сбор растений, устойчивых к данному гербициду в качестве</a:t>
            </a:r>
            <a:r>
              <a:rPr lang="ru-RU" sz="2100" b="1" cap="small" dirty="0"/>
              <a:t> </a:t>
            </a:r>
            <a:r>
              <a:rPr lang="ru-RU" sz="2100" b="1" dirty="0" smtClean="0"/>
              <a:t>источника генов резистентности</a:t>
            </a:r>
            <a:endParaRPr lang="ru-RU" sz="2100" b="1" dirty="0"/>
          </a:p>
        </p:txBody>
      </p:sp>
      <p:sp>
        <p:nvSpPr>
          <p:cNvPr id="7" name="Куб 6"/>
          <p:cNvSpPr/>
          <p:nvPr/>
        </p:nvSpPr>
        <p:spPr>
          <a:xfrm>
            <a:off x="44252" y="1628800"/>
            <a:ext cx="7920880" cy="1008112"/>
          </a:xfrm>
          <a:prstGeom prst="cube">
            <a:avLst>
              <a:gd name="adj" fmla="val 893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ru-RU" sz="2100" b="1" dirty="0"/>
              <a:t>1 этап - выявление мишеней действия гербицидов в клетке </a:t>
            </a:r>
            <a:r>
              <a:rPr lang="ru-RU" sz="2100" b="1" dirty="0" smtClean="0"/>
              <a:t>растений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16740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2952328"/>
          </a:xfrm>
          <a:ln w="15875" cmpd="thickThin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marL="137160" indent="0" algn="ctr">
              <a:buNone/>
            </a:pPr>
            <a:r>
              <a:rPr lang="ru-RU" i="1" dirty="0" smtClean="0"/>
              <a:t>Были </a:t>
            </a:r>
            <a:r>
              <a:rPr lang="ru-RU" i="1" dirty="0"/>
              <a:t>созданы новые, устойчивые к различным гербицидам сельскохозяйственные культуры. </a:t>
            </a:r>
            <a:endParaRPr lang="ru-RU" i="1" dirty="0" smtClean="0"/>
          </a:p>
          <a:p>
            <a:pPr marL="137160" indent="0" algn="ctr">
              <a:buNone/>
            </a:pPr>
            <a:r>
              <a:rPr lang="ru-RU" i="1" dirty="0" smtClean="0"/>
              <a:t>В </a:t>
            </a:r>
            <a:r>
              <a:rPr lang="ru-RU" i="1" dirty="0"/>
              <a:t>геном этих культур вводились мутантные гены, кодирующие синтез ферментов, на которые гербициды (</a:t>
            </a:r>
            <a:r>
              <a:rPr lang="ru-RU" i="1" dirty="0" err="1"/>
              <a:t>атразин</a:t>
            </a:r>
            <a:r>
              <a:rPr lang="ru-RU" i="1" dirty="0"/>
              <a:t>, </a:t>
            </a:r>
            <a:r>
              <a:rPr lang="ru-RU" i="1" dirty="0" smtClean="0"/>
              <a:t>имидазол</a:t>
            </a:r>
            <a:r>
              <a:rPr lang="ru-RU" i="1" dirty="0"/>
              <a:t>) не оказывают негативного </a:t>
            </a:r>
            <a:r>
              <a:rPr lang="ru-RU" i="1" dirty="0" smtClean="0"/>
              <a:t>действия.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794020"/>
            <a:ext cx="82089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Однако в тканях таких растений наблюдается накопление гербицидов, и использовать эти растения можно </a:t>
            </a:r>
            <a:r>
              <a:rPr lang="ru-RU" sz="2600" u="sng" dirty="0">
                <a:solidFill>
                  <a:srgbClr val="C00000"/>
                </a:solidFill>
              </a:rPr>
              <a:t>только в технических целях</a:t>
            </a:r>
            <a:r>
              <a:rPr lang="ru-RU" sz="2600" dirty="0">
                <a:solidFill>
                  <a:srgbClr val="C00000"/>
                </a:solidFill>
              </a:rPr>
              <a:t>. </a:t>
            </a:r>
            <a:endParaRPr lang="ru-RU" sz="2600" dirty="0" smtClean="0">
              <a:solidFill>
                <a:srgbClr val="C00000"/>
              </a:solidFill>
            </a:endParaRPr>
          </a:p>
          <a:p>
            <a:r>
              <a:rPr lang="ru-RU" sz="2600" dirty="0" smtClean="0">
                <a:solidFill>
                  <a:srgbClr val="1F5B29"/>
                </a:solidFill>
              </a:rPr>
              <a:t>Вместе </a:t>
            </a:r>
            <a:r>
              <a:rPr lang="ru-RU" sz="2600" dirty="0">
                <a:solidFill>
                  <a:srgbClr val="1F5B29"/>
                </a:solidFill>
              </a:rPr>
              <a:t>с тем </a:t>
            </a:r>
            <a:r>
              <a:rPr lang="ru-RU" sz="2600" dirty="0" smtClean="0">
                <a:solidFill>
                  <a:srgbClr val="1F5B29"/>
                </a:solidFill>
              </a:rPr>
              <a:t>введение </a:t>
            </a:r>
            <a:r>
              <a:rPr lang="ru-RU" sz="2600" dirty="0">
                <a:solidFill>
                  <a:srgbClr val="1F5B29"/>
                </a:solidFill>
              </a:rPr>
              <a:t>генов, кодирующих другие ферменты, позволяет проводить </a:t>
            </a:r>
            <a:r>
              <a:rPr lang="ru-RU" sz="2600" dirty="0" err="1">
                <a:solidFill>
                  <a:srgbClr val="1F5B29"/>
                </a:solidFill>
              </a:rPr>
              <a:t>детоксикацию</a:t>
            </a:r>
            <a:r>
              <a:rPr lang="ru-RU" sz="2600" dirty="0">
                <a:solidFill>
                  <a:srgbClr val="1F5B29"/>
                </a:solidFill>
              </a:rPr>
              <a:t> гербицидов, создавая, таким образом, растения, пригодные в пищу.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81931" y="3889524"/>
            <a:ext cx="84029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16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06090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rgbClr val="C00000"/>
                </a:solidFill>
                <a:effectLst/>
              </a:rPr>
              <a:t>2.7. Устойчивость растений к </a:t>
            </a:r>
            <a:r>
              <a:rPr lang="ru-RU" sz="3200" b="0" dirty="0" smtClean="0">
                <a:solidFill>
                  <a:srgbClr val="C00000"/>
                </a:solidFill>
                <a:effectLst/>
              </a:rPr>
              <a:t>насекомым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259228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	Создание </a:t>
            </a:r>
            <a:r>
              <a:rPr lang="ru-RU" dirty="0" err="1"/>
              <a:t>трансгенных</a:t>
            </a:r>
            <a:r>
              <a:rPr lang="ru-RU" dirty="0"/>
              <a:t> растений, устойчивых к насекомым, </a:t>
            </a:r>
            <a:r>
              <a:rPr lang="ru-RU" dirty="0" smtClean="0"/>
              <a:t>стало </a:t>
            </a:r>
            <a:r>
              <a:rPr lang="ru-RU" dirty="0"/>
              <a:t>возможным после того, как было обнаружено, что бактерии</a:t>
            </a:r>
            <a:r>
              <a:rPr lang="ru-RU" i="1" dirty="0"/>
              <a:t> </a:t>
            </a:r>
            <a:r>
              <a:rPr lang="en-US" i="1" dirty="0"/>
              <a:t>Bacillus </a:t>
            </a:r>
            <a:r>
              <a:rPr lang="en-US" i="1" dirty="0" err="1"/>
              <a:t>thurengiensis</a:t>
            </a:r>
            <a:r>
              <a:rPr lang="ru-RU" dirty="0"/>
              <a:t> синтезируют специфический белок — </a:t>
            </a:r>
            <a:r>
              <a:rPr lang="ru-RU" u="sng" dirty="0" err="1"/>
              <a:t>прототоксин</a:t>
            </a:r>
            <a:r>
              <a:rPr lang="ru-RU" u="sng" dirty="0"/>
              <a:t>,</a:t>
            </a:r>
            <a:r>
              <a:rPr lang="ru-RU" dirty="0"/>
              <a:t> высокотоксичный для насекомых. 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07504" y="3645024"/>
            <a:ext cx="4464496" cy="2808312"/>
          </a:xfrm>
          <a:prstGeom prst="snip2Diag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Ген, ответственный за экспрессию </a:t>
            </a:r>
            <a:r>
              <a:rPr lang="ru-RU" sz="2400" i="1" dirty="0" err="1"/>
              <a:t>прототоксина</a:t>
            </a:r>
            <a:r>
              <a:rPr lang="ru-RU" sz="2400" i="1" dirty="0"/>
              <a:t>, удалось </a:t>
            </a:r>
            <a:r>
              <a:rPr lang="ru-RU" sz="2400" i="1" dirty="0" smtClean="0"/>
              <a:t>выделить </a:t>
            </a:r>
            <a:r>
              <a:rPr lang="ru-RU" sz="2400" i="1" dirty="0"/>
              <a:t>из генома</a:t>
            </a:r>
            <a:r>
              <a:rPr lang="en-US" sz="2400" i="1" dirty="0"/>
              <a:t> В. </a:t>
            </a:r>
            <a:r>
              <a:rPr lang="en-US" sz="2400" i="1" dirty="0" err="1"/>
              <a:t>thurengiensis</a:t>
            </a:r>
            <a:r>
              <a:rPr lang="ru-RU" sz="2400" i="1" dirty="0"/>
              <a:t> и с помощью бинарного вектора ввести в геном растений табака. 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572000" y="3645024"/>
            <a:ext cx="4464496" cy="2808312"/>
          </a:xfrm>
          <a:prstGeom prst="snip2DiagRect">
            <a:avLst>
              <a:gd name="adj1" fmla="val 16959"/>
              <a:gd name="adj2" fmla="val 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Аналогичным образом растения томата были трансформированы генами друго­го инсектицидного белка — эндотоксина. </a:t>
            </a:r>
          </a:p>
        </p:txBody>
      </p:sp>
    </p:spTree>
    <p:extLst>
      <p:ext uri="{BB962C8B-B14F-4D97-AF65-F5344CB8AC3E}">
        <p14:creationId xmlns:p14="http://schemas.microsoft.com/office/powerpoint/2010/main" val="11143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" y="0"/>
            <a:ext cx="9139014" cy="7780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effectLst/>
              </a:rPr>
              <a:t>2.8. Устойчивость растений к абиотическим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стрессам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122413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Адаптация растений в природе и, следовательно, их способность к выживанию при неблагоприятных условиях среды обеспечиваются тремя способами. </a:t>
            </a:r>
          </a:p>
          <a:p>
            <a:pPr marL="137160" indent="0" algn="ctr">
              <a:buNone/>
            </a:pP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1988840"/>
            <a:ext cx="8280920" cy="1440160"/>
            <a:chOff x="395536" y="2564904"/>
            <a:chExt cx="8280920" cy="144016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95536" y="2564904"/>
              <a:ext cx="8280920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1560" y="2636912"/>
              <a:ext cx="79208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/>
                <a:t>С</a:t>
              </a:r>
              <a:r>
                <a:rPr lang="ru-RU" sz="2400" dirty="0" smtClean="0"/>
                <a:t> </a:t>
              </a:r>
              <a:r>
                <a:rPr lang="ru-RU" sz="2400" dirty="0"/>
                <a:t>помощью физиологических механизмов, позволяющих растениям избежать неблагоприятных воздействий (например, период покоя).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5536" y="3501008"/>
            <a:ext cx="8330058" cy="1440160"/>
            <a:chOff x="395536" y="4077072"/>
            <a:chExt cx="8330058" cy="144016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95536" y="4077072"/>
              <a:ext cx="8280920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0414" y="4149080"/>
              <a:ext cx="823518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C00000"/>
                  </a:solidFill>
                </a:rPr>
                <a:t>А</a:t>
              </a:r>
              <a:r>
                <a:rPr lang="ru-RU" sz="2000" dirty="0" smtClean="0">
                  <a:solidFill>
                    <a:srgbClr val="C00000"/>
                  </a:solidFill>
                </a:rPr>
                <a:t>даптация </a:t>
              </a:r>
              <a:r>
                <a:rPr lang="ru-RU" sz="2000" dirty="0">
                  <a:solidFill>
                    <a:srgbClr val="C00000"/>
                  </a:solidFill>
                </a:rPr>
                <a:t>осуществляется благодаря морфологическим приспособлениям: толстому слою кутикулы на листьях, уменьшению листовой поверхности, ее </a:t>
              </a:r>
              <a:r>
                <a:rPr lang="ru-RU" sz="2000" dirty="0" err="1">
                  <a:solidFill>
                    <a:srgbClr val="C00000"/>
                  </a:solidFill>
                </a:rPr>
                <a:t>опушению</a:t>
              </a:r>
              <a:r>
                <a:rPr lang="ru-RU" sz="2000" dirty="0">
                  <a:solidFill>
                    <a:srgbClr val="C00000"/>
                  </a:solidFill>
                </a:rPr>
                <a:t>, которые предотвращают излишнюю потерю влаги растениями.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3568" y="5013176"/>
            <a:ext cx="8280920" cy="936104"/>
            <a:chOff x="444674" y="5661248"/>
            <a:chExt cx="8280920" cy="9361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44674" y="5661248"/>
              <a:ext cx="8280920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0604" y="5776228"/>
              <a:ext cx="81658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Н</a:t>
              </a:r>
              <a:r>
                <a:rPr lang="ru-RU" sz="2000" dirty="0" smtClean="0"/>
                <a:t>егативное </a:t>
              </a:r>
              <a:r>
                <a:rPr lang="ru-RU" sz="2000" dirty="0"/>
                <a:t>влияние внешней среды может быть преодолено с помощью изменений метаболизма. </a:t>
              </a:r>
            </a:p>
          </p:txBody>
        </p:sp>
      </p:grpSp>
      <p:sp>
        <p:nvSpPr>
          <p:cNvPr id="16" name="Овал 15"/>
          <p:cNvSpPr/>
          <p:nvPr/>
        </p:nvSpPr>
        <p:spPr>
          <a:xfrm>
            <a:off x="5004048" y="5661249"/>
            <a:ext cx="3721546" cy="119675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аиболее </a:t>
            </a:r>
            <a:r>
              <a:rPr lang="ru-RU" dirty="0"/>
              <a:t>доступен для генно-инженерных исследований. </a:t>
            </a:r>
          </a:p>
        </p:txBody>
      </p:sp>
      <p:sp>
        <p:nvSpPr>
          <p:cNvPr id="15" name="Стрелка вниз 14"/>
          <p:cNvSpPr/>
          <p:nvPr/>
        </p:nvSpPr>
        <p:spPr>
          <a:xfrm rot="17369313">
            <a:off x="4625077" y="5495514"/>
            <a:ext cx="288032" cy="1232821"/>
          </a:xfrm>
          <a:prstGeom prst="downArrow">
            <a:avLst>
              <a:gd name="adj1" fmla="val 50000"/>
              <a:gd name="adj2" fmla="val 97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72203186"/>
              </p:ext>
            </p:extLst>
          </p:nvPr>
        </p:nvGraphicFramePr>
        <p:xfrm>
          <a:off x="2339752" y="196836"/>
          <a:ext cx="7560840" cy="644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Documents and Settings\UserXP\Мои документы\Мои рисунки\Рисунок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592419">
            <a:off x="4026163" y="4608991"/>
            <a:ext cx="1270116" cy="22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8629"/>
            <a:ext cx="5004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Создание </a:t>
            </a:r>
            <a:r>
              <a:rPr lang="ru-RU" sz="2800" dirty="0">
                <a:solidFill>
                  <a:srgbClr val="C00000"/>
                </a:solidFill>
              </a:rPr>
              <a:t>устойчивых к стрессам </a:t>
            </a:r>
            <a:r>
              <a:rPr lang="ru-RU" sz="2800" dirty="0" smtClean="0">
                <a:solidFill>
                  <a:srgbClr val="C00000"/>
                </a:solidFill>
              </a:rPr>
              <a:t>растений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418612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700000"/>
                </a:solidFill>
              </a:rPr>
              <a:t>Полученные </a:t>
            </a:r>
            <a:r>
              <a:rPr lang="ru-RU" i="1" dirty="0" err="1">
                <a:solidFill>
                  <a:srgbClr val="700000"/>
                </a:solidFill>
              </a:rPr>
              <a:t>трансгены</a:t>
            </a:r>
            <a:r>
              <a:rPr lang="ru-RU" i="1" dirty="0">
                <a:solidFill>
                  <a:srgbClr val="700000"/>
                </a:solidFill>
              </a:rPr>
              <a:t> синтезировали и накапливали </a:t>
            </a:r>
            <a:r>
              <a:rPr lang="ru-RU" i="1" dirty="0" err="1">
                <a:solidFill>
                  <a:srgbClr val="700000"/>
                </a:solidFill>
              </a:rPr>
              <a:t>пролин</a:t>
            </a:r>
            <a:r>
              <a:rPr lang="ru-RU" i="1" dirty="0">
                <a:solidFill>
                  <a:srgbClr val="700000"/>
                </a:solidFill>
              </a:rPr>
              <a:t> 4—6 раз интенсивнее, чем обычные растения. </a:t>
            </a:r>
            <a:r>
              <a:rPr lang="ru-RU" i="1" dirty="0" err="1">
                <a:solidFill>
                  <a:srgbClr val="700000"/>
                </a:solidFill>
              </a:rPr>
              <a:t>Трансгенные</a:t>
            </a:r>
            <a:r>
              <a:rPr lang="ru-RU" i="1" dirty="0">
                <a:solidFill>
                  <a:srgbClr val="700000"/>
                </a:solidFill>
              </a:rPr>
              <a:t> побеги могли укореняться и расти при концентрации соли в среднем 20 г/л (350 </a:t>
            </a:r>
            <a:r>
              <a:rPr lang="ru-RU" i="1" dirty="0" err="1">
                <a:solidFill>
                  <a:srgbClr val="700000"/>
                </a:solidFill>
              </a:rPr>
              <a:t>мМ</a:t>
            </a:r>
            <a:r>
              <a:rPr lang="ru-RU" i="1" dirty="0">
                <a:solidFill>
                  <a:srgbClr val="7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49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01" y="31651"/>
            <a:ext cx="9121899" cy="123710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/>
              <a:t>П</a:t>
            </a:r>
            <a:r>
              <a:rPr lang="ru-RU" sz="2400" dirty="0" smtClean="0"/>
              <a:t>овышение </a:t>
            </a:r>
            <a:r>
              <a:rPr lang="ru-RU" sz="2400" dirty="0"/>
              <a:t>устойчивости растений к замерзанию с помощью методов генной инженерии началось с изменения генома </a:t>
            </a:r>
            <a:r>
              <a:rPr lang="ru-RU" sz="2400" dirty="0" smtClean="0"/>
              <a:t>бактерий</a:t>
            </a:r>
            <a:r>
              <a:rPr lang="ru-RU" sz="2400" dirty="0"/>
              <a:t>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340768"/>
            <a:ext cx="9144000" cy="5517232"/>
          </a:xfrm>
          <a:prstGeom prst="rect">
            <a:avLst/>
          </a:prstGeom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sz="2100" i="1" dirty="0">
                <a:solidFill>
                  <a:srgbClr val="700000"/>
                </a:solidFill>
              </a:rPr>
              <a:t>П</a:t>
            </a:r>
            <a:r>
              <a:rPr lang="ru-RU" sz="2100" i="1" dirty="0" smtClean="0">
                <a:solidFill>
                  <a:srgbClr val="700000"/>
                </a:solidFill>
              </a:rPr>
              <a:t>овреждению </a:t>
            </a:r>
            <a:r>
              <a:rPr lang="ru-RU" sz="2100" i="1" dirty="0">
                <a:solidFill>
                  <a:srgbClr val="700000"/>
                </a:solidFill>
              </a:rPr>
              <a:t>растений при замерзании способствуют бактерии эпифитной (поверхностной) микрофлоры </a:t>
            </a:r>
            <a:r>
              <a:rPr lang="en-US" sz="2100" i="1" dirty="0">
                <a:solidFill>
                  <a:srgbClr val="700000"/>
                </a:solidFill>
              </a:rPr>
              <a:t>Pseudomonas </a:t>
            </a:r>
            <a:r>
              <a:rPr lang="en-US" sz="2100" i="1" dirty="0" err="1">
                <a:solidFill>
                  <a:srgbClr val="700000"/>
                </a:solidFill>
              </a:rPr>
              <a:t>syringae</a:t>
            </a:r>
            <a:r>
              <a:rPr lang="ru-RU" sz="2100" i="1" dirty="0">
                <a:solidFill>
                  <a:srgbClr val="700000"/>
                </a:solidFill>
              </a:rPr>
              <a:t> и </a:t>
            </a:r>
            <a:r>
              <a:rPr lang="en-US" sz="2100" i="1" dirty="0" err="1">
                <a:solidFill>
                  <a:srgbClr val="700000"/>
                </a:solidFill>
              </a:rPr>
              <a:t>Erwinia</a:t>
            </a:r>
            <a:r>
              <a:rPr lang="en-US" sz="2100" i="1" dirty="0">
                <a:solidFill>
                  <a:srgbClr val="700000"/>
                </a:solidFill>
              </a:rPr>
              <a:t> </a:t>
            </a:r>
            <a:r>
              <a:rPr lang="en-US" sz="2100" i="1" dirty="0" err="1">
                <a:solidFill>
                  <a:srgbClr val="700000"/>
                </a:solidFill>
              </a:rPr>
              <a:t>herbicola</a:t>
            </a:r>
            <a:r>
              <a:rPr lang="en-US" sz="2100" i="1" dirty="0">
                <a:solidFill>
                  <a:srgbClr val="700000"/>
                </a:solidFill>
              </a:rPr>
              <a:t>,</a:t>
            </a:r>
            <a:r>
              <a:rPr lang="ru-RU" sz="2100" i="1" dirty="0">
                <a:solidFill>
                  <a:srgbClr val="700000"/>
                </a:solidFill>
              </a:rPr>
              <a:t> белки которых служат центрами кристаллизации. Если обезвредить бактерии стрептомицином, то растения не замерзают при температуре - 8 °С. </a:t>
            </a:r>
            <a:endParaRPr lang="ru-RU" sz="2100" i="1" dirty="0" smtClean="0">
              <a:solidFill>
                <a:srgbClr val="700000"/>
              </a:solidFill>
            </a:endParaRPr>
          </a:p>
          <a:p>
            <a:pPr marL="137160" indent="0">
              <a:buNone/>
            </a:pPr>
            <a:r>
              <a:rPr lang="ru-RU" sz="2100" i="1" dirty="0" smtClean="0"/>
              <a:t>Но </a:t>
            </a:r>
            <a:r>
              <a:rPr lang="ru-RU" sz="2100" i="1" dirty="0"/>
              <a:t>стрептомицин дорог и вреден, поэтому выгоднее было изменить генетику данного штамма бактерий, вырезав из генома определенный ген. </a:t>
            </a:r>
            <a:endParaRPr lang="ru-RU" sz="2100" i="1" dirty="0" smtClean="0"/>
          </a:p>
          <a:p>
            <a:pPr marL="137160" indent="0">
              <a:buNone/>
            </a:pPr>
            <a:r>
              <a:rPr lang="ru-RU" sz="2100" i="1" dirty="0" smtClean="0">
                <a:solidFill>
                  <a:srgbClr val="700000"/>
                </a:solidFill>
              </a:rPr>
              <a:t>Растения</a:t>
            </a:r>
            <a:r>
              <a:rPr lang="ru-RU" sz="2100" i="1" dirty="0">
                <a:solidFill>
                  <a:srgbClr val="700000"/>
                </a:solidFill>
              </a:rPr>
              <a:t>, инфицированные мутантным штаммом </a:t>
            </a:r>
            <a:r>
              <a:rPr lang="en-US" sz="2100" i="1" dirty="0">
                <a:solidFill>
                  <a:srgbClr val="700000"/>
                </a:solidFill>
              </a:rPr>
              <a:t>P. </a:t>
            </a:r>
            <a:r>
              <a:rPr lang="en-US" sz="2100" i="1" dirty="0" err="1">
                <a:solidFill>
                  <a:srgbClr val="700000"/>
                </a:solidFill>
              </a:rPr>
              <a:t>syringae</a:t>
            </a:r>
            <a:r>
              <a:rPr lang="en-US" sz="2100" i="1" dirty="0">
                <a:solidFill>
                  <a:srgbClr val="700000"/>
                </a:solidFill>
              </a:rPr>
              <a:t>, </a:t>
            </a:r>
            <a:r>
              <a:rPr lang="ru-RU" sz="2100" i="1" dirty="0">
                <a:solidFill>
                  <a:srgbClr val="700000"/>
                </a:solidFill>
              </a:rPr>
              <a:t>росли при отрицательной температуре. </a:t>
            </a:r>
            <a:endParaRPr lang="ru-RU" sz="2100" i="1" dirty="0" smtClean="0">
              <a:solidFill>
                <a:srgbClr val="700000"/>
              </a:solidFill>
            </a:endParaRPr>
          </a:p>
          <a:p>
            <a:pPr marL="137160" indent="0">
              <a:buNone/>
            </a:pPr>
            <a:r>
              <a:rPr lang="ru-RU" sz="2100" i="1" dirty="0" smtClean="0"/>
              <a:t>Однако </a:t>
            </a:r>
            <a:r>
              <a:rPr lang="ru-RU" sz="2100" i="1" dirty="0"/>
              <a:t>оказалось, что бактерии мутантного штамма более живучи и способны вытеснить природный штамм, который, попадая в верхние слои атмосферы, способствует кристаллизации атмосферной влаги. </a:t>
            </a:r>
            <a:endParaRPr lang="ru-RU" sz="2100" i="1" dirty="0" smtClean="0"/>
          </a:p>
          <a:p>
            <a:pPr marL="137160" indent="0">
              <a:buNone/>
            </a:pPr>
            <a:r>
              <a:rPr lang="ru-RU" sz="2100" i="1" dirty="0" smtClean="0">
                <a:solidFill>
                  <a:srgbClr val="700000"/>
                </a:solidFill>
              </a:rPr>
              <a:t>Вероятно</a:t>
            </a:r>
            <a:r>
              <a:rPr lang="ru-RU" sz="2100" i="1" dirty="0">
                <a:solidFill>
                  <a:srgbClr val="700000"/>
                </a:solidFill>
              </a:rPr>
              <a:t>, уничтожение природного штамма могло бы привести к экологи­ческой катастрофе.</a:t>
            </a:r>
          </a:p>
          <a:p>
            <a:pPr marL="137160" indent="0">
              <a:buNone/>
            </a:pPr>
            <a:endParaRPr lang="ru-RU" sz="2250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\Pictures\рисунки без фона\PNG\sun_PNG1344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125152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79512" y="188640"/>
            <a:ext cx="8964488" cy="6264696"/>
          </a:xfrm>
          <a:prstGeom prst="cloudCallout">
            <a:avLst>
              <a:gd name="adj1" fmla="val 77355"/>
              <a:gd name="adj2" fmla="val -8703"/>
            </a:avLst>
          </a:prstGeom>
          <a:gradFill>
            <a:gsLst>
              <a:gs pos="0">
                <a:srgbClr val="5E9EFF"/>
              </a:gs>
              <a:gs pos="1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ctr">
              <a:buNone/>
            </a:pPr>
            <a:endParaRPr lang="ru-RU" sz="2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</a:rPr>
              <a:t>Работы </a:t>
            </a:r>
            <a:r>
              <a:rPr lang="ru-RU" sz="2200" b="1" i="1" dirty="0">
                <a:solidFill>
                  <a:schemeClr val="bg1">
                    <a:lumMod val="50000"/>
                  </a:schemeClr>
                </a:solidFill>
              </a:rPr>
              <a:t>по генной инженерии, возможности манипулирования </a:t>
            </a:r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</a:rPr>
              <a:t> генами </a:t>
            </a:r>
            <a:r>
              <a:rPr lang="ru-RU" sz="2200" b="1" i="1" dirty="0">
                <a:solidFill>
                  <a:schemeClr val="bg1">
                    <a:lumMod val="50000"/>
                  </a:schemeClr>
                </a:solidFill>
              </a:rPr>
              <a:t>растений представляют огромный интерес для фундаментальных исследований. </a:t>
            </a:r>
          </a:p>
          <a:p>
            <a:pPr marL="137160" indent="0" algn="ctr">
              <a:buNone/>
            </a:pPr>
            <a:r>
              <a:rPr lang="ru-RU" sz="2200" b="1" i="1" dirty="0">
                <a:solidFill>
                  <a:schemeClr val="bg1">
                    <a:lumMod val="50000"/>
                  </a:schemeClr>
                </a:solidFill>
              </a:rPr>
              <a:t>Эти работы позволяют изучать основы молекулярной и клеточной биологии растительной клетки, глубинные механизмы процессов, происходящих в ней. Вместе с тем нельзя не задуматься о своевременности прикладного применения результатов генно-инженерных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3821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/>
          <a:stretch/>
        </p:blipFill>
        <p:spPr bwMode="auto">
          <a:xfrm>
            <a:off x="0" y="2916539"/>
            <a:ext cx="5866375" cy="3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522" y="-23074"/>
            <a:ext cx="9121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u="sng" dirty="0" smtClean="0">
                <a:solidFill>
                  <a:schemeClr val="accent6">
                    <a:lumMod val="50000"/>
                  </a:schemeClr>
                </a:solidFill>
              </a:rPr>
              <a:t>Экспрессия </a:t>
            </a:r>
            <a:r>
              <a:rPr lang="ru-RU" sz="2100" i="1" u="sng" dirty="0">
                <a:solidFill>
                  <a:schemeClr val="accent6">
                    <a:lumMod val="50000"/>
                  </a:schemeClr>
                </a:solidFill>
              </a:rPr>
              <a:t>генов </a:t>
            </a:r>
            <a:r>
              <a:rPr lang="ru-RU" sz="2100" i="1" dirty="0">
                <a:solidFill>
                  <a:schemeClr val="accent6">
                    <a:lumMod val="50000"/>
                  </a:schemeClr>
                </a:solidFill>
              </a:rPr>
              <a:t>— это процесс, в ходе которого наследственная информация от гена (последовательности нуклеотидов ДНК) преобразуется в функциональный продукт — РНК или белок. </a:t>
            </a:r>
            <a:endParaRPr lang="ru-RU" sz="21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100" i="1" dirty="0" smtClean="0">
                <a:solidFill>
                  <a:schemeClr val="accent6">
                    <a:lumMod val="50000"/>
                  </a:schemeClr>
                </a:solidFill>
              </a:rPr>
              <a:t>Экспрессия </a:t>
            </a:r>
            <a:r>
              <a:rPr lang="ru-RU" sz="2100" i="1" dirty="0">
                <a:solidFill>
                  <a:schemeClr val="accent6">
                    <a:lumMod val="50000"/>
                  </a:schemeClr>
                </a:solidFill>
              </a:rPr>
              <a:t>генов может регулироваться на всех стадиях процесса: и во время транскрипции, и во время трансляции, и на стадии </a:t>
            </a:r>
            <a:r>
              <a:rPr lang="ru-RU" sz="2100" i="1" dirty="0" err="1">
                <a:solidFill>
                  <a:schemeClr val="accent6">
                    <a:lumMod val="50000"/>
                  </a:schemeClr>
                </a:solidFill>
              </a:rPr>
              <a:t>посттрансляционных</a:t>
            </a:r>
            <a:r>
              <a:rPr lang="ru-RU" sz="2100" i="1" dirty="0">
                <a:solidFill>
                  <a:schemeClr val="accent6">
                    <a:lumMod val="50000"/>
                  </a:schemeClr>
                </a:solidFill>
              </a:rPr>
              <a:t> модификаций белков.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3923928" y="2100858"/>
            <a:ext cx="5112568" cy="1256134"/>
          </a:xfrm>
          <a:prstGeom prst="wedgeEllipseCallout">
            <a:avLst>
              <a:gd name="adj1" fmla="val -30559"/>
              <a:gd name="adj2" fmla="val 6142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i="1" dirty="0">
                <a:solidFill>
                  <a:srgbClr val="700000"/>
                </a:solidFill>
                <a:latin typeface="Comic Sans MS" pitchFamily="66" charset="0"/>
              </a:rPr>
              <a:t>Я клянусь, что это не </a:t>
            </a:r>
            <a:r>
              <a:rPr lang="ru-RU" sz="1500" i="1" dirty="0" err="1">
                <a:solidFill>
                  <a:srgbClr val="700000"/>
                </a:solidFill>
                <a:latin typeface="Comic Sans MS" pitchFamily="66" charset="0"/>
              </a:rPr>
              <a:t>акне</a:t>
            </a:r>
            <a:r>
              <a:rPr lang="ru-RU" sz="1500" i="1" dirty="0">
                <a:solidFill>
                  <a:srgbClr val="700000"/>
                </a:solidFill>
                <a:latin typeface="Comic Sans MS" pitchFamily="66" charset="0"/>
              </a:rPr>
              <a:t>. Это просто повышенная экспрессия гена</a:t>
            </a:r>
          </a:p>
        </p:txBody>
      </p:sp>
    </p:spTree>
    <p:extLst>
      <p:ext uri="{BB962C8B-B14F-4D97-AF65-F5344CB8AC3E}">
        <p14:creationId xmlns:p14="http://schemas.microsoft.com/office/powerpoint/2010/main" val="3627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7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9549483"/>
              </p:ext>
            </p:extLst>
          </p:nvPr>
        </p:nvGraphicFramePr>
        <p:xfrm>
          <a:off x="107504" y="0"/>
          <a:ext cx="74404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5805264"/>
            <a:ext cx="9144000" cy="1052736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C00000"/>
                </a:solidFill>
              </a:rPr>
              <a:t>Первая рекомбинантная ДНК получена в 1972 г. (П. Бергом с </a:t>
            </a:r>
            <a:r>
              <a:rPr lang="ru-RU" sz="2000" i="1" dirty="0" err="1">
                <a:solidFill>
                  <a:srgbClr val="C00000"/>
                </a:solidFill>
              </a:rPr>
              <a:t>сотр</a:t>
            </a:r>
            <a:r>
              <a:rPr lang="ru-RU" sz="2000" i="1" dirty="0">
                <a:solidFill>
                  <a:srgbClr val="C00000"/>
                </a:solidFill>
              </a:rPr>
              <a:t>.) и была составлена из фрагмента ДНК обезьяньего вируса ОВ40 и бактериофага </a:t>
            </a:r>
            <a:r>
              <a:rPr lang="en-US" sz="2000" i="1" dirty="0">
                <a:solidFill>
                  <a:srgbClr val="C00000"/>
                </a:solidFill>
              </a:rPr>
              <a:t>X </a:t>
            </a:r>
            <a:r>
              <a:rPr lang="en-US" sz="2000" i="1" dirty="0" err="1">
                <a:solidFill>
                  <a:srgbClr val="C00000"/>
                </a:solidFill>
              </a:rPr>
              <a:t>dvgal</a:t>
            </a:r>
            <a:r>
              <a:rPr lang="ru-RU" sz="2000" i="1" dirty="0">
                <a:solidFill>
                  <a:srgbClr val="C00000"/>
                </a:solidFill>
              </a:rPr>
              <a:t> с </a:t>
            </a:r>
            <a:r>
              <a:rPr lang="ru-RU" sz="2000" i="1" dirty="0" err="1">
                <a:solidFill>
                  <a:srgbClr val="C00000"/>
                </a:solidFill>
              </a:rPr>
              <a:t>галактозным</a:t>
            </a:r>
            <a:r>
              <a:rPr lang="ru-RU" sz="2000" i="1" dirty="0">
                <a:solidFill>
                  <a:srgbClr val="C00000"/>
                </a:solidFill>
              </a:rPr>
              <a:t> опероном</a:t>
            </a:r>
            <a:r>
              <a:rPr lang="en-US" sz="2000" i="1" dirty="0">
                <a:solidFill>
                  <a:srgbClr val="C00000"/>
                </a:solidFill>
              </a:rPr>
              <a:t> Е. coli.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  <a:endParaRPr lang="ru-RU" sz="2000" i="1" dirty="0"/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6012160" y="1628800"/>
            <a:ext cx="3131840" cy="2736304"/>
          </a:xfrm>
          <a:prstGeom prst="flowChartMagneticTap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Формально 1972 г. следует считать датой рождения генетической инженерии.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418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/>
              </a:rPr>
              <a:t>Основные </a:t>
            </a:r>
            <a:r>
              <a:rPr lang="ru-RU" sz="2000" dirty="0">
                <a:solidFill>
                  <a:srgbClr val="C00000"/>
                </a:solidFill>
                <a:effectLst/>
              </a:rPr>
              <a:t>этапы развития генетической 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>инженерии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24429"/>
              </p:ext>
            </p:extLst>
          </p:nvPr>
        </p:nvGraphicFramePr>
        <p:xfrm>
          <a:off x="0" y="1014425"/>
          <a:ext cx="9144000" cy="5654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576"/>
                <a:gridCol w="2880320"/>
                <a:gridCol w="5508104"/>
              </a:tblGrid>
              <a:tr h="360040">
                <a:tc>
                  <a:txBody>
                    <a:bodyPr/>
                    <a:lstStyle/>
                    <a:p>
                      <a:pPr marL="2667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Год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Автор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Содержание открытия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2667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1869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Ф. </a:t>
                      </a:r>
                      <a:r>
                        <a:rPr lang="ru-RU" sz="1500" dirty="0" err="1">
                          <a:effectLst/>
                        </a:rPr>
                        <a:t>Мишер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1041400" algn="just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Выделена ДНК из ядер клеток гноя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2667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1953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Д. Уотсон, Ф. Крик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1041400" algn="just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Сконструирована модель двой­ной спирали ДНК на основании результатов </a:t>
                      </a: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</a:rPr>
                        <a:t>рентгеноструктурного 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анализа </a:t>
                      </a:r>
                      <a:r>
                        <a:rPr lang="ru-RU" sz="1500" spc="150" dirty="0">
                          <a:solidFill>
                            <a:srgbClr val="FF0000"/>
                          </a:solidFill>
                          <a:effectLst/>
                        </a:rPr>
                        <a:t>ДНК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5272">
                <a:tc>
                  <a:txBody>
                    <a:bodyPr/>
                    <a:lstStyle/>
                    <a:p>
                      <a:pPr marL="2667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1961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А. Мармур и П. Доти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1041400" algn="just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Открыто явление </a:t>
                      </a:r>
                      <a:r>
                        <a:rPr lang="ru-RU" sz="1500" dirty="0" err="1">
                          <a:effectLst/>
                        </a:rPr>
                        <a:t>ренатурации</a:t>
                      </a:r>
                      <a:r>
                        <a:rPr lang="ru-RU" sz="1500" dirty="0">
                          <a:effectLst/>
                        </a:rPr>
                        <a:t> ДНК и установлены точность и специфичность реакции гибри­дизации нуклеиновых кислот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93763">
                <a:tc>
                  <a:txBody>
                    <a:bodyPr/>
                    <a:lstStyle/>
                    <a:p>
                      <a:pPr marL="2667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1962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В. Арбер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1041400" algn="just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Впервые получены сведения о ферментах рестрикции ДНК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9421">
                <a:tc>
                  <a:txBody>
                    <a:bodyPr/>
                    <a:lstStyle/>
                    <a:p>
                      <a:pPr marL="2667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1968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М. Мезельсон и Е. Юань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1041400" algn="just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Выделена первая </a:t>
                      </a:r>
                      <a:r>
                        <a:rPr lang="ru-RU" sz="1500" dirty="0" err="1">
                          <a:effectLst/>
                        </a:rPr>
                        <a:t>рестриктаза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96211">
                <a:tc>
                  <a:txBody>
                    <a:bodyPr/>
                    <a:lstStyle/>
                    <a:p>
                      <a:pPr marL="2667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1966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FF0000"/>
                          </a:solidFill>
                          <a:effectLst/>
                        </a:rPr>
                        <a:t>М.Ниренберг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FF0000"/>
                          </a:solidFill>
                          <a:effectLst/>
                        </a:rPr>
                        <a:t>С.Очоа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, Г. Корана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1041400" algn="just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Расшифрован генетический код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4408">
                <a:tc>
                  <a:txBody>
                    <a:bodyPr/>
                    <a:lstStyle/>
                    <a:p>
                      <a:pPr marL="2667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1967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М. Геллерт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1041400" algn="just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Открыта ДНК-</a:t>
                      </a:r>
                      <a:r>
                        <a:rPr lang="ru-RU" sz="1500" dirty="0" err="1">
                          <a:effectLst/>
                        </a:rPr>
                        <a:t>лигаза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05030">
                <a:tc>
                  <a:txBody>
                    <a:bodyPr/>
                    <a:lstStyle/>
                    <a:p>
                      <a:pPr marL="1016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1972-1973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Г. </a:t>
                      </a:r>
                      <a:r>
                        <a:rPr lang="ru-RU" sz="1500" dirty="0" err="1">
                          <a:solidFill>
                            <a:srgbClr val="FF0000"/>
                          </a:solidFill>
                          <a:effectLst/>
                        </a:rPr>
                        <a:t>Бойер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, С. Коэн, П. Берг (</a:t>
                      </a:r>
                      <a:r>
                        <a:rPr lang="ru-RU" sz="1500" dirty="0" err="1">
                          <a:solidFill>
                            <a:srgbClr val="FF0000"/>
                          </a:solidFill>
                          <a:effectLst/>
                        </a:rPr>
                        <a:t>Стендфордский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</a:rPr>
                        <a:t>и </a:t>
                      </a:r>
                      <a:r>
                        <a:rPr lang="ru-RU" sz="1500" dirty="0" err="1" smtClean="0">
                          <a:solidFill>
                            <a:srgbClr val="FF0000"/>
                          </a:solidFill>
                          <a:effectLst/>
                        </a:rPr>
                        <a:t>Калифор-нийский</a:t>
                      </a: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универ­ситет в Сан-Франциско)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1041400" algn="just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Разработана технология клони­рования </a:t>
                      </a:r>
                      <a:r>
                        <a:rPr lang="ru-RU" sz="1500" spc="150" dirty="0">
                          <a:solidFill>
                            <a:srgbClr val="FF0000"/>
                          </a:solidFill>
                          <a:effectLst/>
                        </a:rPr>
                        <a:t>ДНК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3716">
                <a:tc>
                  <a:txBody>
                    <a:bodyPr/>
                    <a:lstStyle/>
                    <a:p>
                      <a:pPr marL="1016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1975-1977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Ф. Сэнгер, Р. Баррел, А. Максам, В. Гилберт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Разработаны методы быстрого определения нуклеотидной последовательности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3716">
                <a:tc>
                  <a:txBody>
                    <a:bodyPr/>
                    <a:lstStyle/>
                    <a:p>
                      <a:pPr marL="1016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1979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Г. Корана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Синтезирован ген </a:t>
                      </a:r>
                      <a:r>
                        <a:rPr lang="ru-RU" sz="1500" dirty="0" err="1">
                          <a:effectLst/>
                        </a:rPr>
                        <a:t>тирозиновой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супрессорной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spc="150" dirty="0">
                          <a:effectLst/>
                        </a:rPr>
                        <a:t>РНК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3716">
                <a:tc>
                  <a:txBody>
                    <a:bodyPr/>
                    <a:lstStyle/>
                    <a:p>
                      <a:pPr marL="1016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1981 - 1982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Р. </a:t>
                      </a:r>
                      <a:r>
                        <a:rPr lang="ru-RU" sz="1500" dirty="0" err="1">
                          <a:solidFill>
                            <a:srgbClr val="FF0000"/>
                          </a:solidFill>
                          <a:effectLst/>
                        </a:rPr>
                        <a:t>Пальмитер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, Р. </a:t>
                      </a:r>
                      <a:r>
                        <a:rPr lang="ru-RU" sz="1500" dirty="0" err="1" smtClean="0">
                          <a:solidFill>
                            <a:srgbClr val="FF0000"/>
                          </a:solidFill>
                          <a:effectLst/>
                        </a:rPr>
                        <a:t>Бринстер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, А. </a:t>
                      </a:r>
                      <a:r>
                        <a:rPr lang="ru-RU" sz="1500" dirty="0" err="1">
                          <a:solidFill>
                            <a:srgbClr val="FF0000"/>
                          </a:solidFill>
                          <a:effectLst/>
                        </a:rPr>
                        <a:t>Спрэдлинг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, Г. Рубин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Получена </a:t>
                      </a:r>
                      <a:r>
                        <a:rPr lang="ru-RU" sz="1500" dirty="0" err="1">
                          <a:solidFill>
                            <a:srgbClr val="FF0000"/>
                          </a:solidFill>
                          <a:effectLst/>
                        </a:rPr>
                        <a:t>трансгенная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 мышь. Получены </a:t>
                      </a:r>
                      <a:r>
                        <a:rPr lang="ru-RU" sz="1500" dirty="0" err="1">
                          <a:solidFill>
                            <a:srgbClr val="FF0000"/>
                          </a:solidFill>
                          <a:effectLst/>
                        </a:rPr>
                        <a:t>трансгенные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 экземпляры дрозофилы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3716">
                <a:tc>
                  <a:txBody>
                    <a:bodyPr/>
                    <a:lstStyle/>
                    <a:p>
                      <a:pPr marL="101600" indent="-1041400" algn="ctr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1993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Л.</a:t>
                      </a:r>
                      <a:r>
                        <a:rPr lang="ru-RU" sz="1500" spc="50">
                          <a:effectLst/>
                        </a:rPr>
                        <a:t> К.</a:t>
                      </a:r>
                      <a:r>
                        <a:rPr lang="ru-RU" sz="1500">
                          <a:effectLst/>
                        </a:rPr>
                        <a:t> Эрнст, Г. Брем, И. В. Прокофьев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-1041400" algn="l">
                        <a:lnSpc>
                          <a:spcPct val="100000"/>
                        </a:lnSpc>
                        <a:spcBef>
                          <a:spcPts val="150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Получены </a:t>
                      </a:r>
                      <a:r>
                        <a:rPr lang="ru-RU" sz="1500" dirty="0" err="1">
                          <a:effectLst/>
                        </a:rPr>
                        <a:t>трансгенные</a:t>
                      </a:r>
                      <a:r>
                        <a:rPr lang="ru-RU" sz="1500" dirty="0">
                          <a:effectLst/>
                        </a:rPr>
                        <a:t> овцы с геном </a:t>
                      </a:r>
                      <a:r>
                        <a:rPr lang="ru-RU" sz="1500" dirty="0" smtClean="0">
                          <a:effectLst/>
                        </a:rPr>
                        <a:t>химозина </a:t>
                      </a:r>
                      <a:r>
                        <a:rPr lang="ru-RU" sz="1100" b="0" dirty="0" smtClean="0">
                          <a:effectLst/>
                        </a:rPr>
                        <a:t>(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сычужный фермент)</a:t>
                      </a:r>
                      <a:endParaRPr lang="ru-RU" sz="15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0" dirty="0">
                <a:solidFill>
                  <a:srgbClr val="C00000"/>
                </a:solidFill>
                <a:effectLst/>
              </a:rPr>
              <a:t>2. ГЕННАЯ ИНЖЕНЕРИЯ </a:t>
            </a:r>
            <a:r>
              <a:rPr lang="ru-RU" sz="2800" b="0" dirty="0" smtClean="0">
                <a:solidFill>
                  <a:srgbClr val="C00000"/>
                </a:solidFill>
                <a:effectLst/>
              </a:rPr>
              <a:t>РАСТЕНИЙ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1"/>
            <a:ext cx="4968552" cy="5928955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b="1" u="sng" dirty="0"/>
              <a:t>Генно-инженерные методы</a:t>
            </a:r>
            <a:r>
              <a:rPr lang="ru-RU" dirty="0"/>
              <a:t>, </a:t>
            </a:r>
            <a:r>
              <a:rPr lang="ru-RU" sz="2600" i="1" dirty="0"/>
              <a:t>в частности технология рекомбинантных ДНК, </a:t>
            </a:r>
            <a:r>
              <a:rPr lang="ru-RU" dirty="0"/>
              <a:t>позволяют создавать новые генотипы и, следовательно, новые формы растений гораздо быстрее, чем классические методы селекции. Кроме того, появляется возможность целенаправленного изменения генотипа — трансформации — благодаря введению определенных генов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03847"/>
            <a:ext cx="3903315" cy="378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5934670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700000"/>
                </a:solidFill>
              </a:rPr>
              <a:t>Томаты с повышенным содержанием антоцианов в плодах, полученные методом генетической инженерии</a:t>
            </a:r>
          </a:p>
        </p:txBody>
      </p:sp>
    </p:spTree>
    <p:extLst>
      <p:ext uri="{BB962C8B-B14F-4D97-AF65-F5344CB8AC3E}">
        <p14:creationId xmlns:p14="http://schemas.microsoft.com/office/powerpoint/2010/main" val="21793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76456" cy="619268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Проблемы выращивания сельскохозяйственных растений связаны с перспективой ввода в них генов устойчивости </a:t>
            </a:r>
            <a:endParaRPr lang="ru-RU" sz="3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- к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стрессовым факторам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-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фитопатогенам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, </a:t>
            </a:r>
            <a:endParaRPr lang="ru-RU" sz="3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- пестицидам;</a:t>
            </a:r>
          </a:p>
          <a:p>
            <a:pPr marL="137160" indent="0">
              <a:buNone/>
            </a:pP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- генов </a:t>
            </a:r>
            <a:r>
              <a:rPr lang="ru-RU" sz="3600" b="1" dirty="0">
                <a:solidFill>
                  <a:schemeClr val="tx1">
                    <a:lumMod val="75000"/>
                  </a:schemeClr>
                </a:solidFill>
              </a:rPr>
              <a:t>скороспелости, а также с расширением круга культурных растений, способных к симбиотической фиксации азота и т.д.</a:t>
            </a: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515</TotalTime>
  <Words>3161</Words>
  <Application>Microsoft Office PowerPoint</Application>
  <PresentationFormat>Экран (4:3)</PresentationFormat>
  <Paragraphs>224</Paragraphs>
  <Slides>50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Апекс</vt:lpstr>
      <vt:lpstr>Лекция 10. Сущность и задачи генной инженерии и применение  в растениеводстве</vt:lpstr>
      <vt:lpstr>1. История развития генетической инженерии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этапы развития генетической инженерии</vt:lpstr>
      <vt:lpstr>2. ГЕННАЯ ИНЖЕНЕРИЯ РАСТЕНИЙ</vt:lpstr>
      <vt:lpstr>Презентация PowerPoint</vt:lpstr>
      <vt:lpstr>Презентация PowerPoint</vt:lpstr>
      <vt:lpstr>Презентация PowerPoint</vt:lpstr>
      <vt:lpstr>Однако возможности генной инженерии растений ограничиваются рядом причин. </vt:lpstr>
      <vt:lpstr>Презентация PowerPoint</vt:lpstr>
      <vt:lpstr>2.1. Получение трансгенных растений</vt:lpstr>
      <vt:lpstr>Векторы на основе Ti-плазмид.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Промежуточный и бинарный векторы</vt:lpstr>
      <vt:lpstr>Презентация PowerPoint</vt:lpstr>
      <vt:lpstr>Презентация PowerPoint</vt:lpstr>
      <vt:lpstr>Векторы на основе ДНК-содержащих вирусов растений </vt:lpstr>
      <vt:lpstr>Презентация PowerPoint</vt:lpstr>
      <vt:lpstr>Презентация PowerPoint</vt:lpstr>
      <vt:lpstr>Недостатки вирусов в качестве векторов</vt:lpstr>
      <vt:lpstr>Методы прямого переноса генов в растение </vt:lpstr>
      <vt:lpstr>Методы прямого переноса генов в растение </vt:lpstr>
      <vt:lpstr>Метод биологической баллистики  -  это один из самых эффективных методов трансформации однодольных растений.</vt:lpstr>
      <vt:lpstr>2.2. Применение методов генетической инженерии для улучшения аминокислотного состава запасных белков растений</vt:lpstr>
      <vt:lpstr>Презентация PowerPoint</vt:lpstr>
      <vt:lpstr>Презентация PowerPoint</vt:lpstr>
      <vt:lpstr>2.3. Повышение эффективности процесса фотосинтеза</vt:lpstr>
      <vt:lpstr>2.4. Генно-инженерные подходы к решению проблемы усвоения азота</vt:lpstr>
      <vt:lpstr>Презентация PowerPoint</vt:lpstr>
      <vt:lpstr>Презентация PowerPoint</vt:lpstr>
      <vt:lpstr>Презентация PowerPoint</vt:lpstr>
      <vt:lpstr>2.5. Устойчивость растений к фитопатогенам</vt:lpstr>
      <vt:lpstr>Презентация PowerPoint</vt:lpstr>
      <vt:lpstr>Презентация PowerPoint</vt:lpstr>
      <vt:lpstr>2.6. Устойчивость растений к гербицидам</vt:lpstr>
      <vt:lpstr>Создание трансгенных растений, устойчивых к гербицидам</vt:lpstr>
      <vt:lpstr>Презентация PowerPoint</vt:lpstr>
      <vt:lpstr>2.7. Устойчивость растений к насекомым</vt:lpstr>
      <vt:lpstr>2.8. Устойчивость растений к абиотическим стрессам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9. ОСНОВЫ ГЕНЕТИЧЕСКОЙ ИНЖЕНЕРИИ</dc:title>
  <cp:lastModifiedBy>Люба</cp:lastModifiedBy>
  <cp:revision>51</cp:revision>
  <cp:lastPrinted>2017-11-23T15:35:47Z</cp:lastPrinted>
  <dcterms:modified xsi:type="dcterms:W3CDTF">2021-08-19T11:18:55Z</dcterms:modified>
</cp:coreProperties>
</file>