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57" r:id="rId18"/>
    <p:sldId id="258" r:id="rId19"/>
    <p:sldId id="259" r:id="rId20"/>
    <p:sldId id="260" r:id="rId21"/>
    <p:sldId id="26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4060-8E3C-400B-A773-5B3DC50E3B97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07F-2B7A-4E1F-87E0-30F500DDE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4060-8E3C-400B-A773-5B3DC50E3B97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07F-2B7A-4E1F-87E0-30F500DDE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4060-8E3C-400B-A773-5B3DC50E3B97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07F-2B7A-4E1F-87E0-30F500DDE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4060-8E3C-400B-A773-5B3DC50E3B97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07F-2B7A-4E1F-87E0-30F500DDE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4060-8E3C-400B-A773-5B3DC50E3B97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07F-2B7A-4E1F-87E0-30F500DDE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4060-8E3C-400B-A773-5B3DC50E3B97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07F-2B7A-4E1F-87E0-30F500DDE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4060-8E3C-400B-A773-5B3DC50E3B97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07F-2B7A-4E1F-87E0-30F500DDE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4060-8E3C-400B-A773-5B3DC50E3B97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07F-2B7A-4E1F-87E0-30F500DDE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4060-8E3C-400B-A773-5B3DC50E3B97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07F-2B7A-4E1F-87E0-30F500DDE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4060-8E3C-400B-A773-5B3DC50E3B97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07F-2B7A-4E1F-87E0-30F500DDE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84060-8E3C-400B-A773-5B3DC50E3B97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107F-2B7A-4E1F-87E0-30F500DDE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84060-8E3C-400B-A773-5B3DC50E3B97}" type="datetimeFigureOut">
              <a:rPr lang="ru-RU" smtClean="0"/>
              <a:pPr/>
              <a:t>13.09.2023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4107F-2B7A-4E1F-87E0-30F500DDE5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Наука.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Х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арактерные черты науки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Научная картина мира с накоплением наукой знаний менялась. Зависело это от уровня развития науки и ведущей на данном этапе ее развития частной науки. Так, наука с момента возникновения до наших дней прошла три этапа: </a:t>
            </a:r>
            <a:endParaRPr lang="ru-RU" dirty="0" smtClean="0">
              <a:solidFill>
                <a:srgbClr val="002060"/>
              </a:solidFill>
            </a:endParaRPr>
          </a:p>
          <a:p>
            <a:pPr marL="514350" indent="-514350" algn="just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классическая </a:t>
            </a:r>
            <a:r>
              <a:rPr lang="ru-RU" dirty="0">
                <a:solidFill>
                  <a:srgbClr val="002060"/>
                </a:solidFill>
              </a:rPr>
              <a:t>наука (до конца XIX в.); 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. неклассическая наука (конец XIX и середина XX в.); 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3</a:t>
            </a:r>
            <a:r>
              <a:rPr lang="ru-RU" dirty="0">
                <a:solidFill>
                  <a:srgbClr val="002060"/>
                </a:solidFill>
              </a:rPr>
              <a:t>. </a:t>
            </a:r>
            <a:r>
              <a:rPr lang="ru-RU" dirty="0" err="1">
                <a:solidFill>
                  <a:srgbClr val="002060"/>
                </a:solidFill>
              </a:rPr>
              <a:t>постнеклассическая</a:t>
            </a:r>
            <a:r>
              <a:rPr lang="ru-RU" dirty="0">
                <a:solidFill>
                  <a:srgbClr val="002060"/>
                </a:solidFill>
              </a:rPr>
              <a:t> наука (вторая половина XX в.). </a:t>
            </a:r>
          </a:p>
        </p:txBody>
      </p:sp>
    </p:spTree>
    <p:extLst>
      <p:ext uri="{BB962C8B-B14F-4D97-AF65-F5344CB8AC3E}">
        <p14:creationId xmlns:p14="http://schemas.microsoft.com/office/powerpoint/2010/main" val="2131262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основные разновидности (формы) научной картины мира: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AutoNum type="arabicPeriod"/>
            </a:pP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общенаучную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 обобщение представлений о Вселенной, живой природе, обществе и человеке, формируемое на основе синтеза знаний, полученных в различных дисциплинах;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социальную и естественнонаучную картины мира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как представления об обществе и природе, обобщающие достижения, соответственно,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социальногуманитарных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естественных наук;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научные картины мира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(дисциплинарные онтологии) – представления о предметах отдельных наук (физическая, химическая, биологическая и т.п. картины мира). </a:t>
            </a:r>
          </a:p>
        </p:txBody>
      </p:sp>
    </p:spTree>
    <p:extLst>
      <p:ext uri="{BB962C8B-B14F-4D97-AF65-F5344CB8AC3E}">
        <p14:creationId xmlns:p14="http://schemas.microsoft.com/office/powerpoint/2010/main" val="1289597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Философские основания науки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Онтологические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науки.</a:t>
            </a:r>
          </a:p>
          <a:p>
            <a:pPr marL="514350" indent="-514350">
              <a:buAutoNum type="arabicPeriod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Гносеологические основания науки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Логические основания науки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Методологические основания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науки.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Аксиологические (ценностные) основания науки</a:t>
            </a:r>
          </a:p>
        </p:txBody>
      </p:sp>
    </p:spTree>
    <p:extLst>
      <p:ext uri="{BB962C8B-B14F-4D97-AF65-F5344CB8AC3E}">
        <p14:creationId xmlns:p14="http://schemas.microsoft.com/office/powerpoint/2010/main" val="1557340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57321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Наука имеет в историческом плане много различных форм (диахронное многообразие):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древневосточная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протонаука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античная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протонаука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средневековая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арабская наука;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средневековая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европейская наука;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новоевропейская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классическая наука;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неклассическая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наука;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постнеклассическая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наука.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090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 наука как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метасистема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может быть поделена на четыре класса, по которым распределяются частные науки: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логико-математические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естественнонаучные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(фундаментальные науки);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инженерно-технические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технические (прикладные науки);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социально-гуманитарные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(общественные науки). </a:t>
            </a:r>
          </a:p>
        </p:txBody>
      </p:sp>
    </p:spTree>
    <p:extLst>
      <p:ext uri="{BB962C8B-B14F-4D97-AF65-F5344CB8AC3E}">
        <p14:creationId xmlns:p14="http://schemas.microsoft.com/office/powerpoint/2010/main" val="3426850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Ученый всегда должен быть обращен к двум процессам: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 природным или общественным процессам, которые он исследует;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собственному мышлению, которое он сознательно контролирует и направляет в процессе исследования.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 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была мышлением о мышлении. В этом ее особая роль по отношению к другим наукам.</a:t>
            </a:r>
          </a:p>
        </p:txBody>
      </p:sp>
    </p:spTree>
    <p:extLst>
      <p:ext uri="{BB962C8B-B14F-4D97-AF65-F5344CB8AC3E}">
        <p14:creationId xmlns:p14="http://schemas.microsoft.com/office/powerpoint/2010/main" val="2999762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06083"/>
          </a:xfrm>
        </p:spPr>
        <p:txBody>
          <a:bodyPr/>
          <a:lstStyle/>
          <a:p>
            <a:pPr algn="just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предмету исследования науки делят на две основные группы: </a:t>
            </a:r>
            <a:endParaRPr lang="ru-RU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естественные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- общественные (социальные).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функции, целевому назначению выделяют: </a:t>
            </a:r>
            <a:endParaRPr lang="ru-RU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фундаментальные и - прикладные (технические).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методу исследования: </a:t>
            </a:r>
            <a:endParaRPr lang="ru-RU" b="1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 и - эмпирические и т.д. </a:t>
            </a:r>
          </a:p>
        </p:txBody>
      </p:sp>
    </p:spTree>
    <p:extLst>
      <p:ext uri="{BB962C8B-B14F-4D97-AF65-F5344CB8AC3E}">
        <p14:creationId xmlns:p14="http://schemas.microsoft.com/office/powerpoint/2010/main" val="2468755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6264696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   УНИВЕРСАЛЬНОСТЬ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-— сообщает знания, истинные для всего универсума при тех условиях, при которых они добыты человеком. 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 ФРАГМЕНТАРНОСТЬ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— изучает не бытие в целом, а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различные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фрагменты реальности иди ее параметры; сама же делится на отдельные дисциплины. Вообще, понятие бытия как философс­кое не применимо к науке, представляющей собой частное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познание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. Каждая наука как таковая есть определенная проекция на мир, как бы прожектор, высвечивающий области,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представляющие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интерес для ученых в данный момент.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ОБЩЕЗНАЧИМОСТЬ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— получаемые знания пригодны для всех людей; язык науки — однозначный, фиксирующий термины и понятия, что способствует объединению людей.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ОБЕЗЛИЧЕННОСТЬ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 — ни индивидуальные особенности уче­ного, ни его национальность или место проживания никак не пред­ставлены в конечных результатах научного 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познания.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67233" y="116632"/>
            <a:ext cx="517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Характерные черты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ауки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 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СИСТЕМАТИЧНОСТЬ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— наука имеет определенную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структуру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а не является бессвязным набором частей.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НЕЗАВЕРШЕННОСТЬ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—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хотя научное знание безгранично растет, оно не может достичь абсолютной истины, после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познания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которой уже нечего будет исследовать.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ПРЕЕМСТВЕННОСТЬ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— новые знания определенным обра­зом и по строгим правилам соотносятся со старыми знаниями.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КРИТИЧНОСТЬ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— готовность поставить под сомнение и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пересмотреть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свои, даже основополагающие, результаты.</a:t>
            </a: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ДОСТОВЕРНОСТЬ — научные выводы требуют,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допускают и проходят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проверку по определенным сформулированным правилам.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smtClean="0">
                <a:solidFill>
                  <a:schemeClr val="accent1">
                    <a:lumMod val="50000"/>
                  </a:schemeClr>
                </a:solidFill>
              </a:rPr>
              <a:t>ВНЕМОРАЛЬНОСТЬ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— научные истины нейтральны в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морально-этическом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плане, а нравственные оценки могут относиться либо к деятельности по получению знания (этика ученого требует от него интеллектуальной честности и мужества в процессе поиска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истины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), либо к деятельности по его применению.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РАЦИОНАЛЬНОСТЬ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— получение знаний на основе рацио­нальных процедур и законов логики, формирование теорий и их положений, выходящих за рамки эмпирического уровня.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ЧУВСТВЕННОСТЬ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— научные результаты требуют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эмпирической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проверки с использованием восприятия и только после этого признаются 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достоверность.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Слово “наука” сравнительно недавнего происхождения. В переводе с латыни “</a:t>
            </a:r>
            <a:r>
              <a:rPr lang="ru-RU" dirty="0" err="1">
                <a:solidFill>
                  <a:srgbClr val="002060"/>
                </a:solidFill>
              </a:rPr>
              <a:t>scientia</a:t>
            </a:r>
            <a:r>
              <a:rPr lang="ru-RU" dirty="0">
                <a:solidFill>
                  <a:srgbClr val="002060"/>
                </a:solidFill>
              </a:rPr>
              <a:t>” означает знание. Термин "наука" и "учёный" впервые были введены Уильямом </a:t>
            </a:r>
            <a:r>
              <a:rPr lang="ru-RU" dirty="0" err="1">
                <a:solidFill>
                  <a:srgbClr val="002060"/>
                </a:solidFill>
              </a:rPr>
              <a:t>Уэвеллом</a:t>
            </a:r>
            <a:r>
              <a:rPr lang="ru-RU" dirty="0">
                <a:solidFill>
                  <a:srgbClr val="002060"/>
                </a:solidFill>
              </a:rPr>
              <a:t> (1794-1866) в его работе" Философия индуктивных наук" в 1840 году.</a:t>
            </a:r>
          </a:p>
        </p:txBody>
      </p:sp>
    </p:spTree>
    <p:extLst>
      <p:ext uri="{BB962C8B-B14F-4D97-AF65-F5344CB8AC3E}">
        <p14:creationId xmlns:p14="http://schemas.microsoft.com/office/powerpoint/2010/main" val="30232393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Отличие науки от других отраслей культуры</a:t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00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  От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ИСКУССТВА наука отличается рациональностью, не останавливающейся на уровне образов, а доведенной до уровня теории.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 От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ТЕХНИКИ наука нацелена не на использование полученных знаний о мире для его преобразования, а на познание мира.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По-сравнению с ИДЕОЛОГИЕЙ научные истины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общезначимы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 не зависят от интересов определенных слоев общества.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    От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ФИЛОСОФИИ науку отличает то, что ее выводы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допускают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эмпирическую проверку и отвечают не на вопрос "почему?", а на вопрос "как?", ''каким образом?"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Наука отличается от РЕЛИГИИ тем, что разум и опора на чувственную реальность имеют большее значение, чем вера.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В отличие от МИФОЛОГИИ наука стремится не к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объяснению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мира в целом, а к формулированию законов развития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природа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, допускающих эмпирическую проверку.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Отличие науки от МИСТИКИ заключается в стремлении не к слиянию с объектом исследования, а к его </a:t>
            </a:r>
            <a:r>
              <a:rPr lang="ru-RU">
                <a:solidFill>
                  <a:schemeClr val="accent1">
                    <a:lumMod val="50000"/>
                  </a:schemeClr>
                </a:solidFill>
              </a:rPr>
              <a:t>теоретическому </a:t>
            </a:r>
            <a:r>
              <a:rPr lang="ru-RU" smtClean="0">
                <a:solidFill>
                  <a:schemeClr val="accent1">
                    <a:lumMod val="50000"/>
                  </a:schemeClr>
                </a:solidFill>
              </a:rPr>
              <a:t>пониманию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 воспроизведению.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Наука в современном понимании начала складываться с XVI-XVII веков. В ходе исторического развития её влияние вышло за рамки развития техники и технологии. Наука превратилась в важнейший социальный, гуманитарный институт, оказывающий значительное влияние на все сферы общества и культуру. Объём научной деятельности с XVII века удваивается примерно </a:t>
            </a:r>
            <a:r>
              <a:rPr lang="ru-RU" dirty="0" smtClean="0">
                <a:solidFill>
                  <a:srgbClr val="002060"/>
                </a:solidFill>
              </a:rPr>
              <a:t>каждые 10-15 </a:t>
            </a:r>
            <a:r>
              <a:rPr lang="ru-RU" dirty="0">
                <a:solidFill>
                  <a:srgbClr val="002060"/>
                </a:solidFill>
              </a:rPr>
              <a:t>лет (рост открытий, научной информации, числа научных работников).</a:t>
            </a:r>
          </a:p>
        </p:txBody>
      </p:sp>
    </p:spTree>
    <p:extLst>
      <p:ext uri="{BB962C8B-B14F-4D97-AF65-F5344CB8AC3E}">
        <p14:creationId xmlns:p14="http://schemas.microsoft.com/office/powerpoint/2010/main" val="1960174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79296" cy="5649491"/>
          </a:xfrm>
        </p:spPr>
        <p:txBody>
          <a:bodyPr>
            <a:noAutofit/>
          </a:bodyPr>
          <a:lstStyle/>
          <a:p>
            <a:pPr algn="just"/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десятки определений науки. Самую многочисленную группу составляют определения науки как системы знаний. </a:t>
            </a:r>
            <a:endParaRPr lang="ru-RU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 время И. Кант писал: “Наука – это система, то есть произведенная в порядок на основании определенных принципов совокупность знаний.” </a:t>
            </a:r>
            <a:endParaRPr lang="ru-RU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встретить множество подобных определений науки. Примеры некоторых из них: -“Наука в строгом смысле этого слова есть не что иное, как систематизированное знание. Знание ж -это познание истинного свойства и отношения вещей.” (Э. Бернштейн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Наука есть система объективно истинных, проверенных практикой знаний людей о природе, обществе и мышлении, получивших сове выражение в форме понятий, определений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формул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главным образом – законов.” (П.А. Рачков) </a:t>
            </a:r>
            <a:endParaRPr lang="ru-RU" sz="2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Наука является прежде всего знанием; она ищет общие законы, связывающие большое количество частных фактов.” (Б. Рассел</a:t>
            </a: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620713" algn="just">
              <a:buNone/>
            </a:pPr>
            <a:r>
              <a:rPr lang="ru-RU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этих определений, можно сказать, что не всякое знание является наукой</a:t>
            </a:r>
          </a:p>
        </p:txBody>
      </p:sp>
    </p:spTree>
    <p:extLst>
      <p:ext uri="{BB962C8B-B14F-4D97-AF65-F5344CB8AC3E}">
        <p14:creationId xmlns:p14="http://schemas.microsoft.com/office/powerpoint/2010/main" val="1099854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Наука — это особый вид познавательной деятельности, направленной на получение, и производство объективных, системно-организованных и обоснованных знаний о природе, обществе и мышлении. </a:t>
            </a:r>
          </a:p>
        </p:txBody>
      </p:sp>
    </p:spTree>
    <p:extLst>
      <p:ext uri="{BB962C8B-B14F-4D97-AF65-F5344CB8AC3E}">
        <p14:creationId xmlns:p14="http://schemas.microsoft.com/office/powerpoint/2010/main" val="2066607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 науки рассматривает философия науки, ибо они в некотором отношении выходят за границы исследовательской деятельности ученого, но определяют ее. Ученые пришли к выводу, что существуют три главных компонента научной деятельности: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идеалы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нормы исследования;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научная картина мира;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философские основания науки. </a:t>
            </a:r>
          </a:p>
        </p:txBody>
      </p:sp>
    </p:spTree>
    <p:extLst>
      <p:ext uri="{BB962C8B-B14F-4D97-AF65-F5344CB8AC3E}">
        <p14:creationId xmlns:p14="http://schemas.microsoft.com/office/powerpoint/2010/main" val="2187777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В идеалах и нормативах научной деятельности выражены представления о целях исследования и способах их достижения. Идеалы и нормы научной деятельности могут быть выявлены: 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а</a:t>
            </a:r>
            <a:r>
              <a:rPr lang="ru-RU" dirty="0">
                <a:solidFill>
                  <a:srgbClr val="002060"/>
                </a:solidFill>
              </a:rPr>
              <a:t>) в собственных познавательных установках; б) в социальных нормативах. </a:t>
            </a:r>
            <a:endParaRPr lang="ru-RU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	</a:t>
            </a:r>
            <a:r>
              <a:rPr lang="ru-RU" dirty="0" smtClean="0">
                <a:solidFill>
                  <a:srgbClr val="002060"/>
                </a:solidFill>
              </a:rPr>
              <a:t>Эти </a:t>
            </a:r>
            <a:r>
              <a:rPr lang="ru-RU" dirty="0">
                <a:solidFill>
                  <a:srgbClr val="002060"/>
                </a:solidFill>
              </a:rPr>
              <a:t>два аспекта идеалов и норм научной деятельности соответствуют двум аспектам ее функционирования: </a:t>
            </a:r>
            <a:endParaRPr lang="ru-RU" dirty="0" smtClean="0">
              <a:solidFill>
                <a:srgbClr val="002060"/>
              </a:solidFill>
            </a:endParaRPr>
          </a:p>
          <a:p>
            <a:pPr marL="514350" indent="-514350" algn="just">
              <a:buAutoNum type="arabicParenR"/>
            </a:pPr>
            <a:r>
              <a:rPr lang="ru-RU" dirty="0" smtClean="0">
                <a:solidFill>
                  <a:srgbClr val="002060"/>
                </a:solidFill>
              </a:rPr>
              <a:t>как </a:t>
            </a:r>
            <a:r>
              <a:rPr lang="ru-RU" dirty="0">
                <a:solidFill>
                  <a:srgbClr val="002060"/>
                </a:solidFill>
              </a:rPr>
              <a:t>познавательной деятельности;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) как социального института.</a:t>
            </a:r>
          </a:p>
        </p:txBody>
      </p:sp>
    </p:spTree>
    <p:extLst>
      <p:ext uri="{BB962C8B-B14F-4D97-AF65-F5344CB8AC3E}">
        <p14:creationId xmlns:p14="http://schemas.microsoft.com/office/powerpoint/2010/main" val="501458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Познавательные идеалы научной деятельности имеют следующие основные формы: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идеалы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нормы объяснения и описания;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идеалы и нормы доказательности и обоснованности знания; </a:t>
            </a:r>
            <a:endParaRPr lang="ru-RU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идеалы и нормы построения и организации знания. </a:t>
            </a:r>
          </a:p>
        </p:txBody>
      </p:sp>
    </p:spTree>
    <p:extLst>
      <p:ext uri="{BB962C8B-B14F-4D97-AF65-F5344CB8AC3E}">
        <p14:creationId xmlns:p14="http://schemas.microsoft.com/office/powerpoint/2010/main" val="2032554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картина мира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целостный образ предмета научного исследования в его главных системно-структурных характеристиках, формируемый посредством фундаментальных понятий, представлений и принципов науки на каждом этапе её исторического развития.</a:t>
            </a:r>
          </a:p>
        </p:txBody>
      </p:sp>
    </p:spTree>
    <p:extLst>
      <p:ext uri="{BB962C8B-B14F-4D97-AF65-F5344CB8AC3E}">
        <p14:creationId xmlns:p14="http://schemas.microsoft.com/office/powerpoint/2010/main" val="27600605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891</Words>
  <Application>Microsoft Office PowerPoint</Application>
  <PresentationFormat>Экран (4:3)</PresentationFormat>
  <Paragraphs>69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Тема Office</vt:lpstr>
      <vt:lpstr>Наука. Характерные черты науки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Философские основания науки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Отличие науки от других отраслей культуры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Наука. Характерные черты науки</dc:title>
  <dc:creator>ЕЛЕНА-СВЕТЛАКОВА</dc:creator>
  <cp:lastModifiedBy>Home</cp:lastModifiedBy>
  <cp:revision>14</cp:revision>
  <dcterms:created xsi:type="dcterms:W3CDTF">2015-10-20T17:29:39Z</dcterms:created>
  <dcterms:modified xsi:type="dcterms:W3CDTF">2023-09-13T17:17:56Z</dcterms:modified>
</cp:coreProperties>
</file>