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4" r:id="rId8"/>
    <p:sldId id="272" r:id="rId9"/>
    <p:sldId id="273" r:id="rId10"/>
    <p:sldId id="279" r:id="rId11"/>
    <p:sldId id="276" r:id="rId12"/>
    <p:sldId id="27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9" autoAdjust="0"/>
    <p:restoredTop sz="93988" autoAdjust="0"/>
  </p:normalViewPr>
  <p:slideViewPr>
    <p:cSldViewPr>
      <p:cViewPr>
        <p:scale>
          <a:sx n="50" d="100"/>
          <a:sy n="50" d="100"/>
        </p:scale>
        <p:origin x="-378" y="-13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60648"/>
            <a:ext cx="9144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000" b="1" i="0" u="none" strike="noStrike" cap="none" spc="100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3. </a:t>
            </a:r>
            <a:r>
              <a:rPr lang="ru-RU" sz="3000" b="1" spc="100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Интуитивные методы прогнозирования</a:t>
            </a:r>
            <a:endParaRPr kumimoji="0" lang="ru-RU" sz="3000" b="0" i="0" u="none" strike="noStrike" cap="none" spc="100" normalizeH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23528" y="1397968"/>
            <a:ext cx="8820472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Общая характеристика и классификация интуитивных методов </a:t>
            </a: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прогнозирования</a:t>
            </a:r>
          </a:p>
          <a:p>
            <a:pPr marL="342900" lvl="0" indent="-342900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Организационные аспекты интуитивного прогнозирования</a:t>
            </a:r>
          </a:p>
          <a:p>
            <a:pPr marL="342900" lvl="0" indent="-342900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Способы оценки компетентности экспертов</a:t>
            </a:r>
          </a:p>
          <a:p>
            <a:pPr marL="342900" lvl="0" indent="-342900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Коллективные экспертные оценки</a:t>
            </a:r>
          </a:p>
          <a:p>
            <a:pPr marL="342900" lvl="0" indent="-342900" fontAlgn="base">
              <a:spcBef>
                <a:spcPct val="0"/>
              </a:spcBef>
              <a:spcAft>
                <a:spcPts val="600"/>
              </a:spcAft>
            </a:pP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4.1</a:t>
            </a: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Методы зависимого интеллектуального эксперимента</a:t>
            </a:r>
          </a:p>
          <a:p>
            <a:pPr marL="342900" lvl="0" indent="-342900" fontAlgn="base">
              <a:spcBef>
                <a:spcPct val="0"/>
              </a:spcBef>
              <a:spcAft>
                <a:spcPts val="600"/>
              </a:spcAft>
            </a:pP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4.2</a:t>
            </a: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Методы независимого интеллектуального эксперимента</a:t>
            </a:r>
          </a:p>
          <a:p>
            <a:pPr marL="342900" lvl="0" indent="-342900" fontAlgn="base">
              <a:spcBef>
                <a:spcPct val="0"/>
              </a:spcBef>
              <a:spcAft>
                <a:spcPts val="600"/>
              </a:spcAft>
            </a:pP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Методика </a:t>
            </a: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оценки согласованности мнений </a:t>
            </a:r>
            <a:r>
              <a:rPr lang="ru-RU" sz="2600" i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экспертов</a:t>
            </a:r>
            <a:endParaRPr lang="ru-RU" sz="2600" i="1" dirty="0" smtClean="0">
              <a:solidFill>
                <a:schemeClr val="tx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/>
        </p:nvGraphicFramePr>
        <p:xfrm>
          <a:off x="3851920" y="692696"/>
          <a:ext cx="1794663" cy="1152129"/>
        </p:xfrm>
        <a:graphic>
          <a:graphicData uri="http://schemas.openxmlformats.org/presentationml/2006/ole">
            <p:oleObj spid="_x0000_s24578" name="Equation" r:id="rId3" imgW="774364" imgH="495085" progId="Equation.DSMT4">
              <p:embed/>
            </p:oleObj>
          </a:graphicData>
        </a:graphic>
      </p:graphicFrame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275856" y="3356992"/>
          <a:ext cx="2099083" cy="2016224"/>
        </p:xfrm>
        <a:graphic>
          <a:graphicData uri="http://schemas.openxmlformats.org/presentationml/2006/ole">
            <p:oleObj spid="_x0000_s24579" name="Equation" r:id="rId4" imgW="723586" imgH="698197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2987824" y="836712"/>
          <a:ext cx="3240360" cy="1191857"/>
        </p:xfrm>
        <a:graphic>
          <a:graphicData uri="http://schemas.openxmlformats.org/presentationml/2006/ole">
            <p:oleObj spid="_x0000_s22530" name="Equation" r:id="rId3" imgW="825142" imgH="304668" progId="Equation.DSMT4">
              <p:embed/>
            </p:oleObj>
          </a:graphicData>
        </a:graphic>
      </p:graphicFrame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339752" y="3717032"/>
          <a:ext cx="4641032" cy="1296144"/>
        </p:xfrm>
        <a:graphic>
          <a:graphicData uri="http://schemas.openxmlformats.org/presentationml/2006/ole">
            <p:oleObj spid="_x0000_s22531" name="Equation" r:id="rId4" imgW="1054100" imgH="2921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3131840" y="1844824"/>
          <a:ext cx="2736304" cy="2789436"/>
        </p:xfrm>
        <a:graphic>
          <a:graphicData uri="http://schemas.openxmlformats.org/presentationml/2006/ole">
            <p:oleObj spid="_x0000_s23554" name="Equation" r:id="rId3" imgW="977476" imgH="1002865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260350"/>
            <a:ext cx="85689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0" cap="none" spc="50" normalizeH="0" baseline="0" noProof="0" dirty="0" smtClean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Преимущества:</a:t>
            </a:r>
          </a:p>
          <a:p>
            <a:pPr lvl="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2600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возможность анализа и прогноза развития объекта, не имеющего предыстории;</a:t>
            </a:r>
          </a:p>
          <a:p>
            <a:pPr lvl="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2600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возможность прогнозирования качественных (скачкообразных) изменений.</a:t>
            </a:r>
          </a:p>
          <a:p>
            <a:pPr lvl="0" algn="just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ru-RU" sz="2600" kern="0" spc="50" dirty="0" smtClean="0">
              <a:solidFill>
                <a:srgbClr val="333399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2600" b="1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Недостатки:</a:t>
            </a:r>
          </a:p>
          <a:p>
            <a:pPr lvl="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2600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принципиальная невозможность исключить полностью субъективизм в оценках экспертов;</a:t>
            </a:r>
          </a:p>
          <a:p>
            <a:pPr lvl="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sz="2600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невозможность обеспечить абсолютно объективную оценку компетентности экспертов.</a:t>
            </a:r>
            <a:endParaRPr kumimoji="0" lang="ru-RU" sz="2600" b="1" i="0" u="none" strike="noStrike" kern="0" cap="none" spc="50" normalizeH="0" baseline="0" noProof="0" dirty="0">
              <a:ln>
                <a:noFill/>
              </a:ln>
              <a:solidFill>
                <a:srgbClr val="333399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323528" y="404664"/>
            <a:ext cx="8208912" cy="6048943"/>
            <a:chOff x="1134" y="4420"/>
            <a:chExt cx="9502" cy="6830"/>
          </a:xfrm>
        </p:grpSpPr>
        <p:sp>
          <p:nvSpPr>
            <p:cNvPr id="35843" name="Rectangle 3"/>
            <p:cNvSpPr>
              <a:spLocks noChangeArrowheads="1"/>
            </p:cNvSpPr>
            <p:nvPr/>
          </p:nvSpPr>
          <p:spPr bwMode="auto">
            <a:xfrm>
              <a:off x="2754" y="4420"/>
              <a:ext cx="6312" cy="50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Интуитивные методы прогнозирования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844" name="Rectangle 4"/>
            <p:cNvSpPr>
              <a:spLocks noChangeArrowheads="1"/>
            </p:cNvSpPr>
            <p:nvPr/>
          </p:nvSpPr>
          <p:spPr bwMode="auto">
            <a:xfrm>
              <a:off x="1134" y="5408"/>
              <a:ext cx="4282" cy="9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Индивидуальные экспертные оценки</a:t>
              </a:r>
            </a:p>
          </p:txBody>
        </p:sp>
        <p:sp>
          <p:nvSpPr>
            <p:cNvPr id="35845" name="Rectangle 5"/>
            <p:cNvSpPr>
              <a:spLocks noChangeArrowheads="1"/>
            </p:cNvSpPr>
            <p:nvPr/>
          </p:nvSpPr>
          <p:spPr bwMode="auto">
            <a:xfrm>
              <a:off x="6354" y="5408"/>
              <a:ext cx="4282" cy="9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Коллективные экспертные оценки</a:t>
              </a:r>
            </a:p>
          </p:txBody>
        </p:sp>
        <p:sp>
          <p:nvSpPr>
            <p:cNvPr id="35846" name="Rectangle 6"/>
            <p:cNvSpPr>
              <a:spLocks noChangeArrowheads="1"/>
            </p:cNvSpPr>
            <p:nvPr/>
          </p:nvSpPr>
          <p:spPr bwMode="auto">
            <a:xfrm>
              <a:off x="2134" y="6778"/>
              <a:ext cx="3271" cy="5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Прямой опрос (интервью)</a:t>
              </a:r>
            </a:p>
          </p:txBody>
        </p:sp>
        <p:sp>
          <p:nvSpPr>
            <p:cNvPr id="35847" name="Rectangle 7"/>
            <p:cNvSpPr>
              <a:spLocks noChangeArrowheads="1"/>
            </p:cNvSpPr>
            <p:nvPr/>
          </p:nvSpPr>
          <p:spPr bwMode="auto">
            <a:xfrm>
              <a:off x="2145" y="7845"/>
              <a:ext cx="3271" cy="179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Анонимный опрос:</a:t>
              </a:r>
            </a:p>
            <a:p>
              <a:pPr marL="0" marR="0" lvl="0" indent="0" algn="just" defTabSz="914400" rtl="0" eaLnBrk="1" fontAlgn="base" latinLnBrk="0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 анкетирование</a:t>
              </a:r>
            </a:p>
            <a:p>
              <a:pPr marL="0" marR="0" lvl="0" indent="0" algn="just" defTabSz="914400" rtl="0" eaLnBrk="1" fontAlgn="base" latinLnBrk="0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 аналитические записки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848" name="Rectangle 8"/>
            <p:cNvSpPr>
              <a:spLocks noChangeArrowheads="1"/>
            </p:cNvSpPr>
            <p:nvPr/>
          </p:nvSpPr>
          <p:spPr bwMode="auto">
            <a:xfrm>
              <a:off x="6748" y="6705"/>
              <a:ext cx="3888" cy="2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Методы зависимого интеллектуального эксперимента:</a:t>
              </a:r>
            </a:p>
            <a:p>
              <a:pPr marL="0" marR="0" lvl="0" indent="0" algn="just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kumimoji="0" lang="ru-RU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метод комиссий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kumimoji="0" lang="ru-RU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деструктивная </a:t>
              </a:r>
              <a:r>
                <a:rPr kumimoji="0" lang="ru-RU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отнесенная оценка</a:t>
              </a:r>
            </a:p>
            <a:p>
              <a:pPr marL="0" marR="0" lvl="0" indent="0" algn="just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 обмен мнениями</a:t>
              </a:r>
            </a:p>
            <a:p>
              <a:pPr marL="0" marR="0" lvl="0" indent="0" algn="just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 операционное творчество</a:t>
              </a:r>
            </a:p>
            <a:p>
              <a:pPr marL="0" marR="0" lvl="0" indent="0" algn="l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849" name="Rectangle 9"/>
            <p:cNvSpPr>
              <a:spLocks noChangeArrowheads="1"/>
            </p:cNvSpPr>
            <p:nvPr/>
          </p:nvSpPr>
          <p:spPr bwMode="auto">
            <a:xfrm>
              <a:off x="6719" y="9624"/>
              <a:ext cx="3888" cy="16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Методы независимого интеллектуального эксперимента:</a:t>
              </a:r>
            </a:p>
            <a:p>
              <a:pPr marL="0" marR="0" lvl="0" indent="0" algn="just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kumimoji="0" lang="ru-RU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социологический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опрос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just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kumimoji="0" lang="ru-RU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метод </a:t>
              </a:r>
              <a:r>
                <a:rPr kumimoji="0" lang="ru-RU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Дельфи</a:t>
              </a:r>
              <a:endPara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5850" name="AutoShape 10"/>
            <p:cNvCxnSpPr>
              <a:cxnSpLocks noChangeShapeType="1"/>
            </p:cNvCxnSpPr>
            <p:nvPr/>
          </p:nvCxnSpPr>
          <p:spPr bwMode="auto">
            <a:xfrm>
              <a:off x="3255" y="5145"/>
              <a:ext cx="524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5851" name="AutoShape 11"/>
            <p:cNvCxnSpPr>
              <a:cxnSpLocks noChangeShapeType="1"/>
            </p:cNvCxnSpPr>
            <p:nvPr/>
          </p:nvCxnSpPr>
          <p:spPr bwMode="auto">
            <a:xfrm>
              <a:off x="3255" y="5145"/>
              <a:ext cx="0" cy="26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852" name="AutoShape 12"/>
            <p:cNvCxnSpPr>
              <a:cxnSpLocks noChangeShapeType="1"/>
            </p:cNvCxnSpPr>
            <p:nvPr/>
          </p:nvCxnSpPr>
          <p:spPr bwMode="auto">
            <a:xfrm>
              <a:off x="8502" y="5145"/>
              <a:ext cx="0" cy="26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853" name="AutoShape 13"/>
            <p:cNvCxnSpPr>
              <a:cxnSpLocks noChangeShapeType="1"/>
            </p:cNvCxnSpPr>
            <p:nvPr/>
          </p:nvCxnSpPr>
          <p:spPr bwMode="auto">
            <a:xfrm flipV="1">
              <a:off x="5938" y="4923"/>
              <a:ext cx="0" cy="22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5854" name="AutoShape 14"/>
            <p:cNvCxnSpPr>
              <a:cxnSpLocks noChangeShapeType="1"/>
            </p:cNvCxnSpPr>
            <p:nvPr/>
          </p:nvCxnSpPr>
          <p:spPr bwMode="auto">
            <a:xfrm>
              <a:off x="1600" y="6346"/>
              <a:ext cx="0" cy="204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5855" name="AutoShape 15"/>
            <p:cNvCxnSpPr>
              <a:cxnSpLocks noChangeShapeType="1"/>
            </p:cNvCxnSpPr>
            <p:nvPr/>
          </p:nvCxnSpPr>
          <p:spPr bwMode="auto">
            <a:xfrm>
              <a:off x="1600" y="7103"/>
              <a:ext cx="54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856" name="AutoShape 16"/>
            <p:cNvCxnSpPr>
              <a:cxnSpLocks noChangeShapeType="1"/>
            </p:cNvCxnSpPr>
            <p:nvPr/>
          </p:nvCxnSpPr>
          <p:spPr bwMode="auto">
            <a:xfrm>
              <a:off x="1600" y="8390"/>
              <a:ext cx="54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857" name="AutoShape 17"/>
            <p:cNvCxnSpPr>
              <a:cxnSpLocks noChangeShapeType="1"/>
            </p:cNvCxnSpPr>
            <p:nvPr/>
          </p:nvCxnSpPr>
          <p:spPr bwMode="auto">
            <a:xfrm>
              <a:off x="6468" y="6371"/>
              <a:ext cx="0" cy="390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5858" name="AutoShape 18"/>
            <p:cNvCxnSpPr>
              <a:cxnSpLocks noChangeShapeType="1"/>
            </p:cNvCxnSpPr>
            <p:nvPr/>
          </p:nvCxnSpPr>
          <p:spPr bwMode="auto">
            <a:xfrm>
              <a:off x="6468" y="8241"/>
              <a:ext cx="25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859" name="AutoShape 19"/>
            <p:cNvCxnSpPr>
              <a:cxnSpLocks noChangeShapeType="1"/>
            </p:cNvCxnSpPr>
            <p:nvPr/>
          </p:nvCxnSpPr>
          <p:spPr bwMode="auto">
            <a:xfrm>
              <a:off x="6468" y="10274"/>
              <a:ext cx="25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79512" y="476672"/>
            <a:ext cx="864096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600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Оценка компетентности экспертов может быть осуществлена различными методами, например: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600" kern="0" spc="50" dirty="0" smtClean="0">
              <a:solidFill>
                <a:srgbClr val="333399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600" kern="0" spc="50" dirty="0" smtClean="0">
              <a:solidFill>
                <a:srgbClr val="333399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2600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по частоте цитирования или количеству публикаций эксперта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sz="2600" kern="0" spc="50" dirty="0" smtClean="0">
              <a:solidFill>
                <a:srgbClr val="333399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2600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по результатам оценки ранее выполненных прогнозов;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sz="2600" kern="0" spc="50" dirty="0" smtClean="0">
              <a:solidFill>
                <a:srgbClr val="333399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2600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по результатам самооценки;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sz="2600" kern="0" spc="50" dirty="0" smtClean="0">
              <a:solidFill>
                <a:srgbClr val="333399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2600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по результатам </a:t>
            </a:r>
            <a:r>
              <a:rPr lang="ru-RU" sz="2600" kern="0" spc="50" dirty="0" err="1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взаимооценки</a:t>
            </a:r>
            <a:r>
              <a:rPr lang="ru-RU" sz="2600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sz="2600" kern="0" spc="50" dirty="0" smtClean="0">
              <a:solidFill>
                <a:srgbClr val="333399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2600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по результатам контрольной экспертизы.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16632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Алгоритм формирования экспертной группы методом </a:t>
            </a:r>
            <a:r>
              <a:rPr lang="ru-RU" b="1" kern="0" spc="50" dirty="0" err="1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взаимооценки</a:t>
            </a:r>
            <a:r>
              <a:rPr lang="ru-RU" b="1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kern="0" spc="50" dirty="0" smtClean="0">
              <a:solidFill>
                <a:srgbClr val="333399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1 этап </a:t>
            </a:r>
            <a:r>
              <a:rPr lang="ru-RU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- формирование генеральной совокупности </a:t>
            </a:r>
            <a:r>
              <a:rPr lang="ru-RU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экспертов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kern="0" spc="50" dirty="0" smtClean="0">
              <a:solidFill>
                <a:srgbClr val="333399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 этап </a:t>
            </a:r>
            <a:r>
              <a:rPr lang="ru-RU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– оценка компетентности </a:t>
            </a:r>
            <a:r>
              <a:rPr lang="ru-RU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экспертов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kern="0" spc="50" dirty="0" smtClean="0">
              <a:solidFill>
                <a:srgbClr val="333399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611560" y="4221163"/>
            <a:ext cx="7905378" cy="1728787"/>
            <a:chOff x="611560" y="4221163"/>
            <a:chExt cx="7905378" cy="1728787"/>
          </a:xfrm>
        </p:grpSpPr>
        <p:graphicFrame>
          <p:nvGraphicFramePr>
            <p:cNvPr id="1027" name="Object 3"/>
            <p:cNvGraphicFramePr>
              <a:graphicFrameLocks noChangeAspect="1"/>
            </p:cNvGraphicFramePr>
            <p:nvPr/>
          </p:nvGraphicFramePr>
          <p:xfrm>
            <a:off x="6145213" y="4221163"/>
            <a:ext cx="2371725" cy="1728787"/>
          </p:xfrm>
          <a:graphic>
            <a:graphicData uri="http://schemas.openxmlformats.org/presentationml/2006/ole">
              <p:oleObj spid="_x0000_s1027" name="Equation" r:id="rId3" imgW="1346040" imgH="977760" progId="Equation.DSMT4">
                <p:embed/>
              </p:oleObj>
            </a:graphicData>
          </a:graphic>
        </p:graphicFrame>
        <p:sp>
          <p:nvSpPr>
            <p:cNvPr id="9" name="Прямоугольник 8"/>
            <p:cNvSpPr/>
            <p:nvPr/>
          </p:nvSpPr>
          <p:spPr>
            <a:xfrm>
              <a:off x="611560" y="4725144"/>
              <a:ext cx="525658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45085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kern="0" spc="50" dirty="0" smtClean="0">
                  <a:solidFill>
                    <a:srgbClr val="333399">
                      <a:lumMod val="75000"/>
                    </a:srgb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ru-RU" kern="0" spc="50" dirty="0" smtClean="0">
                  <a:solidFill>
                    <a:srgbClr val="333399">
                      <a:lumMod val="75000"/>
                    </a:srgb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kern="0" spc="50" dirty="0" smtClean="0">
                  <a:solidFill>
                    <a:srgbClr val="333399">
                      <a:lumMod val="75000"/>
                    </a:srgbClr>
                  </a:solidFill>
                  <a:latin typeface="Times New Roman" pitchFamily="18" charset="0"/>
                  <a:cs typeface="Times New Roman" pitchFamily="18" charset="0"/>
                </a:rPr>
                <a:t>этап – расчет коэффициентов компетентности экспертов второго </a:t>
              </a:r>
              <a:r>
                <a:rPr lang="ru-RU" kern="0" spc="50" dirty="0" smtClean="0">
                  <a:solidFill>
                    <a:srgbClr val="333399">
                      <a:lumMod val="75000"/>
                    </a:srgbClr>
                  </a:solidFill>
                  <a:latin typeface="Times New Roman" pitchFamily="18" charset="0"/>
                  <a:cs typeface="Times New Roman" pitchFamily="18" charset="0"/>
                </a:rPr>
                <a:t>порядка:</a:t>
              </a:r>
              <a:endParaRPr lang="ru-RU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827584" y="1772816"/>
            <a:ext cx="7560840" cy="1991554"/>
            <a:chOff x="827584" y="1700808"/>
            <a:chExt cx="7560840" cy="1991554"/>
          </a:xfrm>
        </p:grpSpPr>
        <p:graphicFrame>
          <p:nvGraphicFramePr>
            <p:cNvPr id="1025" name="Object 1"/>
            <p:cNvGraphicFramePr>
              <a:graphicFrameLocks noChangeAspect="1"/>
            </p:cNvGraphicFramePr>
            <p:nvPr/>
          </p:nvGraphicFramePr>
          <p:xfrm>
            <a:off x="6300192" y="1700808"/>
            <a:ext cx="2088232" cy="1991554"/>
          </p:xfrm>
          <a:graphic>
            <a:graphicData uri="http://schemas.openxmlformats.org/presentationml/2006/ole">
              <p:oleObj spid="_x0000_s1025" name="Equation" r:id="rId4" imgW="1028700" imgH="977900" progId="Equation.DSMT4">
                <p:embed/>
              </p:oleObj>
            </a:graphicData>
          </a:graphic>
        </p:graphicFrame>
        <p:sp>
          <p:nvSpPr>
            <p:cNvPr id="10" name="Прямоугольник 9"/>
            <p:cNvSpPr/>
            <p:nvPr/>
          </p:nvSpPr>
          <p:spPr>
            <a:xfrm>
              <a:off x="827584" y="2276872"/>
              <a:ext cx="561662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45085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kern="0" spc="50" dirty="0" smtClean="0">
                  <a:solidFill>
                    <a:srgbClr val="333399">
                      <a:lumMod val="75000"/>
                    </a:srgbClr>
                  </a:solidFill>
                  <a:latin typeface="Times New Roman" pitchFamily="18" charset="0"/>
                  <a:cs typeface="Times New Roman" pitchFamily="18" charset="0"/>
                </a:rPr>
                <a:t>Расчет коэффициента компетентности экспертов первого порядка: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836712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sz="22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="1" i="1" baseline="-25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результат анкетирования, заключение данное </a:t>
            </a:r>
            <a:r>
              <a:rPr lang="en-US" sz="22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-м экспертом но поводу компетентности 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-го эксперта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номер оценивающего эксперта;</a:t>
            </a:r>
          </a:p>
          <a:p>
            <a:pPr algn="just"/>
            <a:endParaRPr lang="ru-RU" sz="2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номер оцениваемого эксперта;</a:t>
            </a:r>
          </a:p>
          <a:p>
            <a:pPr algn="just"/>
            <a:endParaRPr lang="ru-RU" sz="2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="1" i="1" baseline="-25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sz="2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1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если </a:t>
            </a:r>
            <a:r>
              <a:rPr lang="en-US" sz="22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эксперт назвал 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-го эксперта;</a:t>
            </a:r>
          </a:p>
          <a:p>
            <a:pPr algn="just"/>
            <a:endParaRPr lang="ru-RU" sz="2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="1" i="1" baseline="-25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sz="2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если </a:t>
            </a:r>
            <a:r>
              <a:rPr lang="en-US" sz="22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эксперт не назвал 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-го эксперта;</a:t>
            </a:r>
          </a:p>
          <a:p>
            <a:pPr algn="just"/>
            <a:endParaRPr lang="ru-RU" sz="2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200" b="1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200" b="1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коэффициент компетентности первого порядка 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 эксперта, показывает долю голосов, полученных 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-м экспертом, в общей сумме голосов.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3851275" y="692150"/>
          <a:ext cx="1795463" cy="1152525"/>
        </p:xfrm>
        <a:graphic>
          <a:graphicData uri="http://schemas.openxmlformats.org/presentationml/2006/ole">
            <p:oleObj spid="_x0000_s21506" name="Equation" r:id="rId3" imgW="774364" imgH="495085" progId="Equation.DSMT4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563938" y="3141663"/>
          <a:ext cx="2098675" cy="2016125"/>
        </p:xfrm>
        <a:graphic>
          <a:graphicData uri="http://schemas.openxmlformats.org/presentationml/2006/ole">
            <p:oleObj spid="_x0000_s21507" name="Equation" r:id="rId4" imgW="723586" imgH="698197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3131840" y="836712"/>
          <a:ext cx="2232248" cy="1740164"/>
        </p:xfrm>
        <a:graphic>
          <a:graphicData uri="http://schemas.openxmlformats.org/presentationml/2006/ole">
            <p:oleObj spid="_x0000_s18441" name="Equation" r:id="rId3" imgW="952087" imgH="761669" progId="Equation.DSMT4">
              <p:embed/>
            </p:oleObj>
          </a:graphicData>
        </a:graphic>
      </p:graphicFrame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1259632" y="3501008"/>
            <a:ext cx="7128792" cy="720079"/>
            <a:chOff x="683568" y="3501008"/>
            <a:chExt cx="7128792" cy="720079"/>
          </a:xfrm>
        </p:grpSpPr>
        <p:graphicFrame>
          <p:nvGraphicFramePr>
            <p:cNvPr id="18440" name="Object 8"/>
            <p:cNvGraphicFramePr>
              <a:graphicFrameLocks noChangeAspect="1"/>
            </p:cNvGraphicFramePr>
            <p:nvPr/>
          </p:nvGraphicFramePr>
          <p:xfrm>
            <a:off x="683568" y="3501008"/>
            <a:ext cx="514342" cy="720079"/>
          </p:xfrm>
          <a:graphic>
            <a:graphicData uri="http://schemas.openxmlformats.org/presentationml/2006/ole">
              <p:oleObj spid="_x0000_s18440" name="Equation" r:id="rId4" imgW="190335" imgH="266469" progId="Equation.DSMT4">
                <p:embed/>
              </p:oleObj>
            </a:graphicData>
          </a:graphic>
        </p:graphicFrame>
        <p:sp>
          <p:nvSpPr>
            <p:cNvPr id="17" name="Прямоугольник 16"/>
            <p:cNvSpPr/>
            <p:nvPr/>
          </p:nvSpPr>
          <p:spPr>
            <a:xfrm>
              <a:off x="1547664" y="3501008"/>
              <a:ext cx="626469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- количество 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баллов, полученное </a:t>
              </a:r>
              <a:r>
                <a:rPr lang="en-US" i="1" dirty="0" smtClean="0">
                  <a:latin typeface="Times New Roman" pitchFamily="18" charset="0"/>
                  <a:cs typeface="Times New Roman" pitchFamily="18" charset="0"/>
                </a:rPr>
                <a:t>j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-м экспертом при ответе на </a:t>
              </a:r>
              <a:r>
                <a:rPr lang="en-US" i="1" dirty="0" err="1" smtClean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ru-RU" dirty="0" err="1" smtClean="0">
                  <a:latin typeface="Times New Roman" pitchFamily="18" charset="0"/>
                  <a:cs typeface="Times New Roman" pitchFamily="18" charset="0"/>
                </a:rPr>
                <a:t>й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вопрос анкеты;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1187624" y="4797152"/>
            <a:ext cx="7200800" cy="646331"/>
            <a:chOff x="611560" y="4797152"/>
            <a:chExt cx="7200800" cy="646331"/>
          </a:xfrm>
        </p:grpSpPr>
        <p:graphicFrame>
          <p:nvGraphicFramePr>
            <p:cNvPr id="18439" name="Object 7"/>
            <p:cNvGraphicFramePr>
              <a:graphicFrameLocks noChangeAspect="1"/>
            </p:cNvGraphicFramePr>
            <p:nvPr/>
          </p:nvGraphicFramePr>
          <p:xfrm>
            <a:off x="611560" y="4797152"/>
            <a:ext cx="720080" cy="486541"/>
          </p:xfrm>
          <a:graphic>
            <a:graphicData uri="http://schemas.openxmlformats.org/presentationml/2006/ole">
              <p:oleObj spid="_x0000_s18439" name="Equation" r:id="rId5" imgW="355446" imgH="241195" progId="Equation.DSMT4">
                <p:embed/>
              </p:oleObj>
            </a:graphicData>
          </a:graphic>
        </p:graphicFrame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1619672" y="4797152"/>
              <a:ext cx="619268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26987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- 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количество баллов, которое может получить «эталонный» эксперт при ответе на </a:t>
              </a:r>
              <a:r>
                <a:rPr lang="ru-RU" i="1" dirty="0" err="1" smtClean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dirty="0" err="1" smtClean="0">
                  <a:latin typeface="Times New Roman" pitchFamily="18" charset="0"/>
                  <a:cs typeface="Times New Roman" pitchFamily="18" charset="0"/>
                </a:rPr>
                <a:t>-й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вопрос анкеты.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3131840" y="836712"/>
          <a:ext cx="2555776" cy="1641515"/>
        </p:xfrm>
        <a:graphic>
          <a:graphicData uri="http://schemas.openxmlformats.org/presentationml/2006/ole">
            <p:oleObj spid="_x0000_s20481" name="Equation" r:id="rId3" imgW="1180588" imgH="748975" progId="Equation.DSMT4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339752" y="260648"/>
            <a:ext cx="451918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b="1" kern="0" spc="50" dirty="0" smtClean="0">
                <a:solidFill>
                  <a:srgbClr val="33339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Коэффициент конкордации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73209" y="2708920"/>
            <a:ext cx="8419271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 – количество экспертов;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 – количество параметров (оцениваемых объектов);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1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sz="2200" b="0" i="1" u="none" strike="noStrike" cap="none" normalizeH="0" baseline="-3000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j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 – отклонение суммы рангов по </a:t>
            </a:r>
            <a:r>
              <a:rPr kumimoji="0" lang="en-US" sz="22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j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му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 направлению от среднего значения рангов.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699792" y="4581128"/>
          <a:ext cx="3432381" cy="1872208"/>
        </p:xfrm>
        <a:graphic>
          <a:graphicData uri="http://schemas.openxmlformats.org/presentationml/2006/ole">
            <p:oleObj spid="_x0000_s20484" name="Equation" r:id="rId4" imgW="1778000" imgH="9779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subSp spid="_x0000_s2048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1">
                                            <p:subSp spid="_x0000_s20481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1">
                                            <p:subSp spid="_x0000_s20481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20483" grpId="0" autoUpdateAnimBg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345</Words>
  <Application>Microsoft Office PowerPoint</Application>
  <PresentationFormat>Экран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Тема Office</vt:lpstr>
      <vt:lpstr>MathType 6.0 Equation</vt:lpstr>
      <vt:lpstr>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Юрий Скрипниченко</dc:creator>
  <cp:lastModifiedBy>Юрий Скрипниченко</cp:lastModifiedBy>
  <cp:revision>22</cp:revision>
  <dcterms:created xsi:type="dcterms:W3CDTF">2015-10-29T10:09:33Z</dcterms:created>
  <dcterms:modified xsi:type="dcterms:W3CDTF">2016-02-29T20:49:51Z</dcterms:modified>
</cp:coreProperties>
</file>