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7" r:id="rId1"/>
    <p:sldMasterId id="2147483699" r:id="rId2"/>
  </p:sldMasterIdLst>
  <p:notesMasterIdLst>
    <p:notesMasterId r:id="rId13"/>
  </p:notesMasterIdLst>
  <p:sldIdLst>
    <p:sldId id="363" r:id="rId3"/>
    <p:sldId id="369" r:id="rId4"/>
    <p:sldId id="373" r:id="rId5"/>
    <p:sldId id="374" r:id="rId6"/>
    <p:sldId id="381" r:id="rId7"/>
    <p:sldId id="382" r:id="rId8"/>
    <p:sldId id="372" r:id="rId9"/>
    <p:sldId id="375" r:id="rId10"/>
    <p:sldId id="376" r:id="rId11"/>
    <p:sldId id="3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9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 varScale="1">
        <p:scale>
          <a:sx n="59" d="100"/>
          <a:sy n="59" d="100"/>
        </p:scale>
        <p:origin x="66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941E40-3B07-4725-9399-B2F85FF53E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5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DB68B-7AC0-4949-A614-FF6F1A9E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8A0F3-D1A7-44F4-94B8-E666FBF2D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A7-2053-4E50-89A6-64F34A640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2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17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8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36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0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4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3CB1-B60F-4DFB-B9F3-408DB3D26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91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3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6AD-5D68-4164-AB86-9DBFE302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2B75-47A3-4868-AEE3-512BA6103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CD66-755E-49C4-9EA2-C90F324A3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40C-4306-47DF-8D06-D43ABFA36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D160-978F-4121-BBE3-910CA950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6B1D-DA42-4BF1-9561-8B6D7A805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10DB-8C4A-4D79-812E-F61FBD61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4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47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4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44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44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414A18-0C77-48EB-8765-E64C33E3F58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C2D2-2F86-4153-B336-95AE5600FFF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5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40152" y="908720"/>
            <a:ext cx="308954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5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Практика </a:t>
            </a:r>
            <a:r>
              <a:rPr kumimoji="0" lang="ru-RU" sz="4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10.</a:t>
            </a:r>
            <a:endParaRPr kumimoji="0" lang="ru-RU" sz="40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2613422"/>
            <a:ext cx="8064896" cy="17907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текущих операций:</a:t>
            </a:r>
            <a:b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вторичного распределения доходов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30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16" y="768474"/>
            <a:ext cx="882047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условные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(млн. руб.):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добавленная стоимость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уплаченные за пользование финансовыми активами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виде ренты, уплаченные заземлю и природные ресурсы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 полученные (кроме социальных трансфертов в натуре)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капитала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основного капитала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 выплаченные - 145,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социальные трансферты в натуре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вторичного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доходов.</a:t>
            </a:r>
          </a:p>
          <a:p>
            <a:pPr algn="just"/>
            <a:r>
              <a:rPr lang="ru-RU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перераспределения социальных трансфертов в натуральной форме.</a:t>
            </a:r>
          </a:p>
          <a:p>
            <a:pPr algn="just"/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72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666" y="1096283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решения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практического занятия </a:t>
            </a:r>
            <a:r>
              <a:rPr lang="ru-RU" sz="2000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имеющимся дополнительным показателям постройте счет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вторичного распределения доходов, счет перераспределения социальных трансфертов в натуральной форме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руб.):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полученные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уплаченные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трансферты полученные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трансферты уплаченные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трансферты полученные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118;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трансферты уплаченные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национальный располагаемый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доход,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скорректированный валовой национальный располагаемый доход.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8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539552" y="332656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задачи 1.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010245"/>
            <a:ext cx="895592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Балансирующую статью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распределения первичных доходов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сальдо первичных доходов (1849) – отражаем по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«Ресурсы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счета вторичного распределения доходов. По этому же разделу отражаем прочие текущие трансферы полученные (62).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 по разделу «Ресурсы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счета вторичного распределения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– 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1911 (=1849+62).</a:t>
            </a:r>
          </a:p>
          <a:p>
            <a:pPr algn="just"/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трансферы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уплаченные (56) отражаем в разделе «Использование».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располагаемый национальный доход – 1855 (=1911-56).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4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1619672" y="116632"/>
            <a:ext cx="6120680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вторичного распределения доходов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123875"/>
              </p:ext>
            </p:extLst>
          </p:nvPr>
        </p:nvGraphicFramePr>
        <p:xfrm>
          <a:off x="395536" y="1196752"/>
          <a:ext cx="8352928" cy="4073106"/>
        </p:xfrm>
        <a:graphic>
          <a:graphicData uri="http://schemas.openxmlformats.org/drawingml/2006/table">
            <a:tbl>
              <a:tblPr firstRow="1" firstCol="1" bandRow="1"/>
              <a:tblGrid>
                <a:gridCol w="3113364">
                  <a:extLst>
                    <a:ext uri="{9D8B030D-6E8A-4147-A177-3AD203B41FA5}">
                      <a16:colId xmlns:a16="http://schemas.microsoft.com/office/drawing/2014/main" val="3064442950"/>
                    </a:ext>
                  </a:extLst>
                </a:gridCol>
                <a:gridCol w="919084">
                  <a:extLst>
                    <a:ext uri="{9D8B030D-6E8A-4147-A177-3AD203B41FA5}">
                      <a16:colId xmlns:a16="http://schemas.microsoft.com/office/drawing/2014/main" val="2296272739"/>
                    </a:ext>
                  </a:extLst>
                </a:gridCol>
                <a:gridCol w="3388106">
                  <a:extLst>
                    <a:ext uri="{9D8B030D-6E8A-4147-A177-3AD203B41FA5}">
                      <a16:colId xmlns:a16="http://schemas.microsoft.com/office/drawing/2014/main" val="4248374727"/>
                    </a:ext>
                  </a:extLst>
                </a:gridCol>
                <a:gridCol w="932374">
                  <a:extLst>
                    <a:ext uri="{9D8B030D-6E8A-4147-A177-3AD203B41FA5}">
                      <a16:colId xmlns:a16="http://schemas.microsoft.com/office/drawing/2014/main" val="3667688457"/>
                    </a:ext>
                  </a:extLst>
                </a:gridCol>
              </a:tblGrid>
              <a:tr h="6397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252374"/>
                  </a:ext>
                </a:extLst>
              </a:tr>
              <a:tr h="6827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791963"/>
                  </a:ext>
                </a:extLst>
              </a:tr>
              <a:tr h="6827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текущие трансферты уплаченные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первичных доходов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191882"/>
                  </a:ext>
                </a:extLst>
              </a:tr>
              <a:tr h="1379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располагаемый национальный доход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текущие трансферты полученные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559451"/>
                  </a:ext>
                </a:extLst>
              </a:tr>
              <a:tr h="6887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разделу 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«Использование»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разделу «Ресурсы»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45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010245"/>
            <a:ext cx="89559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Балансирующую статью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вторичного распределения доходов – валовой располагаемый национальный доход (1855) – отражаем по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«Ресурсы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счета перераспределения социальных трансфертов в натуральной форме. По этому же разделу отражаем натуральные социальные трансферы полученные (118).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 по разделу «Ресурсы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счета перераспределения социальных трансфертов в натуральной форме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1973 (=1855+118).</a:t>
            </a:r>
          </a:p>
          <a:p>
            <a:pPr algn="just"/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трансферы уплаченные (110) отражаем в разделе «Использование».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Скорректированный валовой располагаемый национальный доход – 1863 (=1973-110).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49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1619672" y="116632"/>
            <a:ext cx="6120680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перераспределения социальных трансфертов в натуральной форме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641719"/>
              </p:ext>
            </p:extLst>
          </p:nvPr>
        </p:nvGraphicFramePr>
        <p:xfrm>
          <a:off x="395536" y="1196752"/>
          <a:ext cx="8352928" cy="4073106"/>
        </p:xfrm>
        <a:graphic>
          <a:graphicData uri="http://schemas.openxmlformats.org/drawingml/2006/table">
            <a:tbl>
              <a:tblPr firstRow="1" firstCol="1" bandRow="1"/>
              <a:tblGrid>
                <a:gridCol w="3113364">
                  <a:extLst>
                    <a:ext uri="{9D8B030D-6E8A-4147-A177-3AD203B41FA5}">
                      <a16:colId xmlns:a16="http://schemas.microsoft.com/office/drawing/2014/main" val="3064442950"/>
                    </a:ext>
                  </a:extLst>
                </a:gridCol>
                <a:gridCol w="919084">
                  <a:extLst>
                    <a:ext uri="{9D8B030D-6E8A-4147-A177-3AD203B41FA5}">
                      <a16:colId xmlns:a16="http://schemas.microsoft.com/office/drawing/2014/main" val="2296272739"/>
                    </a:ext>
                  </a:extLst>
                </a:gridCol>
                <a:gridCol w="3388106">
                  <a:extLst>
                    <a:ext uri="{9D8B030D-6E8A-4147-A177-3AD203B41FA5}">
                      <a16:colId xmlns:a16="http://schemas.microsoft.com/office/drawing/2014/main" val="4248374727"/>
                    </a:ext>
                  </a:extLst>
                </a:gridCol>
                <a:gridCol w="932374">
                  <a:extLst>
                    <a:ext uri="{9D8B030D-6E8A-4147-A177-3AD203B41FA5}">
                      <a16:colId xmlns:a16="http://schemas.microsoft.com/office/drawing/2014/main" val="3667688457"/>
                    </a:ext>
                  </a:extLst>
                </a:gridCol>
              </a:tblGrid>
              <a:tr h="6397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252374"/>
                  </a:ext>
                </a:extLst>
              </a:tr>
              <a:tr h="6827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791963"/>
                  </a:ext>
                </a:extLst>
              </a:tr>
              <a:tr h="6827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Натуральные социальные трансферты уплаченные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располагаемый национальный доход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191882"/>
                  </a:ext>
                </a:extLst>
              </a:tr>
              <a:tr h="1379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Скорректированный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аловой располагаемый национальный доход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Натуральные социальные трансферты полученные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559451"/>
                  </a:ext>
                </a:extLst>
              </a:tr>
              <a:tr h="6887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разделу 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«Использование»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разделу «Ресурсы»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45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0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74" y="625515"/>
            <a:ext cx="90091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следующие условные данные (млн. руб.):</a:t>
            </a:r>
          </a:p>
          <a:p>
            <a:pPr algn="just"/>
            <a:endParaRPr lang="ru-RU" sz="19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выпуск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6300;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затраты, всего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2286, в том числе амортизация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промежуточного потребления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налоги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383;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 и услуг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импорт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импорт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работников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1539;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полученные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уплаченные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полученные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82;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уплаченные – 9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трансферты полученные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47;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 уплаченные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национальный располагаемый доход, скорректированный валовой национальный располагаемый доход.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88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16" y="768474"/>
            <a:ext cx="88204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условные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(млн. руб.):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продукт (ВВП) в рыночных ценах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труда: резидентов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400, нерезидентов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капитала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операционная прибыль экономики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производство и импорт: уплаченные правительству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180, уплаченные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«остальному миру»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от правительства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«остального мира»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собственности: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43, уплаченные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29;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трансферты: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 уплаченные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18;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трансферты: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 уплаченные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вторичного распределения доходов.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перераспределения социальных трансфертов в натуральной форме.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20561"/>
            <a:ext cx="867645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условные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руб.):</a:t>
            </a:r>
          </a:p>
          <a:p>
            <a:pPr algn="just"/>
            <a:endParaRPr lang="en-US" sz="19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капитала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основного капитала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работников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680;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продукты и производство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продукты и производство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импорта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импорта по внутренним ценам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закупку импорта –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полученные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уплаченные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полученные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уплаченные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 полученные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71;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 уплаченные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58.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вторичного распределения доходов.</a:t>
            </a:r>
          </a:p>
          <a:p>
            <a:pPr algn="just"/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перераспределения социальных трансфертов в натуральной форме.</a:t>
            </a:r>
            <a:endPara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20604"/>
      </p:ext>
    </p:extLst>
  </p:cSld>
  <p:clrMapOvr>
    <a:masterClrMapping/>
  </p:clrMapOvr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2542</TotalTime>
  <Words>852</Words>
  <Application>Microsoft Office PowerPoint</Application>
  <PresentationFormat>Экран (4:3)</PresentationFormat>
  <Paragraphs>138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Лучи</vt:lpstr>
      <vt:lpstr>Тема Office</vt:lpstr>
      <vt:lpstr> Счета текущих операций: счет вторичного распределения доходов.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Алексей</cp:lastModifiedBy>
  <cp:revision>192</cp:revision>
  <dcterms:created xsi:type="dcterms:W3CDTF">2004-02-20T08:27:47Z</dcterms:created>
  <dcterms:modified xsi:type="dcterms:W3CDTF">2020-05-26T19:55:44Z</dcterms:modified>
</cp:coreProperties>
</file>