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7" r:id="rId1"/>
    <p:sldMasterId id="2147483699" r:id="rId2"/>
  </p:sldMasterIdLst>
  <p:notesMasterIdLst>
    <p:notesMasterId r:id="rId11"/>
  </p:notesMasterIdLst>
  <p:sldIdLst>
    <p:sldId id="363" r:id="rId3"/>
    <p:sldId id="369" r:id="rId4"/>
    <p:sldId id="371" r:id="rId5"/>
    <p:sldId id="373" r:id="rId6"/>
    <p:sldId id="374" r:id="rId7"/>
    <p:sldId id="372" r:id="rId8"/>
    <p:sldId id="375" r:id="rId9"/>
    <p:sldId id="37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9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9" autoAdjust="0"/>
    <p:restoredTop sz="94660"/>
  </p:normalViewPr>
  <p:slideViewPr>
    <p:cSldViewPr>
      <p:cViewPr varScale="1">
        <p:scale>
          <a:sx n="83" d="100"/>
          <a:sy n="83" d="100"/>
        </p:scale>
        <p:origin x="177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941E40-3B07-4725-9399-B2F85FF53E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5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DB68B-7AC0-4949-A614-FF6F1A9E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8A0F3-D1A7-44F4-94B8-E666FBF2D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A7-2053-4E50-89A6-64F34A640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2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17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8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36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0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4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3CB1-B60F-4DFB-B9F3-408DB3D26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91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3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6AD-5D68-4164-AB86-9DBFE302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2B75-47A3-4868-AEE3-512BA6103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CD66-755E-49C4-9EA2-C90F324A3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40C-4306-47DF-8D06-D43ABFA36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D160-978F-4121-BBE3-910CA950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6B1D-DA42-4BF1-9561-8B6D7A805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10DB-8C4A-4D79-812E-F61FBD61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4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47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4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44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44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414A18-0C77-48EB-8765-E64C33E3F58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C2D2-2F86-4153-B336-95AE5600FFF9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5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8184" y="908720"/>
            <a:ext cx="280151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5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Практика 7.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2613422"/>
            <a:ext cx="8064896" cy="17907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текущих операций:</a:t>
            </a:r>
            <a:b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60813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666" y="1096283"/>
            <a:ext cx="88569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решения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3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практического занятия 6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валовую добавленную стоимость в сельском хозяйстве (млн. руб.):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валового сбора сельскохозяйственных культур 2191, в том числе: реализовано на сторону 1801, использовано на собственные производственные нужды 390;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незавершенного производства в растениеводстве на начало года 117;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незавершенного производства в растениеводстве на конец года 121;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товарной продукции животноводства 1830;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приплода, привеса, прироста животных 401;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продукции животноводства для собственных нужд 128;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семян и кормов собственного производства 456;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материальные затраты 212;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303;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стоимость основных фондов 113.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</a:p>
        </p:txBody>
      </p:sp>
    </p:spTree>
    <p:extLst>
      <p:ext uri="{BB962C8B-B14F-4D97-AF65-F5344CB8AC3E}">
        <p14:creationId xmlns:p14="http://schemas.microsoft.com/office/powerpoint/2010/main" val="213758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650" y="625515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следующие условные данные  (млн. руб.):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выпуск материальных благ – 2150 (в основных ценах);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платных услуг – 315;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проценты, уплаченные финансовыми посредниками – 230;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проценты, полученные финансовыми посредниками – 267;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промежуточное потребление при создании материальных благ – 1252;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промежуточное потребление при создании услуг – 295;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внутренний продукт – 1852;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налоги на продукты – 304;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продукты – 35;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закупки импорта – 236;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продажи импорта внутри страны – 297;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импорт – 13.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производства и определите стоимость бесплатных услуг. 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</a:p>
        </p:txBody>
      </p:sp>
    </p:spTree>
    <p:extLst>
      <p:ext uri="{BB962C8B-B14F-4D97-AF65-F5344CB8AC3E}">
        <p14:creationId xmlns:p14="http://schemas.microsoft.com/office/powerpoint/2010/main" val="256572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539552" y="332656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задачи 2.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570" y="971879"/>
            <a:ext cx="89559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Заполняем раздел «Использование» счета производства: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промежуточного потребления (при создании материальных благ – 1252; при создании услуг – 295);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условная продукция финансовых посредников (=267-230) – 37;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балансирующая статья – валовой внутренний продукт в рыночных ценах – 1852. 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 разделу «Использование» (= 1252 + 295 + 37 + 1852) – 3436. Следовательно, итого по разделу «Ресурсы» – 3436. 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Определяем стоимость бесплатных услуг как разницу между общей суммой ресурсов и известными компонентами ресурсов: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бесплатные услуги = 3436 - 2150 - 315 - (267 - 230) - (304 - 35) - (297 - 236 - 13) = 615. 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Строим счет производства. </a:t>
            </a:r>
          </a:p>
        </p:txBody>
      </p:sp>
    </p:spTree>
    <p:extLst>
      <p:ext uri="{BB962C8B-B14F-4D97-AF65-F5344CB8AC3E}">
        <p14:creationId xmlns:p14="http://schemas.microsoft.com/office/powerpoint/2010/main" val="60904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2699792" y="332656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производства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530"/>
              </p:ext>
            </p:extLst>
          </p:nvPr>
        </p:nvGraphicFramePr>
        <p:xfrm>
          <a:off x="308282" y="1484783"/>
          <a:ext cx="8568952" cy="5076057"/>
        </p:xfrm>
        <a:graphic>
          <a:graphicData uri="http://schemas.openxmlformats.org/drawingml/2006/table">
            <a:tbl>
              <a:tblPr firstRow="1" firstCol="1" bandRow="1"/>
              <a:tblGrid>
                <a:gridCol w="3482732">
                  <a:extLst>
                    <a:ext uri="{9D8B030D-6E8A-4147-A177-3AD203B41FA5}">
                      <a16:colId xmlns:a16="http://schemas.microsoft.com/office/drawing/2014/main" val="1712618564"/>
                    </a:ext>
                  </a:extLst>
                </a:gridCol>
                <a:gridCol w="858596">
                  <a:extLst>
                    <a:ext uri="{9D8B030D-6E8A-4147-A177-3AD203B41FA5}">
                      <a16:colId xmlns:a16="http://schemas.microsoft.com/office/drawing/2014/main" val="2454776607"/>
                    </a:ext>
                  </a:extLst>
                </a:gridCol>
                <a:gridCol w="3369028">
                  <a:extLst>
                    <a:ext uri="{9D8B030D-6E8A-4147-A177-3AD203B41FA5}">
                      <a16:colId xmlns:a16="http://schemas.microsoft.com/office/drawing/2014/main" val="3185665836"/>
                    </a:ext>
                  </a:extLst>
                </a:gridCol>
                <a:gridCol w="858596">
                  <a:extLst>
                    <a:ext uri="{9D8B030D-6E8A-4147-A177-3AD203B41FA5}">
                      <a16:colId xmlns:a16="http://schemas.microsoft.com/office/drawing/2014/main" val="960322193"/>
                    </a:ext>
                  </a:extLst>
                </a:gridCol>
              </a:tblGrid>
              <a:tr h="504057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ИСПОЛЬЗОВАНИЕ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РЕСУРСЫ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16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сумма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сумма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79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Промежуточное потребление при создании благ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1252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Валовой выпуск материальных благ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80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Промежуточное потребление при создании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Валовой выпуск платных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301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Условная продукция финансовых посредников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Валовой выпуск бесплатных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8513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ВВП в рыночных ценах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1852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Чистые косвенные налоги на 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5091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Чистые косвенные налоги на импорт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7479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Условная продукция финансовых посредников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085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Итого по разделу «Использование»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3436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Итого по разделу «Ресурсы»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3436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120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650" y="625515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представлены условные данные (млн. руб.). Определите валовую добавленную стоимость. Рассчитайте и проанализируйте структуру валовой добавленной стоимости, валового выпуска и промежуточного потребления. Рассчитайте чистую добавленную стоимость и её структуру. 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020616"/>
              </p:ext>
            </p:extLst>
          </p:nvPr>
        </p:nvGraphicFramePr>
        <p:xfrm>
          <a:off x="395536" y="2420888"/>
          <a:ext cx="8568952" cy="4197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6486">
                  <a:extLst>
                    <a:ext uri="{9D8B030D-6E8A-4147-A177-3AD203B41FA5}">
                      <a16:colId xmlns:a16="http://schemas.microsoft.com/office/drawing/2014/main" val="3351298496"/>
                    </a:ext>
                  </a:extLst>
                </a:gridCol>
                <a:gridCol w="1302810">
                  <a:extLst>
                    <a:ext uri="{9D8B030D-6E8A-4147-A177-3AD203B41FA5}">
                      <a16:colId xmlns:a16="http://schemas.microsoft.com/office/drawing/2014/main" val="3276491881"/>
                    </a:ext>
                  </a:extLst>
                </a:gridCol>
                <a:gridCol w="1518194">
                  <a:extLst>
                    <a:ext uri="{9D8B030D-6E8A-4147-A177-3AD203B41FA5}">
                      <a16:colId xmlns:a16="http://schemas.microsoft.com/office/drawing/2014/main" val="3971853098"/>
                    </a:ext>
                  </a:extLst>
                </a:gridCol>
                <a:gridCol w="1425158">
                  <a:extLst>
                    <a:ext uri="{9D8B030D-6E8A-4147-A177-3AD203B41FA5}">
                      <a16:colId xmlns:a16="http://schemas.microsoft.com/office/drawing/2014/main" val="933956385"/>
                    </a:ext>
                  </a:extLst>
                </a:gridCol>
                <a:gridCol w="1431743">
                  <a:extLst>
                    <a:ext uri="{9D8B030D-6E8A-4147-A177-3AD203B41FA5}">
                      <a16:colId xmlns:a16="http://schemas.microsoft.com/office/drawing/2014/main" val="2159753631"/>
                    </a:ext>
                  </a:extLst>
                </a:gridCol>
                <a:gridCol w="1304561">
                  <a:extLst>
                    <a:ext uri="{9D8B030D-6E8A-4147-A177-3AD203B41FA5}">
                      <a16:colId xmlns:a16="http://schemas.microsoft.com/office/drawing/2014/main" val="3694967885"/>
                    </a:ext>
                  </a:extLst>
                </a:gridCol>
              </a:tblGrid>
              <a:tr h="5863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выпуск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Недоамор-тизирован-ная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Прочее промежу-точное потреб-ление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7186729"/>
                  </a:ext>
                </a:extLst>
              </a:tr>
              <a:tr h="1172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 ч. амортизация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399419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0729384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982937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6521360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связь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4827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98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1663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следующие условные данные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руб.):</a:t>
            </a: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выпуск продуктов в факторных ценах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2961;</a:t>
            </a:r>
            <a:endParaRPr lang="en-US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выпуск платных и бесплатных услуг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1119;</a:t>
            </a:r>
            <a:endParaRPr lang="en-US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проценты, полученные банками по ссудам – 288;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проценты, уплаченные банками за пользование средствами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добавленную стоимость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798;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косвенные налоги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312;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товаров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333;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услуг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товаров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321;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услуг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стоимость реализации импорта товаров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импорт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затраты на производство товаров и услуг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2175, в том числе амортизация основных фондов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стоимость основных фондов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42. </a:t>
            </a:r>
          </a:p>
          <a:p>
            <a:pPr algn="just"/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производства.</a:t>
            </a:r>
          </a:p>
          <a:p>
            <a:pPr algn="just"/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Определите: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ВВП в основных и рыночных ценах; ВНП в основных и рыночных ценах; ЧВП в основных и рыночных ценах; ЧНП в основных и рыночных ценах. 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827584" y="-99392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79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5515"/>
            <a:ext cx="91166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следующие условные данные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руб.):</a:t>
            </a:r>
          </a:p>
          <a:p>
            <a:pPr algn="just"/>
            <a:endParaRPr lang="en-US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валовая продукция отраслей материального производства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2376;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выручка от оказания платных услуг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474;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оказание бесплатных услуг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638;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проценты, полученные банками за предоставленные кредиты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1416;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проценты, уплаченные банками за использованные средства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1278;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добавленную стоимость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711;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виды косвенных налогов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закупленных товаров по импорту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продажи ввезенных товаров внутри страны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государственных субсидий на закупку товаров по импорту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затраты на производство товаров и услуг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1868, в том числе амортизация основных фондов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стоимость основных фондов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элементы, входящие в состав промежуточного потребления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62. </a:t>
            </a:r>
          </a:p>
          <a:p>
            <a:pPr algn="just"/>
            <a:endPara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производства.</a:t>
            </a:r>
          </a:p>
          <a:p>
            <a:pPr algn="just"/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Определите: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ВВП в основных и рыночных ценах; ВНП в основных и рыночных ценах; ЧВП в основных и рыночных ценах; ЧНП в основных и рыночных ценах. 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</a:t>
            </a:r>
          </a:p>
        </p:txBody>
      </p:sp>
    </p:spTree>
    <p:extLst>
      <p:ext uri="{BB962C8B-B14F-4D97-AF65-F5344CB8AC3E}">
        <p14:creationId xmlns:p14="http://schemas.microsoft.com/office/powerpoint/2010/main" val="2435120604"/>
      </p:ext>
    </p:extLst>
  </p:cSld>
  <p:clrMapOvr>
    <a:masterClrMapping/>
  </p:clrMapOvr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4181</TotalTime>
  <Words>864</Words>
  <Application>Microsoft Office PowerPoint</Application>
  <PresentationFormat>Экран (4:3)</PresentationFormat>
  <Paragraphs>147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Лучи</vt:lpstr>
      <vt:lpstr>Тема Office</vt:lpstr>
      <vt:lpstr> Счета текущих операций: счет производства.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Admin</cp:lastModifiedBy>
  <cp:revision>173</cp:revision>
  <dcterms:created xsi:type="dcterms:W3CDTF">2004-02-20T08:27:47Z</dcterms:created>
  <dcterms:modified xsi:type="dcterms:W3CDTF">2023-03-02T09:53:04Z</dcterms:modified>
</cp:coreProperties>
</file>