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64" r:id="rId3"/>
    <p:sldId id="258" r:id="rId4"/>
    <p:sldId id="26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7" r:id="rId20"/>
    <p:sldId id="268" r:id="rId21"/>
    <p:sldId id="269" r:id="rId22"/>
    <p:sldId id="270" r:id="rId23"/>
    <p:sldId id="272" r:id="rId24"/>
    <p:sldId id="274" r:id="rId25"/>
    <p:sldId id="273" r:id="rId26"/>
    <p:sldId id="275" r:id="rId27"/>
    <p:sldId id="276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24" autoAdjust="0"/>
  </p:normalViewPr>
  <p:slideViewPr>
    <p:cSldViewPr>
      <p:cViewPr varScale="1">
        <p:scale>
          <a:sx n="57" d="100"/>
          <a:sy n="57" d="100"/>
        </p:scale>
        <p:origin x="14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6"/>
    </p:cViewPr>
  </p:sorterViewPr>
  <p:notesViewPr>
    <p:cSldViewPr>
      <p:cViewPr varScale="1">
        <p:scale>
          <a:sx n="39" d="100"/>
          <a:sy n="39" d="100"/>
        </p:scale>
        <p:origin x="-15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EC3F8C-A40D-46F2-B26C-6FEAE23FDFFE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6DC955-F90D-48F1-A04B-EF5134E62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9967B9-2614-4E65-A542-3662C7DDA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3714-355F-4A75-8D1A-653721CF7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05536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D7DCA-6642-4C29-95DB-9B1B7160C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029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260B-9AC8-4CC6-9BDD-28A9483D0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97855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A209-3EE0-48A6-903F-1D627B91B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3232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E6E7-B210-4185-B5EB-4CC786CEA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8512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119E-CE78-4BF5-B069-A34AA89F22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57900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292F-DF7F-4EDD-9ED1-9BED11C8D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5404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A395-60C0-4330-B8DB-A2438482E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30103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CD6D-F95F-4645-A36C-E8719D83A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74830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35A73-171A-471B-BD0B-F4045111F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5889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232F-3B12-44B5-B7D9-ADA2DF2D75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7623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B399AF-5172-489B-9EE0-88CA31C21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79388" y="1054100"/>
            <a:ext cx="8713787" cy="465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22268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ТЕМА 1. ТЕОРЕТИЧЕСКИЕ ОСНОВЫ ЭКОНОМИЧЕСКОЙ БЕЗОПАСНОСТИ РЕГИОНА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222268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22268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 Понятие и виды экономической безопасности региона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22268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 Типологизация регионов по уровню социально-экономического развития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22268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3. Критерии и принципы формирования системы экономической безопасности на уровне региона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222268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4. Теоретико-методически аспекты формирования и оценки экономического потенциала региона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0F8DD-3CBD-4904-A0BA-659D587A84FB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4259A-70B5-4C82-BF57-53AA497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74282-82A0-4793-9E83-0BD8ED39C662}"/>
              </a:ext>
            </a:extLst>
          </p:cNvPr>
          <p:cNvSpPr txBox="1"/>
          <p:nvPr/>
        </p:nvSpPr>
        <p:spPr>
          <a:xfrm>
            <a:off x="998730" y="136525"/>
            <a:ext cx="7146540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субъектов РФ, разработанная Институтом экономики переходного периода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34C983-B293-4F79-8813-FFA2C2DB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63" y="1914313"/>
            <a:ext cx="7516274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1687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4259A-70B5-4C82-BF57-53AA497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74282-82A0-4793-9E83-0BD8ED39C662}"/>
              </a:ext>
            </a:extLst>
          </p:cNvPr>
          <p:cNvSpPr txBox="1"/>
          <p:nvPr/>
        </p:nvSpPr>
        <p:spPr>
          <a:xfrm>
            <a:off x="998730" y="136525"/>
            <a:ext cx="7146540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субъектов РФ, разработанная Институтом экономики переходного периода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0FE783-5576-4275-92A0-10317E83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13148"/>
            <a:ext cx="6350237" cy="59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5336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4259A-70B5-4C82-BF57-53AA497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74282-82A0-4793-9E83-0BD8ED39C662}"/>
              </a:ext>
            </a:extLst>
          </p:cNvPr>
          <p:cNvSpPr txBox="1"/>
          <p:nvPr/>
        </p:nvSpPr>
        <p:spPr>
          <a:xfrm>
            <a:off x="998730" y="136525"/>
            <a:ext cx="7146540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субъектов РФ, разработанная Институтом экономики переходного периода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856ABB-9E03-4D0E-9FE2-91534C9A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6" y="2852657"/>
            <a:ext cx="7535327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177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2DB37E1-F229-459B-A580-3175EECA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9B8FB3-A853-4E5E-A3AF-031708D93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51327"/>
            <a:ext cx="6021921" cy="5877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ECEAD-8813-4AFF-82A4-A970E7F4EA72}"/>
              </a:ext>
            </a:extLst>
          </p:cNvPr>
          <p:cNvSpPr txBox="1"/>
          <p:nvPr/>
        </p:nvSpPr>
        <p:spPr>
          <a:xfrm>
            <a:off x="998730" y="2710"/>
            <a:ext cx="7146540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Индикаторы, заложенны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в основу типологии регионов, разработанной фондом ИНДЕМ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3076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60EF0A-5840-4A7D-86D6-EF14BA6C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F7348B-F788-4309-B76A-113B5C5A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" y="138653"/>
            <a:ext cx="9143425" cy="5408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57252-9FC5-4497-B420-BC5E59765295}"/>
              </a:ext>
            </a:extLst>
          </p:cNvPr>
          <p:cNvSpPr txBox="1"/>
          <p:nvPr/>
        </p:nvSpPr>
        <p:spPr>
          <a:xfrm>
            <a:off x="998730" y="6033914"/>
            <a:ext cx="714654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регионов России по методике ИНДЕМ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3562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9375C9-1012-42E6-B77B-0837D81B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2E2C2-E35E-40BB-B045-B0167ED5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60" y="21426"/>
            <a:ext cx="5662279" cy="6324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96631-4B02-4EB2-9099-357D85BDF3A4}"/>
              </a:ext>
            </a:extLst>
          </p:cNvPr>
          <p:cNvSpPr txBox="1"/>
          <p:nvPr/>
        </p:nvSpPr>
        <p:spPr>
          <a:xfrm>
            <a:off x="1115616" y="6304951"/>
            <a:ext cx="714654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экономического потенциала региона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1662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7FC6A74-5507-4993-B81D-E14E7239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DDC648-767F-4729-B8E4-CE9FDFA54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558" y="4839"/>
            <a:ext cx="4954883" cy="6240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EB0DDA-0085-44B7-BEE7-CEB96B78849A}"/>
              </a:ext>
            </a:extLst>
          </p:cNvPr>
          <p:cNvSpPr txBox="1"/>
          <p:nvPr/>
        </p:nvSpPr>
        <p:spPr>
          <a:xfrm>
            <a:off x="1115616" y="6304951"/>
            <a:ext cx="714654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экономический потенциал региона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8641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A9F411-95F6-4D20-BC16-5CF9FEEC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6FDF55-2737-4D9D-BBAB-63AFB456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43" y="35581"/>
            <a:ext cx="5830114" cy="5934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E403B-65EB-4BDE-A354-C67CD8E7260F}"/>
              </a:ext>
            </a:extLst>
          </p:cNvPr>
          <p:cNvSpPr txBox="1"/>
          <p:nvPr/>
        </p:nvSpPr>
        <p:spPr>
          <a:xfrm>
            <a:off x="1115616" y="6304951"/>
            <a:ext cx="714654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экономический потенциал региона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60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3BC646-F38A-4B3B-92A8-E12B9269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232CB6-1887-4B93-8171-08F9602E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48639"/>
            <a:ext cx="7506748" cy="5096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0B06F3-4060-4C15-80D7-CFF20A84B752}"/>
              </a:ext>
            </a:extLst>
          </p:cNvPr>
          <p:cNvSpPr txBox="1"/>
          <p:nvPr/>
        </p:nvSpPr>
        <p:spPr>
          <a:xfrm>
            <a:off x="1079696" y="196251"/>
            <a:ext cx="7146540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Ранжирование регионов в зависимости от уровня экономического потенциала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0899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</p:spPr>
        <p:txBody>
          <a:bodyPr/>
          <a:lstStyle/>
          <a:p>
            <a:pPr>
              <a:defRPr/>
            </a:pPr>
            <a:fld id="{B5F227C6-7A38-4C77-A5A7-79AC4D908343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19</a:t>
            </a:fld>
            <a:endParaRPr lang="ru-RU" alt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836613"/>
            <a:ext cx="825341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механизма обеспечения экономической безопасности региона выступают: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выработка направлений деятельности по обеспечению экономической безопасности;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предложений о совершенствовании взаимодействия между участниками системы;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проведение контрольных и профилактических мероприятий по экономической безопасности.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8AFD-7E7C-4AC7-9FAE-2911FAC92ACA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404813"/>
            <a:ext cx="800258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Экономическую безопасность региона принято рассматривать как совокупность текущего состояния, условий и факторов, характеризующих стабильность и поступательность развития региональной экономики, определенной независимости и интеграции с экономикой страны.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6425" y="2822575"/>
            <a:ext cx="80025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безопасность региона – это комплекс мер, которые направлены на устойчивое развитие и совершенствование экономики региона, включающей механизм противодействия внешним и внутренним угрозам.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4921250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экономической безопасности региона выступает система интересов территории в области экономики, которые являются неотъемлемой частью национальных интересов Российской Федерации.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6F2E5-3694-49FD-83F7-F8ACA97C6CBA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20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650" y="1125538"/>
            <a:ext cx="79311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altLang="ru-RU" sz="20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угрозами экономической безопасности региона</a:t>
            </a: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совокупность условий, препятствующих удовлетворению региональных потребностей либо создающих опасность снижения производственного потенциала хозяйствующих субъектов, нерационального и нецелевого использования природных, трудовых, материальных и финансовых ресурсов, усиления зависимости региона от межбюджетных трансфертов, а также углубления социальной дифференциации населения и обострения локальных межнациональных конфликтов.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B2991-981D-4917-9CF9-482C05E56168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21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333375"/>
            <a:ext cx="8496300" cy="1420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экономической безопасности региона подразделяются на: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внутренние;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по отношению к региону.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2900" y="2417763"/>
            <a:ext cx="81168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угрозы экономической безопасности региона обусловлены столкновением частных интересов субъектов региональной системы, что нарушает локальное социально-экономическое равновесие и вызывает обострение ситуации, что выражается в стагнации воспроизводственных процессов, нарастании социальной напряжённости и имущественного расслоения населения.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54775"/>
            <a:ext cx="2133600" cy="358775"/>
          </a:xfrm>
        </p:spPr>
        <p:txBody>
          <a:bodyPr/>
          <a:lstStyle/>
          <a:p>
            <a:pPr>
              <a:defRPr/>
            </a:pPr>
            <a:fld id="{1B7945A8-F20F-4059-9B94-7197A491A764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22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582738"/>
            <a:ext cx="79914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Мегаэкономические угрозы обусловлены:</a:t>
            </a:r>
          </a:p>
          <a:p>
            <a:pPr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осложнением геополитической обстановки и нарастанием вероятности межгосударственных конфликтов,</a:t>
            </a:r>
          </a:p>
          <a:p>
            <a:pPr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ростом государственного внешнего долга,</a:t>
            </a:r>
          </a:p>
          <a:p>
            <a:pPr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оттоком капитала за рубеж,</a:t>
            </a:r>
          </a:p>
          <a:p>
            <a:pPr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уменьшением золотовалютных резервов страны,</a:t>
            </a:r>
          </a:p>
          <a:p>
            <a:pPr>
              <a:lnSpc>
                <a:spcPct val="150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вытеснением отечественных товаропроизводителей с национального и международного рынков.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15113" y="6337300"/>
            <a:ext cx="2133600" cy="476250"/>
          </a:xfrm>
        </p:spPr>
        <p:txBody>
          <a:bodyPr/>
          <a:lstStyle/>
          <a:p>
            <a:pPr>
              <a:defRPr/>
            </a:pPr>
            <a:fld id="{30E01F86-DE06-4745-9326-3580C840FA6C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23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268413"/>
            <a:ext cx="8064500" cy="355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классифицируют угрозы экономической безопасности региона  подразделением их в зависимости от масштаба последствий на: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всеобщие – отражаются на деятельности большинства экономических субъектов;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– влияют на развитие определённой административно-частные – нарушают жизнедеятельность конкретного индивидуума;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территориальной единицы.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57925"/>
            <a:ext cx="2133600" cy="463550"/>
          </a:xfrm>
        </p:spPr>
        <p:txBody>
          <a:bodyPr/>
          <a:lstStyle/>
          <a:p>
            <a:pPr>
              <a:defRPr/>
            </a:pPr>
            <a:fld id="{BC1D2D91-4350-46B1-8439-DD394DB5C4F4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24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765175"/>
            <a:ext cx="7993063" cy="4806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классификационных признаков, характеризующих вариацию угроз экономической безопасности региона, может быть объединено в две основные группы:</a:t>
            </a:r>
          </a:p>
          <a:p>
            <a:pPr marL="342900" indent="-342900" algn="just">
              <a:lnSpc>
                <a:spcPct val="15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– дескриптивная – воспроизводит обобщающие черты опасности (определяет объект, предмет и область влияния);</a:t>
            </a:r>
          </a:p>
          <a:p>
            <a:pPr marL="342900" indent="-342900" algn="just">
              <a:lnSpc>
                <a:spcPct val="15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– атрибутивная – отражает качественные особенности кризисных явлений, обусловленные многообразием их источников возникновения, неоднозначными формами проявления, изменяющимися сроками воздействия.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3413" y="6524625"/>
            <a:ext cx="2133600" cy="476250"/>
          </a:xfrm>
        </p:spPr>
        <p:txBody>
          <a:bodyPr/>
          <a:lstStyle/>
          <a:p>
            <a:pPr>
              <a:defRPr/>
            </a:pPr>
            <a:fld id="{BC44050A-AE1F-4B55-8390-38A0102E59CC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25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981075"/>
            <a:ext cx="82073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задачам управления экономической безопасностью региона относят: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оценку и выработку направлений деятельности по обеспечению экономической безопасности региона;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разработку предложений по совершенствованию взаимодействия между участниками системы экономической безопасности региона;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планирование и проведение контрольных и профилактических мероприятий по экономической безопасности региона.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AD42-21F1-48B2-BEB0-5B0051D9E2C4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26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0"/>
            <a:ext cx="78486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функционирования системы управления экономической безопасностью региона проявятся в следующем: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единой информационной базы данных (системы индикаторов);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определение ключевых угроз и разработка мер по их устранению;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координация и методическое руководство деятельностью администраций городов и районов, государственных предприятий и учреждений региона, общественных организаций по вопросам управления экономической безопасностью региона;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выработка единых стандартов и методов управления экономической безопасностью региона.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9C563-AC2E-4982-A5C8-51CF19D04247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27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465138"/>
            <a:ext cx="8218487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преимуществам системы управления экономической безопасностью региона относят: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непрерывно отслеживать негативные изменения в социально-экономических отношениях региона;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малые затраты на её создание и функционирование;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стимулирование работы региональных органов власти по принципу взаимодействия государства и общества;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высокую эффективность функционирования за счет коллегиального принятия решений, четкого распределения ответственности за возникновение кризисных ситуаций и их нейтрализацию за конкретными ведомствами.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E7E63-ED3C-43D2-9BC6-ADEFAA6D7A76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28</a:t>
            </a:fld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979488"/>
            <a:ext cx="7775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региональной целевой программой по обеспечению экономической безопасности понимают комплекс производственных, социально-экономических, организационно-хозяйственных и иных мер, увязанных по задачам, ресурсам и срокам реализации и обеспечивающих эффективное решение системных проблем в области экономического, социального, культурного и экологического развития региона.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6275" y="4256088"/>
            <a:ext cx="77835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экономической безопасностью региона – это главный элемент развития территории, условие стабильности и гарантия достижения поставленных целей.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34CDC8-5245-4166-B743-7283E302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CC8444-1309-4115-9A22-09D1FAFEE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/>
          <a:stretch/>
        </p:blipFill>
        <p:spPr>
          <a:xfrm>
            <a:off x="251520" y="257930"/>
            <a:ext cx="8892480" cy="63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978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E5D8-50F7-4CB2-9E59-B57250D44B71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</a:t>
            </a:fld>
            <a:endParaRPr lang="ru-RU" alt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773" y="908720"/>
            <a:ext cx="792162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субъектам экономической безопасности региона относят: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и его институты (министерства, ведомства, налоговые и таможенные органы);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теневые структуры, связанные с коррумпированным государственным аппаратом;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учреждения и организации как государственного, так и частного сектора экономики;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корпорации, стремящиеся захватить местные рынки;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их объединения.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E0519-930D-4AF6-88E8-24BAC0E5F4BB}" type="slidenum"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</a:t>
            </a:fld>
            <a:endParaRPr lang="ru-RU" alt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2915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принципам экономической безопасности региона относят:</a:t>
            </a:r>
          </a:p>
          <a:p>
            <a:pPr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поддержание устойчивых темпов экономического роста в хозяйственной системе региона, бюджетной обеспеченности и достаточности;</a:t>
            </a:r>
          </a:p>
          <a:p>
            <a:pPr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поддержание стабильности трудовых ресурсов и уровня занятости в соответствии с воспроизводственными потребностями региона;</a:t>
            </a:r>
          </a:p>
          <a:p>
            <a:pPr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реализовывать крупные экономические проекты по актуальным социально-взрывным ситуациям на территории, связанным с локальными проблемами или экономическими просчетами на федеральном уровне;</a:t>
            </a:r>
          </a:p>
          <a:p>
            <a:pPr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сохранение достойного уровня жизни населения региона;</a:t>
            </a:r>
          </a:p>
          <a:p>
            <a:pPr algn="just">
              <a:lnSpc>
                <a:spcPct val="13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проводить собственную экономическую политику в рамках системы экономического федерализма и адекватно реагировать на форс-мажорные ситуации федерального уровня.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F5667E-24CC-4B0F-B948-0705502F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B830F-6B79-4AD8-BC0A-A24719CE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964"/>
            <a:ext cx="9144000" cy="50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444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4259A-70B5-4C82-BF57-53AA497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74282-82A0-4793-9E83-0BD8ED39C662}"/>
              </a:ext>
            </a:extLst>
          </p:cNvPr>
          <p:cNvSpPr txBox="1"/>
          <p:nvPr/>
        </p:nvSpPr>
        <p:spPr>
          <a:xfrm>
            <a:off x="1385900" y="136525"/>
            <a:ext cx="63722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регионов по классификационным признакам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C098E-F7F5-4753-BB3C-A3EE03FF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66784"/>
            <a:ext cx="6372200" cy="61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856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4259A-70B5-4C82-BF57-53AA497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74282-82A0-4793-9E83-0BD8ED39C662}"/>
              </a:ext>
            </a:extLst>
          </p:cNvPr>
          <p:cNvSpPr txBox="1"/>
          <p:nvPr/>
        </p:nvSpPr>
        <p:spPr>
          <a:xfrm>
            <a:off x="1385900" y="136525"/>
            <a:ext cx="63722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регионов по классификационным признакам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698AD-CA0E-4252-A086-33F84CEB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6" y="1833340"/>
            <a:ext cx="7535327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246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4259A-70B5-4C82-BF57-53AA497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74282-82A0-4793-9E83-0BD8ED39C662}"/>
              </a:ext>
            </a:extLst>
          </p:cNvPr>
          <p:cNvSpPr txBox="1"/>
          <p:nvPr/>
        </p:nvSpPr>
        <p:spPr>
          <a:xfrm>
            <a:off x="1385900" y="136525"/>
            <a:ext cx="63722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регионов по классификационным признакам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9C4A72-499C-4D35-A82B-1F37F17D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84" y="512043"/>
            <a:ext cx="7080031" cy="62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303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4259A-70B5-4C82-BF57-53AA497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CD6D-F95F-4645-A36C-E8719D83AA0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74282-82A0-4793-9E83-0BD8ED39C662}"/>
              </a:ext>
            </a:extLst>
          </p:cNvPr>
          <p:cNvSpPr txBox="1"/>
          <p:nvPr/>
        </p:nvSpPr>
        <p:spPr>
          <a:xfrm>
            <a:off x="998729" y="136525"/>
            <a:ext cx="7146540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заложенные в основу типологии регионов, разработанной Институтом экономики переходного периода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EC5B6-5E5C-4083-84ED-15D694AB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7" y="1176023"/>
            <a:ext cx="870706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6349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932</Words>
  <Application>Microsoft Office PowerPoint</Application>
  <PresentationFormat>Экран (4:3)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СтГАУ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Деканат</dc:creator>
  <cp:lastModifiedBy>Юрий Скрипниченко</cp:lastModifiedBy>
  <cp:revision>85</cp:revision>
  <dcterms:created xsi:type="dcterms:W3CDTF">2004-02-20T08:27:47Z</dcterms:created>
  <dcterms:modified xsi:type="dcterms:W3CDTF">2024-02-13T09:29:32Z</dcterms:modified>
</cp:coreProperties>
</file>