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  <p:sldMasterId id="2147483886" r:id="rId2"/>
    <p:sldMasterId id="2147483888" r:id="rId3"/>
  </p:sldMasterIdLst>
  <p:sldIdLst>
    <p:sldId id="256" r:id="rId4"/>
    <p:sldId id="257" r:id="rId5"/>
    <p:sldId id="258" r:id="rId6"/>
    <p:sldId id="264" r:id="rId7"/>
    <p:sldId id="259" r:id="rId8"/>
    <p:sldId id="260" r:id="rId9"/>
    <p:sldId id="261" r:id="rId10"/>
    <p:sldId id="262" r:id="rId11"/>
    <p:sldId id="265" r:id="rId12"/>
    <p:sldId id="263" r:id="rId13"/>
    <p:sldId id="266" r:id="rId14"/>
    <p:sldId id="275" r:id="rId15"/>
    <p:sldId id="267" r:id="rId16"/>
    <p:sldId id="268" r:id="rId17"/>
    <p:sldId id="269" r:id="rId18"/>
    <p:sldId id="270" r:id="rId19"/>
    <p:sldId id="282" r:id="rId20"/>
    <p:sldId id="271" r:id="rId21"/>
    <p:sldId id="272" r:id="rId22"/>
    <p:sldId id="273" r:id="rId23"/>
    <p:sldId id="274" r:id="rId24"/>
    <p:sldId id="276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466693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0679055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981146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76384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DC3E39-06C6-4C8F-B33B-ACEBEBF71F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04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 rtlCol="0"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B84155-15FC-4278-AD3B-4CB95ED08E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979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690811-A360-47AD-B95A-F579FE5F5A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70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4782091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173288"/>
            <a:ext cx="4954588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4953000" cy="186848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229C-67F3-4E61-8CA9-C45887B1D9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34171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5811F-4766-4601-9DBB-5D307AFD4D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5665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AB47-BD28-460F-9B47-0BB236B6BF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348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25741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CA0F8-AAE8-44FA-8C1C-714485613A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42065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309EC-EBC5-45CF-9E45-3174E3F4FD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193779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E0538-F07F-4B7C-BB47-6DEB3D3DEB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54724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EB905-80E9-4B2C-84DF-B6BCB4C4EE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4580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BAEE6-690B-4345-88A6-A1885D0439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3568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8B84F-D4ED-4B29-AEA1-23CE618402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081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80E83-A824-4855-AC17-287A34412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627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7145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81000"/>
            <a:ext cx="4992687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871BD-F7DD-48B7-BD27-1D77165096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419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18910-B9C7-4684-BD93-47EE193433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472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B1223-674C-43B8-9A3E-80B179A4E9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60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40015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74D8-03C2-4551-842E-25D561097B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452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37506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134040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278639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011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6396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442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33" r:id="rId10"/>
    <p:sldLayoutId id="2147483934" r:id="rId11"/>
    <p:sldLayoutId id="2147483921" r:id="rId12"/>
    <p:sldLayoutId id="2147483935" r:id="rId13"/>
    <p:sldLayoutId id="2147483936" r:id="rId14"/>
    <p:sldLayoutId id="2147483937" r:id="rId15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81000"/>
            <a:ext cx="6859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685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6188"/>
            <a:ext cx="19050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24600"/>
            <a:ext cx="28956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0200" y="6324600"/>
            <a:ext cx="1905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/>
            </a:lvl1pPr>
          </a:lstStyle>
          <a:p>
            <a:pPr>
              <a:defRPr/>
            </a:pPr>
            <a:fld id="{B89AA7B3-BE58-4E84-A68B-89E80BB914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9" r:id="rId12"/>
    <p:sldLayoutId id="2147483940" r:id="rId13"/>
    <p:sldLayoutId id="2147483941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851275" y="0"/>
            <a:ext cx="5292725" cy="2060575"/>
          </a:xfrm>
        </p:spPr>
        <p:txBody>
          <a:bodyPr/>
          <a:lstStyle/>
          <a:p>
            <a:pPr algn="ctr">
              <a:defRPr/>
            </a:pPr>
            <a:r>
              <a:rPr lang="ru-RU" altLang="ru-RU" dirty="0" smtClean="0"/>
              <a:t>Лекция </a:t>
            </a:r>
            <a:r>
              <a:rPr lang="ru-RU" alt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ПЛАВЛЕНЫЕ </a:t>
            </a:r>
            <a:r>
              <a:rPr lang="ru-RU" alt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СЫРЫ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1288" y="4702175"/>
            <a:ext cx="5084762" cy="2155825"/>
          </a:xfrm>
        </p:spPr>
        <p:txBody>
          <a:bodyPr>
            <a:noAutofit/>
          </a:bodyPr>
          <a:lstStyle/>
          <a:p>
            <a:pPr marL="609600" indent="-609600">
              <a:defRPr/>
            </a:pPr>
            <a:r>
              <a:rPr lang="ru-RU" altLang="ru-RU" sz="2000" dirty="0">
                <a:latin typeface="+mj-lt"/>
              </a:rPr>
              <a:t>1. Характеристика и классификация  плавленых сыров</a:t>
            </a:r>
          </a:p>
          <a:p>
            <a:pPr marL="609600" indent="-609600">
              <a:defRPr/>
            </a:pPr>
            <a:r>
              <a:rPr lang="ru-RU" altLang="ru-RU" sz="2000" dirty="0">
                <a:latin typeface="+mj-lt"/>
              </a:rPr>
              <a:t>2. Технологический процесс выработки плавленого сыра</a:t>
            </a:r>
          </a:p>
          <a:p>
            <a:pPr marL="609600" indent="-609600">
              <a:defRPr/>
            </a:pPr>
            <a:r>
              <a:rPr lang="ru-RU" altLang="ru-RU" sz="2000" dirty="0">
                <a:latin typeface="+mj-lt"/>
              </a:rPr>
              <a:t>3. Особенности технологии выработки колбасного сыра</a:t>
            </a:r>
          </a:p>
        </p:txBody>
      </p:sp>
      <p:pic>
        <p:nvPicPr>
          <p:cNvPr id="13316" name="Picture 7" descr="http://kafanews.com/new/images/iz-ukrainy-v-krym-ne-propustili-tonnu-plavlenogo-syra_foto-iz-intereneta_1_2014-07-30-14-54-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057400"/>
            <a:ext cx="47402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https://test.org.ua/uploads/2011/Cheese_plavl_2/pamyat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2074863"/>
            <a:ext cx="33020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Подбор сырья и вкусовых наполнителей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00213"/>
            <a:ext cx="8713787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dirty="0" smtClean="0"/>
              <a:t>При подборе натуральных сычужных сыров учитывается их степень зрелости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Незрелые сыры с </a:t>
            </a:r>
            <a:r>
              <a:rPr lang="ru-RU" altLang="ru-RU" sz="2800" dirty="0" err="1" smtClean="0"/>
              <a:t>м.д</a:t>
            </a:r>
            <a:r>
              <a:rPr lang="ru-RU" altLang="ru-RU" sz="2800" dirty="0" smtClean="0"/>
              <a:t>. растворимого азота менее 17% при использовании плохо плавятся и после плавления приобретают грубую, </a:t>
            </a:r>
            <a:r>
              <a:rPr lang="ru-RU" altLang="ru-RU" sz="2800" dirty="0" err="1" smtClean="0"/>
              <a:t>резинистую</a:t>
            </a:r>
            <a:r>
              <a:rPr lang="ru-RU" altLang="ru-RU" sz="2800" dirty="0" smtClean="0"/>
              <a:t> консистенцию.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Перезрелые сыры с </a:t>
            </a:r>
            <a:r>
              <a:rPr lang="ru-RU" altLang="ru-RU" sz="2800" dirty="0" err="1" smtClean="0"/>
              <a:t>м.д</a:t>
            </a:r>
            <a:r>
              <a:rPr lang="ru-RU" altLang="ru-RU" sz="2800" dirty="0" smtClean="0"/>
              <a:t>. растворимого азота более 46% теряют способность к образованию геля, и консистенция плавленого сыра становится пастообразной.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Оптимальная </a:t>
            </a:r>
            <a:r>
              <a:rPr lang="ru-RU" altLang="ru-RU" sz="2800" dirty="0" err="1" smtClean="0"/>
              <a:t>м.д</a:t>
            </a:r>
            <a:r>
              <a:rPr lang="ru-RU" altLang="ru-RU" sz="2800" dirty="0" smtClean="0"/>
              <a:t>. растворимого азота должна составлять 20-25%.</a:t>
            </a:r>
          </a:p>
          <a:p>
            <a:pPr algn="ctr">
              <a:lnSpc>
                <a:spcPct val="90000"/>
              </a:lnSpc>
            </a:pPr>
            <a:endParaRPr lang="ru-RU" altLang="ru-RU" b="1" dirty="0" smtClean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349" name="Group 213"/>
          <p:cNvGraphicFramePr>
            <a:graphicFrameLocks noGrp="1"/>
          </p:cNvGraphicFramePr>
          <p:nvPr/>
        </p:nvGraphicFramePr>
        <p:xfrm>
          <a:off x="611188" y="404813"/>
          <a:ext cx="7885112" cy="562664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40699"/>
                <a:gridCol w="2710119"/>
                <a:gridCol w="2834294"/>
              </a:tblGrid>
              <a:tr h="7009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Вид</a:t>
                      </a:r>
                      <a:r>
                        <a:rPr kumimoji="0" lang="en-US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сыра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М.Д. </a:t>
                      </a: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растворимо</a:t>
                      </a:r>
                      <a:r>
                        <a:rPr kumimoji="0" lang="ru-RU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го</a:t>
                      </a:r>
                      <a:r>
                        <a:rPr kumimoji="0" lang="en-US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азота</a:t>
                      </a:r>
                      <a:r>
                        <a:rPr kumimoji="0" lang="en-US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% </a:t>
                      </a: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от</a:t>
                      </a:r>
                      <a:r>
                        <a:rPr kumimoji="0" lang="en-US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общего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Активная</a:t>
                      </a:r>
                      <a:r>
                        <a:rPr kumimoji="0" lang="en-US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кислотность</a:t>
                      </a:r>
                      <a:r>
                        <a:rPr kumimoji="0" lang="en-US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зрелого</a:t>
                      </a:r>
                      <a:r>
                        <a:rPr kumimoji="0" lang="en-US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сыра</a:t>
                      </a:r>
                      <a:r>
                        <a:rPr kumimoji="0" lang="en-US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рН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anchor="ctr" horzOverflow="overflow"/>
                </a:tc>
              </a:tr>
              <a:tr h="45713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Твердые</a:t>
                      </a:r>
                      <a:r>
                        <a:rPr kumimoji="0" lang="en-US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сыры</a:t>
                      </a:r>
                      <a:endParaRPr kumimoji="0" lang="en-US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Швейцарский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20-25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5,6-5,7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</a:tr>
              <a:tr h="457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Голландский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15-20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5,25-5,35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</a:tr>
              <a:tr h="457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Российский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18-20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5,25-5,35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</a:tr>
              <a:tr h="40547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Мягкие</a:t>
                      </a:r>
                      <a:r>
                        <a:rPr kumimoji="0" lang="en-US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сыры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Латвийский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25-30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5,4-5,5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</a:tr>
              <a:tr h="457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Дорогобужский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54-59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5,5-5,6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</a:tr>
              <a:tr h="457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Рокфор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40-45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5,5-5,8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</a:tr>
              <a:tr h="40547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Рассольные</a:t>
                      </a:r>
                      <a:r>
                        <a:rPr kumimoji="0" lang="en-US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сыры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Брынза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13-15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5,2-5,35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</a:tr>
              <a:tr h="457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Чанах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20-21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5,1-5,2</a:t>
                      </a:r>
                      <a:endParaRPr kumimoji="0" lang="en-US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13" marB="45713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81000"/>
            <a:ext cx="7594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Компонентный состав некоторых плавленых сыров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5545138" cy="5300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/>
              <a:t>«Новый» - обезжиренное молоко, масло сливочное, брынза, творог из обезжиренного молока, сухое обезжиренное молоко; </a:t>
            </a:r>
          </a:p>
          <a:p>
            <a:pPr>
              <a:lnSpc>
                <a:spcPct val="90000"/>
              </a:lnSpc>
            </a:pPr>
            <a:endParaRPr lang="ru-RU" altLang="ru-RU" smtClean="0"/>
          </a:p>
          <a:p>
            <a:pPr>
              <a:lnSpc>
                <a:spcPct val="90000"/>
              </a:lnSpc>
            </a:pPr>
            <a:r>
              <a:rPr lang="ru-RU" altLang="ru-RU" smtClean="0"/>
              <a:t>«Янтарь» — крупные и мелкие сычужные сыры высшего сорта, сухое цельное молоко, сливки натуральные, масло сливочное. </a:t>
            </a:r>
          </a:p>
          <a:p>
            <a:pPr>
              <a:lnSpc>
                <a:spcPct val="90000"/>
              </a:lnSpc>
            </a:pPr>
            <a:endParaRPr lang="ru-RU" altLang="ru-RU" smtClean="0"/>
          </a:p>
          <a:p>
            <a:pPr>
              <a:lnSpc>
                <a:spcPct val="90000"/>
              </a:lnSpc>
            </a:pPr>
            <a:r>
              <a:rPr lang="ru-RU" altLang="ru-RU" smtClean="0"/>
              <a:t>«Valio» - твердые сыры специальных сортов, предназначенные для производства плавленого сыра.</a:t>
            </a:r>
          </a:p>
        </p:txBody>
      </p:sp>
      <p:pic>
        <p:nvPicPr>
          <p:cNvPr id="24580" name="Picture 5" descr="http://www.sostav.ru/articles/rus/2007/25.05/news/images/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20838"/>
            <a:ext cx="257968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https://im0-tub-ru.yandex.net/i?id=7bcb28a432dcba726596ccbe0a1d80cd&amp;n=33&amp;h=215&amp;w=3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979863"/>
            <a:ext cx="257016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Подготовка и обработка сырья и наполнителей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altLang="ru-RU" sz="2800" smtClean="0"/>
              <a:t>К переработке допускаются все сычужные сыры, брынза и другие молочные продукты с отклонениями от установленных норм по содержанию влаги, жира, соли, а также по внешнему виду и консистенции </a:t>
            </a:r>
          </a:p>
          <a:p>
            <a:r>
              <a:rPr lang="ru-RU" altLang="ru-RU" sz="2800" smtClean="0"/>
              <a:t>Сыр освобождают от плёнки, зачищают от парафина, при необходимости замачивают в ваннах, в сыворотке. </a:t>
            </a:r>
          </a:p>
          <a:p>
            <a:r>
              <a:rPr lang="ru-RU" altLang="ru-RU" sz="2800" smtClean="0"/>
              <a:t>Сыпучие компоненты просеиваются на просеивателях.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7885112" cy="882650"/>
          </a:xfrm>
        </p:spPr>
        <p:txBody>
          <a:bodyPr/>
          <a:lstStyle/>
          <a:p>
            <a:pPr algn="r"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Дробление сырья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66813"/>
            <a:ext cx="5267325" cy="252888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altLang="ru-RU" sz="2800" dirty="0"/>
              <a:t>Измельчение проводят на резательных машинах, </a:t>
            </a:r>
            <a:r>
              <a:rPr lang="ru-RU" altLang="ru-RU" sz="2800" dirty="0" err="1"/>
              <a:t>измельчителях</a:t>
            </a:r>
            <a:r>
              <a:rPr lang="ru-RU" altLang="ru-RU" sz="2800" dirty="0"/>
              <a:t>, волчках или вальцовках. </a:t>
            </a:r>
          </a:p>
          <a:p>
            <a:pPr>
              <a:defRPr/>
            </a:pPr>
            <a:r>
              <a:rPr lang="ru-RU" altLang="ru-RU" sz="2800" dirty="0"/>
              <a:t>Сырная масса тщательно перетирается </a:t>
            </a:r>
          </a:p>
        </p:txBody>
      </p:sp>
      <p:graphicFrame>
        <p:nvGraphicFramePr>
          <p:cNvPr id="26628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696913" y="3716338"/>
          <a:ext cx="221932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Фотография Photo Editor" r:id="rId3" imgW="1428949" imgH="1714739" progId="MSPhotoEd.3">
                  <p:embed/>
                </p:oleObj>
              </mc:Choice>
              <mc:Fallback>
                <p:oleObj name="Фотография Photo Editor" r:id="rId3" imgW="1428949" imgH="1714739" progId="MSPhotoEd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3716338"/>
                        <a:ext cx="221932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9" name="Picture 9" descr="http://www.valio.ru/upload/medialibrary/03a/03af913a24ae61270639df03bfe4af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717925"/>
            <a:ext cx="50831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2" descr="Картинки по запросу плавленые сыры плавленые сырь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66813"/>
            <a:ext cx="382587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Составление смесей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altLang="ru-RU" sz="3000" smtClean="0"/>
              <a:t>Компоненты в соответствии с рецептурой помещают в емкость, добавляют соли-плавители, тщательно перемешивают. </a:t>
            </a:r>
          </a:p>
          <a:p>
            <a:r>
              <a:rPr lang="ru-RU" altLang="ru-RU" sz="3000" smtClean="0"/>
              <a:t>Цель операции - получение сыра с типичным вкусом, запахом, консистенцией; обеспечение требуемого содержания сухих веществ и влаги; создать условия для лучшего плавления сырной массы при минимальном расходе солей-плавителей.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Подбор и внесение солей-</a:t>
            </a:r>
            <a:r>
              <a:rPr lang="ru-RU" altLang="ru-RU" sz="40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плавителей</a:t>
            </a: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28775"/>
            <a:ext cx="8856662" cy="4314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smtClean="0"/>
              <a:t>Соли-плавители обеспечивают гидрофильность белка, что в свою очередь предотвращает разделение фракций во время плавления. 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В качестве солей-плавителей используют одно- и двухзамещенные калиевые и натриевые соли фосфорной, лимонной и др. кислот в количестве от 2 до 4%. 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Соли-плавители подбирают с учетом рН сырья и самой соли, чтобы получить оптимальное значение рН плавленого сыра.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341438"/>
            <a:ext cx="8856662" cy="5516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smtClean="0"/>
              <a:t>Так, сыры, выработанные с гидрофосфатом натрия, имеют рН 5,5…5,8, с цитратом натрия - 5,3…5,6, со смесью триполифосфата натрия и гидрофосфата натрия – 5,4…5,7.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Если оптимальное значение рН плавленого сыра выше рН сырья, то следует использовать щелочные соли, если наоборот, то необходимо применять кислые соли, значения которых ниже рН сырья.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Смесь фосфатов используют в виде 20-25%-ного раствора, цитрат калия - в сухом виде. 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После внесения солей-плавителей сырную массу перемешивают в фаршемешалках.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81000"/>
            <a:ext cx="7523162" cy="1143000"/>
          </a:xfrm>
        </p:spPr>
        <p:txBody>
          <a:bodyPr/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Созревание сырной массы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640762" cy="4392613"/>
          </a:xfrm>
        </p:spPr>
        <p:txBody>
          <a:bodyPr/>
          <a:lstStyle/>
          <a:p>
            <a:r>
              <a:rPr lang="ru-RU" altLang="ru-RU" sz="2800" smtClean="0"/>
              <a:t>Проводят в течение 30-120 мин (иногда до 3-х час) с целью лучшего проникновения солей в сырную массу и полного взаимодействия их с белками. </a:t>
            </a:r>
          </a:p>
          <a:p>
            <a:r>
              <a:rPr lang="ru-RU" altLang="ru-RU" sz="2800" smtClean="0"/>
              <a:t>Созревание способствует ускорению плавления, экономии солей-плавителей, получению продукта с хорошей консистенцией 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6859588" cy="1143000"/>
          </a:xfrm>
        </p:spPr>
        <p:txBody>
          <a:bodyPr/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Плавление сырной массы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638550" y="1604963"/>
            <a:ext cx="5491163" cy="50212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mtClean="0"/>
              <a:t>Сырную массу помещают в котлы-плавители, которые снабжены паровой рубашкой и приводной мешалкой. 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Плавление осуществляется при высоких температурах (80-90</a:t>
            </a:r>
            <a:r>
              <a:rPr lang="ru-RU" altLang="ru-RU" baseline="30000" smtClean="0"/>
              <a:t>о</a:t>
            </a:r>
            <a:r>
              <a:rPr lang="ru-RU" altLang="ru-RU" smtClean="0"/>
              <a:t>С и выше) или под вакуумом (что предпочтительней, так как способствует удалению воздуха и нежелательных привкусов из сырной массы) при температуре 75-90</a:t>
            </a:r>
            <a:r>
              <a:rPr lang="ru-RU" altLang="ru-RU" baseline="30000" smtClean="0"/>
              <a:t>о</a:t>
            </a:r>
            <a:r>
              <a:rPr lang="ru-RU" altLang="ru-RU" smtClean="0"/>
              <a:t>С в течение 10-20 мин при интенсивном перемешивании, что очень важно для формирования консистенции сыра.</a:t>
            </a:r>
          </a:p>
        </p:txBody>
      </p:sp>
      <p:pic>
        <p:nvPicPr>
          <p:cNvPr id="31748" name="Picture 5" descr="http://wp11171974.server-he.de/wp-content/uploads/2013/03/B_F_SKA300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604963"/>
            <a:ext cx="3411537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8137525" cy="14398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Пищевая ценность плавленого сыра обусловлена: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133600"/>
            <a:ext cx="8712200" cy="4724400"/>
          </a:xfrm>
        </p:spPr>
        <p:txBody>
          <a:bodyPr/>
          <a:lstStyle/>
          <a:p>
            <a:r>
              <a:rPr lang="ru-RU" altLang="ru-RU" sz="2800" smtClean="0"/>
              <a:t>высокой концентрацией белка и жира, </a:t>
            </a:r>
          </a:p>
          <a:p>
            <a:r>
              <a:rPr lang="ru-RU" altLang="ru-RU" sz="2800" smtClean="0"/>
              <a:t>наличием незаменимых аминокислот, их хорошей сбалансированностью, </a:t>
            </a:r>
          </a:p>
          <a:p>
            <a:r>
              <a:rPr lang="ru-RU" altLang="ru-RU" sz="2800" smtClean="0"/>
              <a:t>а также витаминов, солей кальция и фосфора, крайне необходимых для нормальной жизнедеятельности организма человека. 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4000" dirty="0"/>
              <a:t> </a:t>
            </a: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Агрегат для измельчения и плавления сыра </a:t>
            </a:r>
            <a:r>
              <a:rPr lang="ru-RU" alt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В2-ОПН</a:t>
            </a:r>
            <a:endParaRPr lang="ru-RU" altLang="ru-RU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679950" cy="49974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Агрегат состоит из следующих элементов: 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подъемник с загрузочными тележками; 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измельчитель-плавитель; 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тележка разгрузочная; 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станция подготовки пара; 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система подготовки воздуха; 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шкаф управления.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 Обслуживает агрегат один человек.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Работа осуществляется в ручном и автоматическом режимах.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  </a:t>
            </a:r>
          </a:p>
        </p:txBody>
      </p:sp>
      <p:graphicFrame>
        <p:nvGraphicFramePr>
          <p:cNvPr id="32772" name="Object 10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948238" y="1700213"/>
          <a:ext cx="403542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Фотография Photo Editor" r:id="rId3" imgW="2209524" imgH="2247619" progId="MSPhotoEd.3">
                  <p:embed/>
                </p:oleObj>
              </mc:Choice>
              <mc:Fallback>
                <p:oleObj name="Фотография Photo Editor" r:id="rId3" imgW="2209524" imgH="2247619" progId="MSPhotoEd.3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700213"/>
                        <a:ext cx="4035425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4440238" y="3246438"/>
            <a:ext cx="265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"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7938"/>
            <a:ext cx="7773988" cy="1406526"/>
          </a:xfrm>
        </p:spPr>
        <p:txBody>
          <a:bodyPr/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Расфасовка, охлаждение, упаковка, хранение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557338"/>
            <a:ext cx="6192838" cy="4967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/>
              <a:t>Массу фасуют в горячем виде 60-75</a:t>
            </a:r>
            <a:r>
              <a:rPr lang="ru-RU" altLang="ru-RU" baseline="30000" smtClean="0"/>
              <a:t>о</a:t>
            </a:r>
            <a:r>
              <a:rPr lang="ru-RU" altLang="ru-RU" smtClean="0"/>
              <a:t>С на расфасовочно-укупорочных автоматах различных конструкций в фольгу, плёнку, стаканчики и другой материал. 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Продукт охлаждают в помещениях с t 8-10</a:t>
            </a:r>
            <a:r>
              <a:rPr lang="ru-RU" altLang="ru-RU" baseline="30000" smtClean="0"/>
              <a:t>о</a:t>
            </a:r>
            <a:r>
              <a:rPr lang="ru-RU" altLang="ru-RU" smtClean="0"/>
              <a:t>С или на туннельных охладительных машинах. 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Хранят продукт при температуре 6-10 </a:t>
            </a:r>
            <a:r>
              <a:rPr lang="ru-RU" altLang="ru-RU" baseline="30000" smtClean="0"/>
              <a:t>о</a:t>
            </a:r>
            <a:r>
              <a:rPr lang="ru-RU" altLang="ru-RU" smtClean="0"/>
              <a:t>С.</a:t>
            </a:r>
          </a:p>
        </p:txBody>
      </p:sp>
      <p:pic>
        <p:nvPicPr>
          <p:cNvPr id="33796" name="Picture 5" descr="http://www.valio.ru/upload/medialibrary/cf2/cf225e9d10336825b2aa31a58d8b96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437063"/>
            <a:ext cx="7138988" cy="242093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7" descr="https://im0-tub-ru.yandex.net/i?id=a87a43a4b16da65fd99e71fafa89dbee&amp;n=33&amp;h=215&amp;w=3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2636838"/>
            <a:ext cx="3116262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115888"/>
            <a:ext cx="8686800" cy="922337"/>
          </a:xfrm>
        </p:spPr>
        <p:txBody>
          <a:bodyPr/>
          <a:lstStyle/>
          <a:p>
            <a:pPr algn="r"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Колбасный сыр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067175" y="1196975"/>
            <a:ext cx="4897438" cy="566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smtClean="0"/>
              <a:t>Ассортимент колбасных сыров</a:t>
            </a:r>
            <a:br>
              <a:rPr lang="ru-RU" altLang="ru-RU" sz="2800" smtClean="0"/>
            </a:br>
            <a:r>
              <a:rPr lang="ru-RU" altLang="ru-RU" sz="2800" smtClean="0"/>
              <a:t>1. Сыр колбасный копчёный.</a:t>
            </a:r>
            <a:br>
              <a:rPr lang="ru-RU" altLang="ru-RU" sz="2800" smtClean="0"/>
            </a:br>
            <a:r>
              <a:rPr lang="ru-RU" altLang="ru-RU" sz="2800" smtClean="0"/>
              <a:t>2. Сыр колбасный копчёный с перцем.</a:t>
            </a:r>
            <a:br>
              <a:rPr lang="ru-RU" altLang="ru-RU" sz="2800" smtClean="0"/>
            </a:br>
            <a:r>
              <a:rPr lang="ru-RU" altLang="ru-RU" sz="2800" smtClean="0"/>
              <a:t>3. Сыр колбасный копчёный с тмином.</a:t>
            </a:r>
            <a:br>
              <a:rPr lang="ru-RU" altLang="ru-RU" sz="2800" smtClean="0"/>
            </a:br>
            <a:r>
              <a:rPr lang="ru-RU" altLang="ru-RU" sz="2800" smtClean="0"/>
              <a:t>4.Сыр колбасный "Охотничий".</a:t>
            </a:r>
            <a:br>
              <a:rPr lang="ru-RU" altLang="ru-RU" sz="2800" smtClean="0"/>
            </a:br>
            <a:r>
              <a:rPr lang="ru-RU" altLang="ru-RU" sz="2800" smtClean="0"/>
              <a:t>5. Сыр колбасный "Туристский".</a:t>
            </a:r>
            <a:br>
              <a:rPr lang="ru-RU" altLang="ru-RU" sz="2800" smtClean="0"/>
            </a:br>
            <a:r>
              <a:rPr lang="ru-RU" altLang="ru-RU" sz="2800" smtClean="0"/>
              <a:t>6. Сыр колбасный особый.</a:t>
            </a:r>
          </a:p>
        </p:txBody>
      </p:sp>
      <p:pic>
        <p:nvPicPr>
          <p:cNvPr id="34820" name="Picture 12" descr="Картинки по запросу плавленые сыры плавление сыр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652963"/>
            <a:ext cx="43164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4" descr="Картинки по запросу плавленые сыры плавление сырь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73238"/>
            <a:ext cx="431641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фасовки и приготовления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8435975" cy="5113337"/>
          </a:xfrm>
        </p:spPr>
        <p:txBody>
          <a:bodyPr/>
          <a:lstStyle/>
          <a:p>
            <a:r>
              <a:rPr lang="ru-RU" altLang="ru-RU" sz="2800" smtClean="0"/>
              <a:t>Колбасный сыр производят в форме батона, для оболочки которого используют целлофан, белкозин, кутизин и другие полимерные плёнки. </a:t>
            </a:r>
          </a:p>
          <a:p>
            <a:r>
              <a:rPr lang="ru-RU" altLang="ru-RU" sz="2800" smtClean="0"/>
              <a:t>При выработки колбасного сыра "Охотничьего" и "Особого" в подготовленную сырную массу вносится коптильный препарат, </a:t>
            </a:r>
          </a:p>
          <a:p>
            <a:r>
              <a:rPr lang="ru-RU" altLang="ru-RU" sz="2800" smtClean="0"/>
              <a:t>Все остальные виды колбасных сыров производятся с использованием традиционного копчения. 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229600" cy="863600"/>
          </a:xfrm>
        </p:spPr>
        <p:txBody>
          <a:bodyPr/>
          <a:lstStyle/>
          <a:p>
            <a:pPr algn="ctr"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производства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2800" smtClean="0"/>
              <a:t>Подготовка смеси. </a:t>
            </a:r>
          </a:p>
          <a:p>
            <a:r>
              <a:rPr lang="ru-RU" altLang="ru-RU" sz="2800" smtClean="0"/>
              <a:t> Созревание сырной массы. </a:t>
            </a:r>
          </a:p>
          <a:p>
            <a:r>
              <a:rPr lang="ru-RU" altLang="ru-RU" sz="2800" smtClean="0"/>
              <a:t> Плавление осуществляются по обычной схеме на установке П8-ОЛК «Универсал»  </a:t>
            </a:r>
          </a:p>
        </p:txBody>
      </p:sp>
      <p:pic>
        <p:nvPicPr>
          <p:cNvPr id="36868" name="Picture 9" descr="Картинки по запросу плавленые сыры плавление сыр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268413"/>
            <a:ext cx="45672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74638"/>
            <a:ext cx="7138987" cy="1138237"/>
          </a:xfrm>
        </p:spPr>
        <p:txBody>
          <a:bodyPr/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Расфасовка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94300" cy="4997450"/>
          </a:xfrm>
        </p:spPr>
        <p:txBody>
          <a:bodyPr/>
          <a:lstStyle/>
          <a:p>
            <a:r>
              <a:rPr lang="ru-RU" altLang="ru-RU" sz="2800" smtClean="0"/>
              <a:t>Фасуют колбасный сыр в батоны с помощью специального шприца. </a:t>
            </a:r>
          </a:p>
          <a:p>
            <a:r>
              <a:rPr lang="ru-RU" altLang="ru-RU" sz="2800" smtClean="0"/>
              <a:t>Выходящую из шприца колбасу клипсуют с помощью клипсатора, тем самым разбивая поток сыра на отдельные батоны заданной массы. </a:t>
            </a:r>
          </a:p>
        </p:txBody>
      </p:sp>
      <p:graphicFrame>
        <p:nvGraphicFramePr>
          <p:cNvPr id="37892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6156325" y="1557338"/>
          <a:ext cx="2478088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Фотография Photo Editor" r:id="rId3" imgW="1428949" imgH="2610214" progId="MSPhotoEd.3">
                  <p:embed/>
                </p:oleObj>
              </mc:Choice>
              <mc:Fallback>
                <p:oleObj name="Фотография Photo Editor" r:id="rId3" imgW="1428949" imgH="2610214" progId="MSPhotoEd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478088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15888"/>
            <a:ext cx="6859588" cy="1143000"/>
          </a:xfrm>
        </p:spPr>
        <p:txBody>
          <a:bodyPr/>
          <a:lstStyle/>
          <a:p>
            <a:pPr>
              <a:defRPr/>
            </a:pPr>
            <a:r>
              <a:rPr lang="ru-RU" altLang="ru-RU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Охлаждение, копчение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640763" cy="5256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smtClean="0"/>
              <a:t>Расфасованный колбасный сыр вешают на вешала, и охлаждают до 20-30</a:t>
            </a:r>
            <a:r>
              <a:rPr lang="ru-RU" altLang="ru-RU" sz="2800" baseline="30000" smtClean="0"/>
              <a:t>о</a:t>
            </a:r>
            <a:r>
              <a:rPr lang="ru-RU" altLang="ru-RU" sz="2800" smtClean="0"/>
              <a:t>С в специальных холодильных камерах или на воздухе. 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Охлаждённые батоны колбасного сыра помещают в специальные коптильные камеры, где он коптится дымом при температуре 45-60</a:t>
            </a:r>
            <a:r>
              <a:rPr lang="ru-RU" altLang="ru-RU" sz="2800" baseline="30000" smtClean="0"/>
              <a:t>о</a:t>
            </a:r>
            <a:r>
              <a:rPr lang="ru-RU" altLang="ru-RU" sz="2800" smtClean="0"/>
              <a:t>С, около 3-х часов. 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Для получения коптильного дыма используют опилки несмолистых пород деревьев таких как берёза, дуб, ольха, ясень и др. 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Сырьем для плавленых сыров </a:t>
            </a:r>
            <a:r>
              <a:rPr lang="ru-RU" alt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</a:t>
            </a: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628775"/>
            <a:ext cx="5184775" cy="5229225"/>
          </a:xfrm>
        </p:spPr>
        <p:txBody>
          <a:bodyPr/>
          <a:lstStyle/>
          <a:p>
            <a:r>
              <a:rPr lang="ru-RU" altLang="ru-RU" sz="2800" smtClean="0"/>
              <a:t>различные сычужные сыры, в том числе сыры для плавления;</a:t>
            </a:r>
          </a:p>
          <a:p>
            <a:r>
              <a:rPr lang="ru-RU" altLang="ru-RU" sz="2800" smtClean="0"/>
              <a:t> творог; </a:t>
            </a:r>
          </a:p>
          <a:p>
            <a:r>
              <a:rPr lang="ru-RU" altLang="ru-RU" sz="2800" smtClean="0"/>
              <a:t>масло коровье и другие молочные продукты (СОМ, сухое молоко, сливки и др.); </a:t>
            </a:r>
          </a:p>
          <a:p>
            <a:r>
              <a:rPr lang="ru-RU" altLang="ru-RU" sz="2800" smtClean="0"/>
              <a:t>разнообразные наполнители и специи;</a:t>
            </a:r>
          </a:p>
          <a:p>
            <a:r>
              <a:rPr lang="ru-RU" altLang="ru-RU" sz="2800" smtClean="0"/>
              <a:t>соли-плавители. </a:t>
            </a:r>
          </a:p>
        </p:txBody>
      </p:sp>
      <p:sp>
        <p:nvSpPr>
          <p:cNvPr id="15364" name="AutoShape 5" descr="http://www.fresher.ru/manager_content/06-2016/kak-delayut-plavlenyj-syr/10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5" name="AutoShape 7" descr="http://www.fresher.ru/manager_content/06-2016/kak-delayut-plavlenyj-syr/10.jpg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5366" name="Picture 8" descr="C:\Users\Сычева\Documents\AIMP\УМК\Сыроделие\Презентации лекций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429000"/>
            <a:ext cx="34925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http://www.volga-tv.ru/uploads/dsn/news/1416941040/thumb/1416941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1341438"/>
            <a:ext cx="3429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859588" cy="1143000"/>
          </a:xfrm>
        </p:spPr>
        <p:txBody>
          <a:bodyPr/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676400"/>
            <a:ext cx="8712200" cy="5065713"/>
          </a:xfrm>
        </p:spPr>
        <p:txBody>
          <a:bodyPr/>
          <a:lstStyle/>
          <a:p>
            <a:r>
              <a:rPr lang="ru-RU" altLang="ru-RU" smtClean="0"/>
              <a:t>В зависимости от технологии выработки и химического состава плавленые сыры подразделяют на ряд групп: </a:t>
            </a:r>
          </a:p>
          <a:p>
            <a:r>
              <a:rPr lang="ru-RU" altLang="ru-RU" smtClean="0"/>
              <a:t>ломтевые, </a:t>
            </a:r>
          </a:p>
          <a:p>
            <a:r>
              <a:rPr lang="ru-RU" altLang="ru-RU" smtClean="0"/>
              <a:t>колбасные, </a:t>
            </a:r>
          </a:p>
          <a:p>
            <a:r>
              <a:rPr lang="ru-RU" altLang="ru-RU" smtClean="0"/>
              <a:t>пастообразные, </a:t>
            </a:r>
          </a:p>
          <a:p>
            <a:r>
              <a:rPr lang="ru-RU" altLang="ru-RU" smtClean="0"/>
              <a:t>сладкие, </a:t>
            </a:r>
          </a:p>
          <a:p>
            <a:r>
              <a:rPr lang="ru-RU" altLang="ru-RU" smtClean="0"/>
              <a:t>консервированные.</a:t>
            </a:r>
          </a:p>
        </p:txBody>
      </p:sp>
      <p:pic>
        <p:nvPicPr>
          <p:cNvPr id="16388" name="Picture 4" descr="C:\Users\Сычева\Documents\AIMP\УМК\Сыроделие\Презентации лекций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708275"/>
            <a:ext cx="54721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Ломтевые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5472113" cy="4968875"/>
          </a:xfrm>
        </p:spPr>
        <p:txBody>
          <a:bodyPr/>
          <a:lstStyle/>
          <a:p>
            <a:r>
              <a:rPr lang="ru-RU" altLang="ru-RU" smtClean="0"/>
              <a:t>Вырабатывают из сычужных сыров (50-70% жирности) с добавлением других молочных продуктов. </a:t>
            </a:r>
          </a:p>
          <a:p>
            <a:r>
              <a:rPr lang="ru-RU" altLang="ru-RU" smtClean="0"/>
              <a:t>Вкус этих сыров выраженный сырный. </a:t>
            </a:r>
          </a:p>
          <a:p>
            <a:r>
              <a:rPr lang="ru-RU" altLang="ru-RU" smtClean="0"/>
              <a:t>Консистенция пластичная, слегка упругая. Сыр хорошо режется на ломтики. </a:t>
            </a:r>
          </a:p>
          <a:p>
            <a:r>
              <a:rPr lang="ru-RU" altLang="ru-RU" smtClean="0"/>
              <a:t>Выпускают сыры в расфасовке брикетами по 30, 62,5 и 100 г. </a:t>
            </a:r>
          </a:p>
        </p:txBody>
      </p:sp>
      <p:pic>
        <p:nvPicPr>
          <p:cNvPr id="17412" name="Picture 9" descr="Картинки по запросу плавленые сыры ассорти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0350"/>
            <a:ext cx="3132137" cy="28384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11" descr="Картинки по запросу плавленые сыры ассорти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219450"/>
            <a:ext cx="2419350" cy="28575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15888"/>
            <a:ext cx="6859588" cy="936625"/>
          </a:xfrm>
        </p:spPr>
        <p:txBody>
          <a:bodyPr/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Колбасные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096963"/>
            <a:ext cx="6192838" cy="57610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2800" dirty="0"/>
              <a:t>Вырабатывают на основе нежирных сыров с добавлением сычужных сыров различных видов и молочных продуктов (творог, масло, сухое молоко, сыворотка сгущенная и сухая и др.). </a:t>
            </a:r>
            <a:endParaRPr lang="ru-RU" altLang="ru-RU" sz="2800" dirty="0" smtClean="0"/>
          </a:p>
          <a:p>
            <a:pPr>
              <a:lnSpc>
                <a:spcPct val="80000"/>
              </a:lnSpc>
              <a:defRPr/>
            </a:pPr>
            <a:r>
              <a:rPr lang="ru-RU" altLang="ru-RU" sz="2800" dirty="0" smtClean="0"/>
              <a:t>Вкус </a:t>
            </a:r>
            <a:r>
              <a:rPr lang="ru-RU" altLang="ru-RU" sz="2800" dirty="0"/>
              <a:t>сыров обусловлен копчением и внесенными наполнителями (тмин, перец). </a:t>
            </a:r>
            <a:endParaRPr lang="ru-RU" altLang="ru-RU" sz="2800" dirty="0" smtClean="0"/>
          </a:p>
          <a:p>
            <a:pPr>
              <a:lnSpc>
                <a:spcPct val="80000"/>
              </a:lnSpc>
              <a:defRPr/>
            </a:pPr>
            <a:r>
              <a:rPr lang="ru-RU" altLang="ru-RU" sz="2800" dirty="0" smtClean="0"/>
              <a:t>Консистенция </a:t>
            </a:r>
            <a:r>
              <a:rPr lang="ru-RU" altLang="ru-RU" sz="2800" dirty="0"/>
              <a:t>в меру плотная, слега упругая. Сыр легко нарезается ножом на ломтики.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800" dirty="0"/>
              <a:t>Плавленые колбасные сыры фасуют в виде батонов диаметром 6-8 см, массой до 3 кг. </a:t>
            </a:r>
          </a:p>
        </p:txBody>
      </p:sp>
      <p:pic>
        <p:nvPicPr>
          <p:cNvPr id="18436" name="Picture 5" descr="Картинки по запросу плавленые сыры ассорти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115888"/>
            <a:ext cx="2854325" cy="34448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7" descr="Картинки по запросу плавленые сыры ассорти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63938"/>
            <a:ext cx="2857500" cy="21431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859588" cy="1143000"/>
          </a:xfrm>
        </p:spPr>
        <p:txBody>
          <a:bodyPr/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Пастообразные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5580063" cy="4824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/>
              <a:t>Сыры данной группы характеризуются высоким содержанием жира и выраженным сырным вкусом или вкусом наполнителя. 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Большинство сыров фасуют в полистироловые коробочки и стаканчики массой нетто 100-200 г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Некоторые виды можно фасовать брикетами в фольге.</a:t>
            </a:r>
          </a:p>
        </p:txBody>
      </p:sp>
      <p:pic>
        <p:nvPicPr>
          <p:cNvPr id="19460" name="Picture 5" descr="Картинки по запросу плавленые сыры ассорти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71713"/>
            <a:ext cx="33337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Картинки по запросу плавленые сыры ассорти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88913"/>
            <a:ext cx="3332162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4608513"/>
            <a:ext cx="33321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15888"/>
            <a:ext cx="6859587" cy="1143000"/>
          </a:xfrm>
        </p:spPr>
        <p:txBody>
          <a:bodyPr/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Сладкие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85225" cy="54006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altLang="ru-RU" sz="2800" dirty="0"/>
              <a:t>При выработке этих сыров вносят свекловичный сахар и наполнители (мед, орехи, какао, кофе, плодово-ягодные эссенции, цикорий, сиропы, соки и проч.), которые и придают сырам своеобразный вкус и запах. </a:t>
            </a:r>
            <a:endParaRPr lang="ru-RU" altLang="ru-RU" sz="2800" dirty="0" smtClean="0"/>
          </a:p>
          <a:p>
            <a:pPr>
              <a:lnSpc>
                <a:spcPct val="90000"/>
              </a:lnSpc>
              <a:defRPr/>
            </a:pPr>
            <a:r>
              <a:rPr lang="ru-RU" altLang="ru-RU" sz="2800" dirty="0" smtClean="0"/>
              <a:t>Консистенция </a:t>
            </a:r>
            <a:r>
              <a:rPr lang="ru-RU" altLang="ru-RU" sz="2800" dirty="0"/>
              <a:t>сладких сыров - от ломтевой до пастообразной.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800" dirty="0"/>
              <a:t>Фасуют сладкие </a:t>
            </a:r>
            <a:endParaRPr lang="ru-RU" altLang="ru-RU" sz="2800" dirty="0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altLang="ru-RU" sz="2800" dirty="0" smtClean="0"/>
              <a:t>сыры </a:t>
            </a:r>
            <a:r>
              <a:rPr lang="ru-RU" altLang="ru-RU" sz="2800" dirty="0"/>
              <a:t>в основном в </a:t>
            </a:r>
            <a:endParaRPr lang="ru-RU" altLang="ru-RU" sz="2800" dirty="0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altLang="ru-RU" sz="2800" dirty="0" smtClean="0"/>
              <a:t>фольгу</a:t>
            </a:r>
            <a:r>
              <a:rPr lang="ru-RU" altLang="ru-RU" sz="2800" dirty="0"/>
              <a:t>, некоторые </a:t>
            </a:r>
            <a:endParaRPr lang="ru-RU" altLang="ru-RU" sz="2800" dirty="0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altLang="ru-RU" sz="2800" dirty="0" smtClean="0"/>
              <a:t>виды </a:t>
            </a:r>
            <a:r>
              <a:rPr lang="ru-RU" altLang="ru-RU" sz="2800" dirty="0"/>
              <a:t>- в </a:t>
            </a:r>
            <a:r>
              <a:rPr lang="ru-RU" altLang="ru-RU" sz="2800" dirty="0" err="1"/>
              <a:t>полистироловые</a:t>
            </a:r>
            <a:r>
              <a:rPr lang="ru-RU" altLang="ru-RU" sz="2800" dirty="0"/>
              <a:t> </a:t>
            </a:r>
            <a:endParaRPr lang="ru-RU" altLang="ru-RU" sz="2800" dirty="0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altLang="ru-RU" sz="2800" dirty="0" smtClean="0"/>
              <a:t>стаканчики </a:t>
            </a:r>
            <a:r>
              <a:rPr lang="ru-RU" altLang="ru-RU" sz="2800" dirty="0"/>
              <a:t>и коробочки. </a:t>
            </a:r>
          </a:p>
        </p:txBody>
      </p:sp>
      <p:pic>
        <p:nvPicPr>
          <p:cNvPr id="68613" name="Picture 5" descr="Картинки по запросу плавленые сыры ассорти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72" y="3717032"/>
            <a:ext cx="4381500" cy="267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15888"/>
            <a:ext cx="7345363" cy="936625"/>
          </a:xfrm>
        </p:spPr>
        <p:txBody>
          <a:bodyPr/>
          <a:lstStyle/>
          <a:p>
            <a:pPr>
              <a:defRPr/>
            </a:pPr>
            <a:r>
              <a:rPr lang="ru-RU" alt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Технологический процесс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8575" y="4487863"/>
            <a:ext cx="8229600" cy="2370137"/>
          </a:xfrm>
        </p:spPr>
        <p:txBody>
          <a:bodyPr/>
          <a:lstStyle/>
          <a:p>
            <a:r>
              <a:rPr lang="ru-RU" altLang="ru-RU" smtClean="0"/>
              <a:t>Простота производства, относительная дешевизна компонентов, неограниченность сырьевых комбинативных манипуляций, транспортабельность и многие другие преимущества делают организацию производства плавленого сыра перспективным мероприятием.</a:t>
            </a:r>
          </a:p>
        </p:txBody>
      </p:sp>
      <p:pic>
        <p:nvPicPr>
          <p:cNvPr id="21508" name="Picture 5" descr="http://nauka-rastudent.ru/upload/medialibrary/f3d/f3dc788ff5a4450cd5a1483333017dc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488238" cy="331311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15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23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s_pptmarketplan_tp0101781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s_pptmarketplan_tp01017812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marketplan_tp01017812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marketplan_tp01017812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320</TotalTime>
  <Words>1235</Words>
  <Application>Microsoft Office PowerPoint</Application>
  <PresentationFormat>Экран (4:3)</PresentationFormat>
  <Paragraphs>144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Tahoma</vt:lpstr>
      <vt:lpstr>Arial</vt:lpstr>
      <vt:lpstr>Calibri</vt:lpstr>
      <vt:lpstr>Courier New</vt:lpstr>
      <vt:lpstr>Times New Roman</vt:lpstr>
      <vt:lpstr>Wingdings</vt:lpstr>
      <vt:lpstr>Тема15</vt:lpstr>
      <vt:lpstr>Белый текст и шрифт Courier для слайдов с кодом</vt:lpstr>
      <vt:lpstr>Тема23</vt:lpstr>
      <vt:lpstr>Фотография Microsoft Photo Editor 3.0</vt:lpstr>
      <vt:lpstr>Лекция ПЛАВЛЕНЫЕ СЫРЫ</vt:lpstr>
      <vt:lpstr>Пищевая ценность плавленого сыра обусловлена:</vt:lpstr>
      <vt:lpstr>Сырьем для плавленых сыров являются:</vt:lpstr>
      <vt:lpstr>Классификация</vt:lpstr>
      <vt:lpstr>Ломтевые</vt:lpstr>
      <vt:lpstr>Колбасные</vt:lpstr>
      <vt:lpstr>Пастообразные</vt:lpstr>
      <vt:lpstr>Сладкие</vt:lpstr>
      <vt:lpstr>Технологический процесс</vt:lpstr>
      <vt:lpstr>1. Подбор сырья и вкусовых наполнителей</vt:lpstr>
      <vt:lpstr>Презентация PowerPoint</vt:lpstr>
      <vt:lpstr>Компонентный состав некоторых плавленых сыров</vt:lpstr>
      <vt:lpstr>2. Подготовка и обработка сырья и наполнителей </vt:lpstr>
      <vt:lpstr>3. Дробление сырья </vt:lpstr>
      <vt:lpstr>4. Составление смесей </vt:lpstr>
      <vt:lpstr>5. Подбор и внесение солей-плавителей </vt:lpstr>
      <vt:lpstr>Презентация PowerPoint</vt:lpstr>
      <vt:lpstr>6. Созревание сырной массы </vt:lpstr>
      <vt:lpstr>7. Плавление сырной массы </vt:lpstr>
      <vt:lpstr> Агрегат для измельчения и плавления сыра В2-ОПН</vt:lpstr>
      <vt:lpstr>8. Расфасовка, охлаждение, упаковка, хранение</vt:lpstr>
      <vt:lpstr>Колбасный сыр</vt:lpstr>
      <vt:lpstr>Особенности фасовки и приготовления</vt:lpstr>
      <vt:lpstr>Технология производства</vt:lpstr>
      <vt:lpstr>Расфасовка</vt:lpstr>
      <vt:lpstr>Охлаждение, копчение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Сычева</dc:creator>
  <cp:lastModifiedBy>Сычева</cp:lastModifiedBy>
  <cp:revision>17</cp:revision>
  <dcterms:created xsi:type="dcterms:W3CDTF">1601-01-01T00:00:00Z</dcterms:created>
  <dcterms:modified xsi:type="dcterms:W3CDTF">2017-04-03T19:05:12Z</dcterms:modified>
</cp:coreProperties>
</file>