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  <p:sldId id="270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Основы АСУ электроустановок систем электроснабжения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Автоматизация систем управления энергоснабжением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зможный состав вторичных устрой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9522"/>
            <a:ext cx="8344882" cy="52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8052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02BE"/>
                </a:solidFill>
              </a:rPr>
              <a:t>1 Возможный </a:t>
            </a:r>
            <a:r>
              <a:rPr lang="ru-RU" b="1" dirty="0">
                <a:solidFill>
                  <a:srgbClr val="2602BE"/>
                </a:solidFill>
              </a:rPr>
              <a:t>состав вторичных </a:t>
            </a:r>
            <a:r>
              <a:rPr lang="ru-RU" b="1" dirty="0" smtClean="0">
                <a:solidFill>
                  <a:srgbClr val="2602BE"/>
                </a:solidFill>
              </a:rPr>
              <a:t>устройств </a:t>
            </a:r>
            <a:endParaRPr lang="ru-RU" b="1" dirty="0">
              <a:solidFill>
                <a:srgbClr val="2602BE"/>
              </a:solidFill>
            </a:endParaRPr>
          </a:p>
          <a:p>
            <a:endParaRPr lang="ru-RU" b="1" dirty="0">
              <a:solidFill>
                <a:srgbClr val="26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7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58052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02BE"/>
                </a:solidFill>
              </a:rPr>
              <a:t>2 Возможный </a:t>
            </a:r>
            <a:r>
              <a:rPr lang="ru-RU" b="1" dirty="0">
                <a:solidFill>
                  <a:srgbClr val="2602BE"/>
                </a:solidFill>
              </a:rPr>
              <a:t>состав вторичных </a:t>
            </a:r>
            <a:r>
              <a:rPr lang="ru-RU" b="1" dirty="0" smtClean="0">
                <a:solidFill>
                  <a:srgbClr val="2602BE"/>
                </a:solidFill>
              </a:rPr>
              <a:t>устройств </a:t>
            </a:r>
            <a:endParaRPr lang="ru-RU" b="1" dirty="0">
              <a:solidFill>
                <a:srgbClr val="2602BE"/>
              </a:solidFill>
            </a:endParaRPr>
          </a:p>
          <a:p>
            <a:endParaRPr lang="ru-RU" b="1" dirty="0">
              <a:solidFill>
                <a:srgbClr val="2602BE"/>
              </a:solidFill>
            </a:endParaRPr>
          </a:p>
        </p:txBody>
      </p:sp>
      <p:pic>
        <p:nvPicPr>
          <p:cNvPr id="5122" name="Picture 2" descr="состав вторичных устройств ВЛ 750-110 к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07" y="620688"/>
            <a:ext cx="8634176" cy="49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214422"/>
            <a:ext cx="8929718" cy="4911741"/>
          </a:xfrm>
        </p:spPr>
        <p:txBody>
          <a:bodyPr>
            <a:noAutofit/>
          </a:bodyPr>
          <a:lstStyle/>
          <a:p>
            <a:r>
              <a:rPr lang="ru-RU" sz="2300" dirty="0" smtClean="0"/>
              <a:t>высоком быстродействии на всех уровнях процесса управления, адекватной скорости процессов, протекающих в электрических сетях; </a:t>
            </a:r>
          </a:p>
          <a:p>
            <a:r>
              <a:rPr lang="ru-RU" sz="2300" dirty="0" smtClean="0"/>
              <a:t>высокой защищенности от электромагнитных влияний; структуре программного обеспечения.</a:t>
            </a:r>
          </a:p>
          <a:p>
            <a:r>
              <a:rPr lang="ru-RU" sz="2300" dirty="0" smtClean="0"/>
              <a:t>АСУ СЭС при проектировании выделяется в отдельную подсистему, связанную с остальными АСУ через мост. Хотя в настоящее время имеются принципы и возможности построения глубоко интегрированных систем.</a:t>
            </a:r>
          </a:p>
          <a:p>
            <a:r>
              <a:rPr lang="ru-RU" sz="2300" dirty="0" smtClean="0"/>
              <a:t>Режим работы технологического оборудования определяет режим работы энергетического оборудования. Поэтому подсистема АСУЭ в целом полностью зависит от технологических процессов. Подсистема АСУЭ как и АСУ ТП фактически определяют возможность построения информационно управляющих систем производством.</a:t>
            </a:r>
            <a:endParaRPr lang="ru-RU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Основные отличия АСУ СЭС от технологических АСУ заключается в: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Основные цели АСКУЭ:</a:t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7150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применение современных методов учета расхода электроэнергии; </a:t>
            </a:r>
          </a:p>
          <a:p>
            <a:pPr lvl="0"/>
            <a:r>
              <a:rPr lang="ru-RU" dirty="0" smtClean="0"/>
              <a:t>экономия средств из-за снижения платежей за потребляемую электроэнергию; </a:t>
            </a:r>
          </a:p>
          <a:p>
            <a:pPr lvl="0"/>
            <a:r>
              <a:rPr lang="ru-RU" dirty="0" smtClean="0"/>
              <a:t>оптимизация режимов распределения электроэнергии и мощности; переход на </a:t>
            </a:r>
            <a:r>
              <a:rPr lang="ru-RU" dirty="0" err="1" smtClean="0"/>
              <a:t>многотарифный</a:t>
            </a:r>
            <a:r>
              <a:rPr lang="ru-RU" dirty="0" smtClean="0"/>
              <a:t> учет электроэнергии; </a:t>
            </a:r>
          </a:p>
          <a:p>
            <a:pPr lvl="0"/>
            <a:r>
              <a:rPr lang="ru-RU" dirty="0" smtClean="0"/>
              <a:t>оперативный контроль полной, активной, реактивной мощностей и др.; </a:t>
            </a:r>
          </a:p>
          <a:p>
            <a:pPr lvl="0"/>
            <a:r>
              <a:rPr lang="ru-RU" dirty="0" smtClean="0"/>
              <a:t>контроль качества электроэнергии. АСКУЭ обеспечивает решение следующих задач: сбор данных на объекте для использования при коммерческом учете; </a:t>
            </a:r>
          </a:p>
          <a:p>
            <a:pPr lvl="0"/>
            <a:r>
              <a:rPr lang="ru-RU" dirty="0" smtClean="0"/>
              <a:t>сбор информации на верхнем уровне управления и формирование на этой основе данных для проведения коммерческих расчетов между субъектами рынка (в том числе и по сложным тарифам); </a:t>
            </a:r>
          </a:p>
          <a:p>
            <a:pPr lvl="0"/>
            <a:r>
              <a:rPr lang="ru-RU" dirty="0" smtClean="0"/>
              <a:t>формирование баланса потребления по подразделениям и предприятию в целом и по </a:t>
            </a:r>
            <a:r>
              <a:rPr lang="ru-RU" dirty="0" err="1" smtClean="0"/>
              <a:t>АО-энергозонам</a:t>
            </a:r>
            <a:r>
              <a:rPr lang="ru-RU" dirty="0" smtClean="0"/>
              <a:t>; </a:t>
            </a:r>
          </a:p>
          <a:p>
            <a:pPr lvl="0"/>
            <a:r>
              <a:rPr lang="ru-RU" dirty="0" smtClean="0"/>
              <a:t>оперативный контроль и анализ режимов потребления электроэнергии и мощности основными потребителями; контроль достоверности показаний приборов учета электроэнергии и мощности; формирование статистической отчетности; оптимальное управление нагрузкой потребителей; </a:t>
            </a:r>
          </a:p>
          <a:p>
            <a:pPr lvl="0"/>
            <a:r>
              <a:rPr lang="ru-RU" dirty="0" smtClean="0"/>
              <a:t>проведение финансово-банковских операций и расчетов между потребителями и продавцами.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I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6201"/>
            <a:ext cx="9144000" cy="504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Автоматизированная система коммерческого учета электроэнергии, ключевые компоненты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86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совокупность </a:t>
            </a:r>
            <a:r>
              <a:rPr lang="ru-RU" dirty="0" smtClean="0">
                <a:solidFill>
                  <a:srgbClr val="0000FF"/>
                </a:solidFill>
              </a:rPr>
              <a:t>приборов учета</a:t>
            </a:r>
            <a:r>
              <a:rPr lang="ru-RU" dirty="0" smtClean="0"/>
              <a:t>, установленных на стороне потребителя, данные с которых участвуют в последующих коммерческих расчетах и используются для построения балансов электроэнергии;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информационно-вычислительный комплекс </a:t>
            </a:r>
            <a:r>
              <a:rPr lang="ru-RU" dirty="0" smtClean="0"/>
              <a:t>электроустановки, который представлен специализированным оборудование и предназначен для обеспечения связи точек учета и с программным комплексом третьего уровня;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программное обеспечение </a:t>
            </a:r>
            <a:r>
              <a:rPr lang="ru-RU" dirty="0" smtClean="0"/>
              <a:t>в облачном или серверном исполнении, которое выполняет функции проведения измерений, сбора, обработки и хранения результатов измерений объемов электроэнергии и мощности, используемых в коммерческих и балансовых расчетах, а также передачи информации в автоматизированном режиме в </a:t>
            </a:r>
            <a:r>
              <a:rPr lang="ru-RU" dirty="0" err="1" smtClean="0"/>
              <a:t>биллинговую</a:t>
            </a:r>
            <a:r>
              <a:rPr lang="ru-RU" dirty="0" smtClean="0"/>
              <a:t> систему компании или другие используемые сервисы и ПО.</a:t>
            </a:r>
          </a:p>
          <a:p>
            <a:r>
              <a:rPr lang="ru-RU" dirty="0" smtClean="0"/>
              <a:t>Поддержка связи между уровнями системы может осуществляться с помощью различных каналов связи: </a:t>
            </a:r>
            <a:r>
              <a:rPr lang="ru-RU" dirty="0" err="1" smtClean="0">
                <a:solidFill>
                  <a:srgbClr val="0000FF"/>
                </a:solidFill>
              </a:rPr>
              <a:t>LoRaWAN</a:t>
            </a:r>
            <a:r>
              <a:rPr lang="ru-RU" dirty="0" smtClean="0">
                <a:solidFill>
                  <a:srgbClr val="0000FF"/>
                </a:solidFill>
              </a:rPr>
              <a:t>, GPRS/GSM, </a:t>
            </a:r>
            <a:r>
              <a:rPr lang="ru-RU" dirty="0" err="1" smtClean="0">
                <a:solidFill>
                  <a:srgbClr val="0000FF"/>
                </a:solidFill>
              </a:rPr>
              <a:t>NB-IoT</a:t>
            </a:r>
            <a:r>
              <a:rPr lang="ru-RU" dirty="0" smtClean="0">
                <a:solidFill>
                  <a:srgbClr val="0000FF"/>
                </a:solidFill>
              </a:rPr>
              <a:t>, CSD, LPWAN, </a:t>
            </a:r>
            <a:r>
              <a:rPr lang="ru-RU" dirty="0" err="1" smtClean="0">
                <a:solidFill>
                  <a:srgbClr val="0000FF"/>
                </a:solidFill>
              </a:rPr>
              <a:t>Ethernet</a:t>
            </a:r>
            <a:r>
              <a:rPr lang="ru-RU" dirty="0" smtClean="0">
                <a:solidFill>
                  <a:srgbClr val="0000FF"/>
                </a:solidFill>
              </a:rPr>
              <a:t>, проводной канал связи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Компоненты АСКУЭ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сбора и передачи </a:t>
            </a:r>
            <a:r>
              <a:rPr lang="ru-RU" dirty="0" smtClean="0"/>
              <a:t>данных </a:t>
            </a:r>
            <a:r>
              <a:rPr lang="ru-RU" dirty="0" smtClean="0">
                <a:solidFill>
                  <a:srgbClr val="0000FF"/>
                </a:solidFill>
              </a:rPr>
              <a:t>СЕ805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/>
              <a:t>Предназначено </a:t>
            </a:r>
            <a:r>
              <a:rPr lang="ru-RU" dirty="0" smtClean="0"/>
              <a:t>для измерения и </a:t>
            </a:r>
            <a:r>
              <a:rPr lang="ru-RU" dirty="0" err="1" smtClean="0"/>
              <a:t>многотарифного</a:t>
            </a:r>
            <a:r>
              <a:rPr lang="ru-RU" dirty="0" smtClean="0"/>
              <a:t> учета электрической энергии, мощности, для учета других энергоресурсов, обработки, хранения и передачи полученной информации на верхний уровень информационно-измерительных систем, а также для управления и контроля состояния объекта автоматизации.</a:t>
            </a:r>
            <a:endParaRPr lang="ru-RU" dirty="0"/>
          </a:p>
        </p:txBody>
      </p:sp>
      <p:pic>
        <p:nvPicPr>
          <p:cNvPr id="5" name="Рисунок 4" descr="ce805m_photo_400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3810000" cy="3810000"/>
          </a:xfrm>
          <a:prstGeom prst="rect">
            <a:avLst/>
          </a:prstGeom>
        </p:spPr>
      </p:pic>
      <p:pic>
        <p:nvPicPr>
          <p:cNvPr id="6" name="Рисунок 5" descr="ce805m_be_fr_40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Модемы </a:t>
            </a:r>
            <a:r>
              <a:rPr lang="ru-RU" dirty="0" smtClean="0">
                <a:solidFill>
                  <a:srgbClr val="0000FF"/>
                </a:solidFill>
              </a:rPr>
              <a:t>СЕ831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00FF"/>
                </a:solidFill>
              </a:rPr>
              <a:t>СЕ832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Предназначены для построения каналов связи в системах и передачи цифровой информации.</a:t>
            </a:r>
            <a:endParaRPr lang="ru-RU" dirty="0"/>
          </a:p>
        </p:txBody>
      </p:sp>
      <p:pic>
        <p:nvPicPr>
          <p:cNvPr id="4" name="Рисунок 3" descr="askue_se831s103_43_400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3286148" cy="3286148"/>
          </a:xfrm>
          <a:prstGeom prst="rect">
            <a:avLst/>
          </a:prstGeom>
        </p:spPr>
      </p:pic>
      <p:pic>
        <p:nvPicPr>
          <p:cNvPr id="5" name="Рисунок 4" descr="askue_plc_modem_se832s_47_40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35743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Просмотр результатов измерений в режиме реального времени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786874" cy="2571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Удаленное управление индивидуальными и </a:t>
            </a:r>
            <a:r>
              <a:rPr lang="ru-RU" sz="2400" dirty="0" err="1" smtClean="0"/>
              <a:t>общедомовыми</a:t>
            </a:r>
            <a:r>
              <a:rPr lang="ru-RU" sz="2400" dirty="0" smtClean="0"/>
              <a:t> приборами учета.</a:t>
            </a:r>
          </a:p>
          <a:p>
            <a:r>
              <a:rPr lang="ru-RU" sz="2400" dirty="0" smtClean="0"/>
              <a:t>Снятие показаний электросчетчика дистанционно.</a:t>
            </a:r>
          </a:p>
          <a:p>
            <a:r>
              <a:rPr lang="ru-RU" sz="2400" dirty="0" smtClean="0"/>
              <a:t>Оповещение о событиях (магниты, вскрытия, отключения и т.п.).</a:t>
            </a:r>
          </a:p>
          <a:p>
            <a:r>
              <a:rPr lang="ru-RU" sz="2400" dirty="0" smtClean="0"/>
              <a:t>Расчет небалансов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92919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Универсальная </a:t>
            </a:r>
            <a:r>
              <a:rPr lang="ru-RU" sz="2400" dirty="0" smtClean="0">
                <a:latin typeface="+mj-lt"/>
                <a:cs typeface="Calibri" pitchFamily="34" charset="0"/>
              </a:rPr>
              <a:t>платформа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– легко интегрируется с другими системами и становится базой для разработок. Это стало возможным благодаря </a:t>
            </a:r>
            <a:r>
              <a:rPr lang="ru-RU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Application</a:t>
            </a:r>
            <a:r>
              <a:rPr lang="ru-RU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Programming</a:t>
            </a:r>
            <a:r>
              <a:rPr lang="ru-RU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Interface</a:t>
            </a:r>
            <a:r>
              <a:rPr lang="ru-RU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(API)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– набору инструментов для создания решений на базе системы.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6182" y="400050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API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Просмотр результатов измерений</a:t>
            </a:r>
            <a:endParaRPr lang="ru-RU" sz="3200" dirty="0"/>
          </a:p>
        </p:txBody>
      </p:sp>
      <p:pic>
        <p:nvPicPr>
          <p:cNvPr id="4" name="Рисунок 3" descr="https://nekta.tech/wp-content/themes/nekta/new_nekta_design/img/Macbook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071546"/>
            <a:ext cx="1007275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Автоматизация систем управления энергоснабжением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Автоматизированная система управления </a:t>
            </a:r>
            <a:r>
              <a:rPr lang="ru-RU" sz="2800" dirty="0" smtClean="0"/>
              <a:t>(АСУ) – комплекс аппаратных и программных средств, предназначенный для управления различными процессами в рамках технологического процесса, производства, предприятия. АСУ применяются в различных отраслях промышленности, энергетике, транспорте и т.п.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Удобный анализ данных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asku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417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k-abonenta-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81015"/>
            <a:ext cx="8072494" cy="5519699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28728" y="214290"/>
            <a:ext cx="6167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абонентов – личный кабинет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АСУ ТП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АСУ ТП электростанций - интегрированная автоматизированная система, состоящая из двух основных подсистем: АСУ электрической части и АСУ тепломеханической части.</a:t>
            </a:r>
          </a:p>
          <a:p>
            <a:r>
              <a:rPr lang="ru-RU" sz="2000" dirty="0" smtClean="0"/>
              <a:t>Основные задачи интегрированной АСУ ТП электростанции заключаются в обеспечении: устойчивой работы электростанции в нормальных, аварийных и послеаварийных режимах; оперативности управления; включение АСУ ТП электростанции в АСУ диспетчерского управления высшего уровня.</a:t>
            </a:r>
          </a:p>
          <a:p>
            <a:r>
              <a:rPr lang="ru-RU" sz="2000" dirty="0" smtClean="0"/>
              <a:t>АСУ теплоснабжения или АСУ тепло - интегрированная, многокомпонентная, организационно-технологическая автоматизированная система управления тепловым хозяйством.</a:t>
            </a:r>
          </a:p>
          <a:p>
            <a:r>
              <a:rPr lang="ru-RU" sz="2000" dirty="0" smtClean="0"/>
              <a:t>АСУ теплоснабжения позволяет: повысить качество теплоснабжения; оптимизировать работу теплового хозяйства путем осуществления заданных технологических режимов; снизить потери тепла благодаря раннему обнаружению аварийных ситуаций, локализации и устранению аварий;</a:t>
            </a:r>
          </a:p>
          <a:p>
            <a:r>
              <a:rPr lang="ru-RU" sz="2000" dirty="0" smtClean="0"/>
              <a:t>обеспечить связь с верхними уровнями управления, что существенно повышает качество управленческих решений, принимаемых на этих уровнях.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АСУ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автоматизированная система управления энергохозяйством (АСУЭ)</a:t>
            </a:r>
          </a:p>
          <a:p>
            <a:r>
              <a:rPr lang="ru-RU" sz="2800" dirty="0" smtClean="0"/>
              <a:t>автоматизированная система управления предприятием (АСУП) </a:t>
            </a:r>
          </a:p>
          <a:p>
            <a:r>
              <a:rPr lang="ru-RU" sz="2800" dirty="0" smtClean="0"/>
              <a:t>автоматизированная система управления системой электроснабжения (АСУ СЭС)</a:t>
            </a:r>
          </a:p>
          <a:p>
            <a:r>
              <a:rPr lang="ru-RU" sz="2800" dirty="0" smtClean="0"/>
              <a:t>автоматизированная система контроля и учета энергоресурсов (АСКУЭ)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Функции АСУЭ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отображение текущего состояния главной схемы электроснабжения в виде мнемосхемы; </a:t>
            </a:r>
          </a:p>
          <a:p>
            <a:pPr lvl="0"/>
            <a:r>
              <a:rPr lang="ru-RU" sz="2400" dirty="0" smtClean="0"/>
              <a:t>измерение, контроль, отображение и регистрация параметров; </a:t>
            </a:r>
          </a:p>
          <a:p>
            <a:pPr lvl="0"/>
            <a:r>
              <a:rPr lang="ru-RU" sz="2400" dirty="0" smtClean="0"/>
              <a:t>обработка и вывод информации о состоянии главной схемы и оборудования в текстовой (табличной) и графической форме; </a:t>
            </a:r>
          </a:p>
          <a:p>
            <a:pPr lvl="0"/>
            <a:r>
              <a:rPr lang="ru-RU" sz="2400" dirty="0" smtClean="0"/>
              <a:t>дистанционное управление переключением выключателей главной схемы с контролем действий дежурного;</a:t>
            </a:r>
          </a:p>
          <a:p>
            <a:pPr lvl="0"/>
            <a:r>
              <a:rPr lang="ru-RU" sz="2400" dirty="0" smtClean="0"/>
              <a:t>обработка данных установившихся режимов для различных эксплуатационных целей; диагностика защит и автоматики с аварийной сигнализацией; дистанционное изменение установок цифровых РЗА, управление их вводом в работу; </a:t>
            </a:r>
          </a:p>
          <a:p>
            <a:pPr lvl="0"/>
            <a:r>
              <a:rPr lang="ru-RU" sz="2400" dirty="0" smtClean="0"/>
              <a:t>регистрация и сигнализация возникновения феррорезонансных режимов в сети;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569755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проверка достоверности входной информации; диагностика и контроль оборудования; </a:t>
            </a:r>
          </a:p>
          <a:p>
            <a:pPr lvl="0"/>
            <a:r>
              <a:rPr lang="ru-RU" sz="2400" dirty="0" smtClean="0"/>
              <a:t>формирование базы данных, хранение и документирование информации (ведение суточной ведомости, ведомости событий, архивов); технический (коммерческий) учет электроэнергии и контроль энергопотребления; контроль параметров качества электроэнергии;</a:t>
            </a:r>
          </a:p>
          <a:p>
            <a:pPr lvl="0"/>
            <a:r>
              <a:rPr lang="ru-RU" sz="2400" dirty="0" smtClean="0"/>
              <a:t>автоматическое противоаварийное управление; регистрация (</a:t>
            </a:r>
            <a:r>
              <a:rPr lang="ru-RU" sz="2400" dirty="0" err="1" smtClean="0"/>
              <a:t>осциллографирование</a:t>
            </a:r>
            <a:r>
              <a:rPr lang="ru-RU" sz="2400" dirty="0" smtClean="0"/>
              <a:t>) параметров аварийных и переходных процессов и анализ осциллограмм; </a:t>
            </a:r>
          </a:p>
          <a:p>
            <a:pPr lvl="0"/>
            <a:r>
              <a:rPr lang="ru-RU" sz="2400" dirty="0" smtClean="0"/>
              <a:t>контроль режима аккумуляторной батареи и изоляции ее цепей; </a:t>
            </a:r>
          </a:p>
          <a:p>
            <a:pPr lvl="0"/>
            <a:r>
              <a:rPr lang="ru-RU" sz="2400" dirty="0" smtClean="0"/>
              <a:t>диагностика состояния аппаратуры и программного обеспечения АСУ СЭС; </a:t>
            </a:r>
          </a:p>
          <a:p>
            <a:pPr lvl="0"/>
            <a:r>
              <a:rPr lang="ru-RU" sz="2400" dirty="0" smtClean="0"/>
              <a:t>передача информации о состоянии системы электроснабжения в технологическую АСУ по ее каналу связи на ЦДП и в другие службы предприятия.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АСУ компрессорной станции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</a:rPr>
              <a:t>Объекты СЭ, входящие в АСУ СЭС</a:t>
            </a:r>
            <a:r>
              <a:rPr lang="ru-RU" sz="2200" dirty="0" smtClean="0"/>
              <a:t>: </a:t>
            </a:r>
          </a:p>
          <a:p>
            <a:r>
              <a:rPr lang="ru-RU" sz="2200" dirty="0" smtClean="0"/>
              <a:t>открытое распределительное устройство 110 кВ (ОРУ-110 кВ); </a:t>
            </a:r>
          </a:p>
          <a:p>
            <a:r>
              <a:rPr lang="ru-RU" sz="2200" dirty="0" smtClean="0"/>
              <a:t>комплектное распределительное устройство 6-10 кВ (КРУ 6-10 кВ); </a:t>
            </a:r>
          </a:p>
          <a:p>
            <a:r>
              <a:rPr lang="ru-RU" sz="2200" dirty="0" smtClean="0"/>
              <a:t>электростанция собственных нужд; </a:t>
            </a:r>
          </a:p>
          <a:p>
            <a:r>
              <a:rPr lang="ru-RU" sz="2200" dirty="0" smtClean="0"/>
              <a:t>комплектная трансформаторная подстанция (КТП) собственных нужд (СН); </a:t>
            </a:r>
          </a:p>
          <a:p>
            <a:r>
              <a:rPr lang="ru-RU" sz="2200" dirty="0" smtClean="0"/>
              <a:t>КТП производственно-эксплуатационного блока (КТП </a:t>
            </a:r>
            <a:r>
              <a:rPr lang="ru-RU" sz="2200" dirty="0" err="1" smtClean="0"/>
              <a:t>ПЭБа</a:t>
            </a:r>
            <a:r>
              <a:rPr lang="ru-RU" sz="2200" dirty="0" smtClean="0"/>
              <a:t>); </a:t>
            </a:r>
          </a:p>
          <a:p>
            <a:r>
              <a:rPr lang="ru-RU" sz="2200" dirty="0" smtClean="0"/>
              <a:t>КТП агрегатов воздушного охлаждения газа (КТП АВО газа); </a:t>
            </a:r>
          </a:p>
          <a:p>
            <a:r>
              <a:rPr lang="ru-RU" sz="2200" dirty="0" smtClean="0"/>
              <a:t>КТП вспомогательных сооружений; </a:t>
            </a:r>
          </a:p>
          <a:p>
            <a:r>
              <a:rPr lang="ru-RU" sz="2200" dirty="0" smtClean="0"/>
              <a:t>КТП водозаборных сооружений; </a:t>
            </a:r>
          </a:p>
          <a:p>
            <a:r>
              <a:rPr lang="ru-RU" sz="2200" dirty="0" smtClean="0"/>
              <a:t>автоматическая дизельная электростанция (АДЭС); </a:t>
            </a:r>
          </a:p>
          <a:p>
            <a:r>
              <a:rPr lang="ru-RU" sz="2200" dirty="0" err="1" smtClean="0"/>
              <a:t>общестанционный</a:t>
            </a:r>
            <a:r>
              <a:rPr lang="ru-RU" sz="2200" dirty="0" smtClean="0"/>
              <a:t> щит станции управления (ОЩСУ); </a:t>
            </a:r>
          </a:p>
          <a:p>
            <a:r>
              <a:rPr lang="ru-RU" sz="2200" dirty="0" smtClean="0"/>
              <a:t>щит постоянного тока (ЩТП); </a:t>
            </a:r>
          </a:p>
          <a:p>
            <a:r>
              <a:rPr lang="ru-RU" sz="2200" dirty="0" smtClean="0"/>
              <a:t>системы кондиционирования и вентиляции.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2602BE"/>
                </a:solidFill>
              </a:rPr>
              <a:t>Решения в области АСУТП для цифровых подстанций</a:t>
            </a:r>
          </a:p>
        </p:txBody>
      </p:sp>
      <p:pic>
        <p:nvPicPr>
          <p:cNvPr id="1026" name="Picture 2" descr="«Цифровая» подстан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17" y="1196752"/>
            <a:ext cx="7992888" cy="54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УИУ </a:t>
            </a:r>
            <a:r>
              <a:rPr lang="ru-RU" dirty="0" smtClean="0"/>
              <a:t>- </a:t>
            </a:r>
            <a:r>
              <a:rPr lang="ru-RU" dirty="0"/>
              <a:t>устройство измерения и управления</a:t>
            </a:r>
          </a:p>
          <a:p>
            <a:r>
              <a:rPr lang="ru-RU" dirty="0"/>
              <a:t>РЗ </a:t>
            </a:r>
            <a:r>
              <a:rPr lang="ru-RU" dirty="0" smtClean="0"/>
              <a:t>   </a:t>
            </a:r>
            <a:r>
              <a:rPr lang="ru-RU" dirty="0"/>
              <a:t>- устройство релейной защиты</a:t>
            </a:r>
          </a:p>
          <a:p>
            <a:r>
              <a:rPr lang="ru-RU" dirty="0"/>
              <a:t>ЦВУ </a:t>
            </a:r>
            <a:r>
              <a:rPr lang="ru-RU" dirty="0" smtClean="0"/>
              <a:t>- </a:t>
            </a:r>
            <a:r>
              <a:rPr lang="ru-RU" dirty="0"/>
              <a:t>центральное вычислительное устройство</a:t>
            </a:r>
          </a:p>
          <a:p>
            <a:r>
              <a:rPr lang="ru-RU" dirty="0" smtClean="0"/>
              <a:t>ППД - </a:t>
            </a:r>
            <a:r>
              <a:rPr lang="ru-RU" dirty="0"/>
              <a:t>процессор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19976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Трансформаторы т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56179" cy="62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Эффект Фарад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715" y="188640"/>
            <a:ext cx="4348477" cy="27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1714" y="6237312"/>
            <a:ext cx="42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1А до 170 кА(5Р). Эффект Фарадея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332656"/>
            <a:ext cx="25922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02BE"/>
                </a:solidFill>
              </a:rPr>
              <a:t>Оптико-электронные трансформаторы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Полная гальваническая развязка от цепей с высоким напряжением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Помехозащищенность от внешних электромагнитных возмущений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Высокое </a:t>
            </a:r>
            <a:r>
              <a:rPr lang="ru-RU" sz="1600" dirty="0"/>
              <a:t>быстродействие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Повышенная электробезопасность и </a:t>
            </a:r>
            <a:r>
              <a:rPr lang="ru-RU" sz="1600" dirty="0" err="1" smtClean="0"/>
              <a:t>Взрывопожаробезопасность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Пассивность чувствительного </a:t>
            </a:r>
            <a:r>
              <a:rPr lang="ru-RU" sz="1600" dirty="0" smtClean="0"/>
              <a:t>элемента</a:t>
            </a:r>
            <a:endParaRPr lang="ru-RU" sz="1600" dirty="0"/>
          </a:p>
        </p:txBody>
      </p:sp>
      <p:pic>
        <p:nvPicPr>
          <p:cNvPr id="2056" name="Picture 8" descr="https://upload.wikimedia.org/wikipedia/commons/thumb/a/a5/Faraday_effect.svg/220px-Faraday_effec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740" y="3140968"/>
            <a:ext cx="3672408" cy="27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2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став вторичных устрой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97587" cy="65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4331" y="5877272"/>
            <a:ext cx="18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602BE"/>
                </a:solidFill>
              </a:rPr>
              <a:t>Основная схема </a:t>
            </a:r>
            <a:endParaRPr lang="ru-RU" b="1" dirty="0">
              <a:solidFill>
                <a:srgbClr val="2602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1093</Words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Основы АСУ электроустановок систем электроснабжения</vt:lpstr>
      <vt:lpstr>Автоматизация систем управления энергоснабжением </vt:lpstr>
      <vt:lpstr>АСУ</vt:lpstr>
      <vt:lpstr>Функции АСУЭ</vt:lpstr>
      <vt:lpstr>Слайд 5</vt:lpstr>
      <vt:lpstr>АСУ компрессорной станции</vt:lpstr>
      <vt:lpstr>Решения в области АСУТП для цифровых подстанций</vt:lpstr>
      <vt:lpstr>Слайд 8</vt:lpstr>
      <vt:lpstr>Слайд 9</vt:lpstr>
      <vt:lpstr>Слайд 10</vt:lpstr>
      <vt:lpstr>Слайд 11</vt:lpstr>
      <vt:lpstr>Слайд 12</vt:lpstr>
      <vt:lpstr>Основные цели АСКУЭ: </vt:lpstr>
      <vt:lpstr>Слайд 14</vt:lpstr>
      <vt:lpstr>Автоматизированная система коммерческого учета электроэнергии, ключевые компоненты </vt:lpstr>
      <vt:lpstr>Компоненты АСКУЭ</vt:lpstr>
      <vt:lpstr>Слайд 17</vt:lpstr>
      <vt:lpstr>Просмотр результатов измерений в режиме реального времени </vt:lpstr>
      <vt:lpstr>Просмотр результатов измерений</vt:lpstr>
      <vt:lpstr>Удобный анализ данных</vt:lpstr>
      <vt:lpstr>Для абонентов – личный кабинет</vt:lpstr>
      <vt:lpstr>АСУ ТП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систем управления энергоснабжением</dc:title>
  <dc:creator>user</dc:creator>
  <cp:lastModifiedBy>user</cp:lastModifiedBy>
  <cp:revision>31</cp:revision>
  <dcterms:created xsi:type="dcterms:W3CDTF">2023-02-07T10:24:34Z</dcterms:created>
  <dcterms:modified xsi:type="dcterms:W3CDTF">2023-02-08T11:16:19Z</dcterms:modified>
</cp:coreProperties>
</file>