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9C0F71-8E34-42F6-9724-FC622C44695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FB18A9D-9EE8-4BD4-B046-3EB44AC4E6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503EAA2-B2BC-4D2E-877A-133CDA8629AE}"/>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DF70E73A-AFCD-4DA6-A07C-EF0D59943C3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5F77CED-70DC-4C27-A8A7-0024DE4402E6}"/>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204953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6410A-E50E-4886-93F5-9829C6074FDD}"/>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387197C-9A7D-4124-9B4C-526D97B38C7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1BEF81F-CD7D-4DE6-8380-8AC960FF5C93}"/>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CEC132FC-ED2A-4925-AFA1-D855CB24533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9D25D33-AECC-4DFC-A8EA-1CEA24A3267D}"/>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3135538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3AB336B-F75F-4541-AF94-8D32342A5B9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90930A9-66F5-46CD-85CC-4FD87429E81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0B7D25B-DD96-4ABF-B85C-C218F4CD722F}"/>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2E3EB678-6EE5-4306-B32E-1114A464DC4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60F031-B9E6-4128-B80B-07B023500FE5}"/>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299132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68A229-E850-4191-8D3B-CC967F9D206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6AF3929-009C-4D97-83A2-E1E11AE9FD4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0E73FE0-408C-45A3-B816-A0689116313B}"/>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C53B27AD-2C6E-4841-A941-E232ECA4912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9EF4293-CADA-45AB-A69E-632A816EE425}"/>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3474757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AE37A3-C2D5-42ED-975E-AA2F89602D5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AB7E02D-DFA1-4D36-8547-FD582D16AF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F03F42C-60BF-4F6D-A45C-B31A8B326D73}"/>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43FEA94C-CCDE-4C2C-B82D-F5A4EE6F39C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8750AF5-40AB-430A-9194-E5170C409DF2}"/>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386996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24AF97-9C49-4704-BEAC-A1ABE09821C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A673837-E7A8-42AD-988C-E2D1C50F29F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F26EA78-7CC2-4FD8-B470-D8D0443AB9A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2AA83CB-10B5-4ED4-83B9-6CDEC139A61E}"/>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9885ACED-BC4C-41A1-A18E-C85099AF7A3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7443509-6ECF-4BEA-8F57-B43A90947C4A}"/>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410135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3E1797-509E-4C91-BF10-34A61FB667D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993E6E7-CADF-4575-964E-952FBC2440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5AE3915-12C7-4B7F-A1A0-2D9A9201A9D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BE2871D-1CDD-4109-A080-B66953606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42390CA-604D-46D3-BB8A-C51C232C80C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09FEABE-871C-4D40-8C57-1232724250CC}"/>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8" name="Нижний колонтитул 7">
            <a:extLst>
              <a:ext uri="{FF2B5EF4-FFF2-40B4-BE49-F238E27FC236}">
                <a16:creationId xmlns:a16="http://schemas.microsoft.com/office/drawing/2014/main" id="{E5253820-D065-4C4D-A0F2-FF6C5F4800E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4BB0E47D-0E82-48FC-AF97-4A03F777054B}"/>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581058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FAD5FF-ED83-4681-983F-6DD6766442D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9326C57-F4E1-4C2D-83E7-794D8E3E4716}"/>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4" name="Нижний колонтитул 3">
            <a:extLst>
              <a:ext uri="{FF2B5EF4-FFF2-40B4-BE49-F238E27FC236}">
                <a16:creationId xmlns:a16="http://schemas.microsoft.com/office/drawing/2014/main" id="{60176ACF-876B-446D-8ED1-65222FE5AE9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4E63F1A-6178-497E-855E-EFF7DDACA099}"/>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2624472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81C87AF-A3C9-4AFA-A23D-27A5B49D5581}"/>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3" name="Нижний колонтитул 2">
            <a:extLst>
              <a:ext uri="{FF2B5EF4-FFF2-40B4-BE49-F238E27FC236}">
                <a16:creationId xmlns:a16="http://schemas.microsoft.com/office/drawing/2014/main" id="{528CA9B5-226F-47E8-8349-CD22466862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452320F-F840-4DB7-9180-84FB8FB69826}"/>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3048108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52AF24-3F83-4C45-BB2D-364A52A38D6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86754AD-B503-49BD-8EA5-5D2AE53A85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FC8918E3-B915-4ECF-A367-2D7C208C90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DE4BC98-4DA5-440D-9E98-C79B4F2FE6D9}"/>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D6500739-B6E6-484A-A1B6-735241CB6E7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D6E7451-1F2F-493A-92BC-8FEC01A153AB}"/>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328742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280558-6C66-49FA-9D99-BB979010D68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10A64862-37DA-4F16-AF89-52F885CA2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380FD6D-2291-4F77-A713-9ECA509DFD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2B43D89-8FE2-4B93-A987-08FDDBED9E05}"/>
              </a:ext>
            </a:extLst>
          </p:cNvPr>
          <p:cNvSpPr>
            <a:spLocks noGrp="1"/>
          </p:cNvSpPr>
          <p:nvPr>
            <p:ph type="dt" sz="half" idx="10"/>
          </p:nvPr>
        </p:nvSpPr>
        <p:spPr/>
        <p:txBody>
          <a:bodyPr/>
          <a:lstStyle/>
          <a:p>
            <a:fld id="{B936A24A-77F4-42B9-933D-6832D76EC136}"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BF79EFC9-0BC8-4D6D-8E75-E73F627EF5C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46342B9-8AB3-4CBB-8C8F-3CE186D022C4}"/>
              </a:ext>
            </a:extLst>
          </p:cNvPr>
          <p:cNvSpPr>
            <a:spLocks noGrp="1"/>
          </p:cNvSpPr>
          <p:nvPr>
            <p:ph type="sldNum" sz="quarter" idx="12"/>
          </p:nvPr>
        </p:nvSpPr>
        <p:spPr/>
        <p:txBody>
          <a:bodyPr/>
          <a:lstStyle/>
          <a:p>
            <a:fld id="{1199C0A8-B57F-49EC-8031-A8D0B8070708}" type="slidenum">
              <a:rPr lang="ru-RU" smtClean="0"/>
              <a:t>‹#›</a:t>
            </a:fld>
            <a:endParaRPr lang="ru-RU"/>
          </a:p>
        </p:txBody>
      </p:sp>
    </p:spTree>
    <p:extLst>
      <p:ext uri="{BB962C8B-B14F-4D97-AF65-F5344CB8AC3E}">
        <p14:creationId xmlns:p14="http://schemas.microsoft.com/office/powerpoint/2010/main" val="77669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B87EB-0ADF-4B61-84C2-EAADBF4D64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39B1177-FE1C-49BF-BE72-EE509C3D94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ECE55BE-209C-4E78-8FBD-B0F299F642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6A24A-77F4-42B9-933D-6832D76EC136}"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911316F5-BA6F-4E17-BCA2-17BD900C8E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D10183D-92D9-40C9-946D-3F77474337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9C0A8-B57F-49EC-8031-A8D0B8070708}" type="slidenum">
              <a:rPr lang="ru-RU" smtClean="0"/>
              <a:t>‹#›</a:t>
            </a:fld>
            <a:endParaRPr lang="ru-RU"/>
          </a:p>
        </p:txBody>
      </p:sp>
    </p:spTree>
    <p:extLst>
      <p:ext uri="{BB962C8B-B14F-4D97-AF65-F5344CB8AC3E}">
        <p14:creationId xmlns:p14="http://schemas.microsoft.com/office/powerpoint/2010/main" val="292047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5D7AEF-5B89-43AB-93A7-A57629DDA21D}"/>
              </a:ext>
            </a:extLst>
          </p:cNvPr>
          <p:cNvSpPr>
            <a:spLocks noGrp="1"/>
          </p:cNvSpPr>
          <p:nvPr>
            <p:ph type="ctrTitle"/>
          </p:nvPr>
        </p:nvSpPr>
        <p:spPr>
          <a:xfrm>
            <a:off x="514905" y="1939109"/>
            <a:ext cx="11221375" cy="2387600"/>
          </a:xfrm>
        </p:spPr>
        <p:txBody>
          <a:bodyPr>
            <a:normAutofit/>
          </a:bodyPr>
          <a:lstStyle/>
          <a:p>
            <a:r>
              <a:rPr lang="ru-RU" sz="4400" dirty="0">
                <a:effectLst/>
                <a:latin typeface="Times New Roman" panose="02020603050405020304" pitchFamily="18" charset="0"/>
                <a:ea typeface="Calibri" panose="020F0502020204030204" pitchFamily="34" charset="0"/>
                <a:cs typeface="Times New Roman" panose="02020603050405020304" pitchFamily="18" charset="0"/>
              </a:rPr>
              <a:t>Ход приемки сырья, учет количества и оценка качества молочного сырья</a:t>
            </a:r>
            <a:br>
              <a:rPr lang="ru-RU" sz="4400" dirty="0">
                <a:effectLst/>
                <a:latin typeface="Times New Roman" panose="02020603050405020304" pitchFamily="18" charset="0"/>
                <a:ea typeface="Calibri" panose="020F0502020204030204" pitchFamily="34"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917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4A1359-104C-42B9-9B73-A5302D3BD7EB}"/>
              </a:ext>
            </a:extLst>
          </p:cNvPr>
          <p:cNvSpPr txBox="1"/>
          <p:nvPr/>
        </p:nvSpPr>
        <p:spPr>
          <a:xfrm>
            <a:off x="233037" y="100198"/>
            <a:ext cx="11734061" cy="6155531"/>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Эти сепараторы используются в поточных линиях производства масла способом преобразования высокожирных сливок в масло и в поточных линиях производства творога раздельным способом.</a:t>
            </a:r>
          </a:p>
          <a:p>
            <a:pPr marR="200" algn="just"/>
            <a:r>
              <a:rPr lang="ru-RU" sz="1800" b="0" i="0" u="none" strike="noStrike" baseline="0" dirty="0">
                <a:latin typeface="Times New Roman" panose="02020603050405020304" pitchFamily="18" charset="0"/>
              </a:rPr>
              <a:t>Сепаратор для высокожирных сливок отличается от сепаратора- сливкоотделителя. Сырьем являются сливки жирностью 30-40%, а в результате сепарирования получают высокожирные сливки и пахту с массовой долей жира около 0,3%. Ввиду высокой вязкости сырья и продуктов сепарирования размеры </a:t>
            </a:r>
            <a:r>
              <a:rPr lang="ru-RU" sz="1800" b="0" i="0" u="none" strike="noStrike" baseline="0" dirty="0" err="1">
                <a:latin typeface="Times New Roman" panose="02020603050405020304" pitchFamily="18" charset="0"/>
              </a:rPr>
              <a:t>межтарелочных</a:t>
            </a:r>
            <a:r>
              <a:rPr lang="ru-RU" sz="1800" b="0" i="0" u="none" strike="noStrike" baseline="0" dirty="0">
                <a:latin typeface="Times New Roman" panose="02020603050405020304" pitchFamily="18" charset="0"/>
              </a:rPr>
              <a:t> зазоров в барабане сепаратора увеличены, температура сепарирования соответствует температуре пастеризации сливок при производстве масла. Регулировка массовой доли жира в высокожирных сливках осуществляется с помощью регулятора на линии пахты.</a:t>
            </a:r>
          </a:p>
          <a:p>
            <a:pPr algn="just"/>
            <a:r>
              <a:rPr lang="ru-RU" sz="1800" b="1" i="1" u="none" strike="noStrike" baseline="0" dirty="0">
                <a:latin typeface="Times New Roman" panose="02020603050405020304" pitchFamily="18" charset="0"/>
              </a:rPr>
              <a:t>Нормализация молока</a:t>
            </a:r>
            <a:endParaRPr lang="ru-RU"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Для получения молочных продуктов стандартного состава используют нормализацию - регулирование состава сырья по одному или нескольким компонентам молока, например, по жиру, белку, сухому обезжиренному молочному остатку (СОМО).</a:t>
            </a:r>
          </a:p>
          <a:p>
            <a:pPr marR="200" algn="just"/>
            <a:r>
              <a:rPr lang="ru-RU" sz="1800" b="0" i="1" u="none" strike="noStrike" baseline="0" dirty="0">
                <a:latin typeface="Times New Roman" panose="02020603050405020304" pitchFamily="18" charset="0"/>
              </a:rPr>
              <a:t>На промышленную переработку поступает молочное сырье разного состава, что определяется периодом лактации, временем года, рационом кормления, породой скота и многими другими факторами, а в готовом продукте состав строго регламентируется. Поэтому при поступлении сырья на завод приемная лаборатория определяет количество поступившего молока и его состав, а в аппаратных цехах проводят нормализацию сырья в зависимости от вида вырабатываемой продукции.</a:t>
            </a:r>
            <a:endParaRPr lang="ru-RU"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По массовой доле жира молоко нормализуют при производстве всех молочных продуктов, кроме нежирных. По массовой доле сухих или сухих обезжиренных веществ молоко нормализуют после нормализации по массовой доле жира при производстве некоторых видов молочных продуктов (молочных консервов, сыров, творога, молочных продуктов с повышенной долей сухих обезжиренных веществ и т. д.).</a:t>
            </a:r>
          </a:p>
          <a:p>
            <a:pPr marR="200" algn="just"/>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2384626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907679-2A21-4980-8F23-EE8744ADFA87}"/>
              </a:ext>
            </a:extLst>
          </p:cNvPr>
          <p:cNvSpPr txBox="1"/>
          <p:nvPr/>
        </p:nvSpPr>
        <p:spPr>
          <a:xfrm>
            <a:off x="150921" y="213855"/>
            <a:ext cx="11540971" cy="5909310"/>
          </a:xfrm>
          <a:prstGeom prst="rect">
            <a:avLst/>
          </a:prstGeom>
          <a:noFill/>
        </p:spPr>
        <p:txBody>
          <a:bodyPr wrap="square">
            <a:spAutoFit/>
          </a:bodyPr>
          <a:lstStyle/>
          <a:p>
            <a:pPr algn="just"/>
            <a:r>
              <a:rPr lang="ru-RU" sz="1800" i="0" u="none" strike="noStrike" baseline="0" dirty="0">
                <a:latin typeface="Times New Roman" panose="02020603050405020304" pitchFamily="18" charset="0"/>
              </a:rPr>
              <a:t>Существует два принципиальных варианта нормализации молока по жиру.</a:t>
            </a:r>
          </a:p>
          <a:p>
            <a:pPr algn="just"/>
            <a:r>
              <a:rPr lang="ru-RU" sz="1800" b="1" i="0" u="none" strike="noStrike" baseline="0" dirty="0">
                <a:latin typeface="Times New Roman" panose="02020603050405020304" pitchFamily="18" charset="0"/>
              </a:rPr>
              <a:t>1 вариант. </a:t>
            </a:r>
            <a:r>
              <a:rPr lang="ru-RU" sz="1800" i="0" u="none" strike="noStrike" baseline="0" dirty="0">
                <a:latin typeface="Times New Roman" panose="02020603050405020304" pitchFamily="18" charset="0"/>
              </a:rPr>
              <a:t>Массовая доля жира в цельном молоке больше, чем требуется в производстве, поэтому необходимо снизить содержание жира. Для этого к цельному молоку добавляют рассчитанное количество обезжиренного молока или проводят сепарирование.</a:t>
            </a:r>
          </a:p>
          <a:p>
            <a:pPr algn="just"/>
            <a:r>
              <a:rPr lang="ru-RU" sz="1800" b="1" i="0" u="none" strike="noStrike" baseline="0" dirty="0">
                <a:latin typeface="Times New Roman" panose="02020603050405020304" pitchFamily="18" charset="0"/>
              </a:rPr>
              <a:t>2 вариант. </a:t>
            </a:r>
            <a:r>
              <a:rPr lang="ru-RU" sz="1800" i="0" u="none" strike="noStrike" baseline="0" dirty="0">
                <a:latin typeface="Times New Roman" panose="02020603050405020304" pitchFamily="18" charset="0"/>
              </a:rPr>
              <a:t>Массовая доля жира в цельном молоке ниже, чем требуется для производства, поэтому необходимо повысить содержание жира. Для этого к цельному молоку добавляют рассчитанное количество сливок или проводят сепарирование.</a:t>
            </a:r>
          </a:p>
          <a:p>
            <a:pPr marR="200" algn="just"/>
            <a:r>
              <a:rPr lang="ru-RU" sz="1800" b="0" i="0" u="none" strike="noStrike" baseline="0" dirty="0">
                <a:latin typeface="Times New Roman" panose="02020603050405020304" pitchFamily="18" charset="0"/>
              </a:rPr>
              <a:t>Нормализацию молока по массовой доле жира выполняют периодическим и непрерывным способами.</a:t>
            </a:r>
          </a:p>
          <a:p>
            <a:pPr marR="200" algn="just"/>
            <a:r>
              <a:rPr lang="ru-RU" sz="1800" b="0" i="0" u="none" strike="noStrike" baseline="0" dirty="0">
                <a:latin typeface="Times New Roman" panose="02020603050405020304" pitchFamily="18" charset="0"/>
              </a:rPr>
              <a:t>При периодическом способе нормализации молока смешивают обезжиренное молоко и сливки с цельным молоком или между собой в количествах, необходимых для получения молока с заданной массовой долей жира.</a:t>
            </a:r>
          </a:p>
          <a:p>
            <a:pPr marR="200" algn="just"/>
            <a:r>
              <a:rPr lang="ru-RU" sz="1800" b="0" i="0" u="none" strike="noStrike" baseline="0" dirty="0">
                <a:latin typeface="Times New Roman" panose="02020603050405020304" pitchFamily="18" charset="0"/>
              </a:rPr>
              <a:t>При непрерывном способе нормализация молока осуществляется в потоке на сепараторе-сливкоотделителе с нормализующим устройством.</a:t>
            </a:r>
          </a:p>
          <a:p>
            <a:pPr marR="200" algn="just"/>
            <a:r>
              <a:rPr lang="ru-RU" sz="1800" b="1" i="0" u="sng" strike="noStrike" baseline="0" dirty="0">
                <a:latin typeface="Times New Roman" panose="02020603050405020304" pitchFamily="18" charset="0"/>
              </a:rPr>
              <a:t>Нормализация молока непрерывным способом</a:t>
            </a:r>
            <a:r>
              <a:rPr lang="ru-RU" sz="1800" b="1" i="0" u="none" strike="noStrike" baseline="0" dirty="0">
                <a:latin typeface="Times New Roman" panose="02020603050405020304" pitchFamily="18" charset="0"/>
              </a:rPr>
              <a:t>.</a:t>
            </a:r>
            <a:r>
              <a:rPr lang="ru-RU" sz="1800" b="0" i="0" u="none" strike="noStrike" baseline="0" dirty="0">
                <a:latin typeface="Times New Roman" panose="02020603050405020304" pitchFamily="18" charset="0"/>
              </a:rPr>
              <a:t> Непрерывный способ предусматривает нормализацию состава молока на сепараторе-сливкоотделителе с нормализующим устройством. Цельное молоко сепарируют с разделением на сливки и обезжиренное молоко и последующей нормализацией по разным схемам.</a:t>
            </a:r>
          </a:p>
          <a:p>
            <a:pPr marR="200" algn="just"/>
            <a:r>
              <a:rPr lang="ru-RU" sz="1800" b="0" i="0" u="none" strike="noStrike" baseline="0" dirty="0">
                <a:latin typeface="Times New Roman" panose="02020603050405020304" pitchFamily="18" charset="0"/>
              </a:rPr>
              <a:t>По одной схеме полученные обезжиренное молоко и сливки смешивают в нормализующем устройстве сепаратора в пропорциях, необходимых для получения определенной массовой доли жира в нормализованном молоке. При этом из сепаратора отводят остаток либо обезжиренного молока, либо сливок в зависимости от массовой доли жира в цельном и нормализованном молоке. По этой же схеме можно нормализовать сливки в потоке, регулируя массовую долю жира в сливках.</a:t>
            </a:r>
          </a:p>
          <a:p>
            <a:pPr algn="just"/>
            <a:endParaRPr lang="ru-RU" sz="180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59746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493D65-0AEB-4D39-A875-3C27AEA5F987}"/>
              </a:ext>
            </a:extLst>
          </p:cNvPr>
          <p:cNvSpPr txBox="1"/>
          <p:nvPr/>
        </p:nvSpPr>
        <p:spPr>
          <a:xfrm>
            <a:off x="321814" y="210312"/>
            <a:ext cx="11663039" cy="6186309"/>
          </a:xfrm>
          <a:prstGeom prst="rect">
            <a:avLst/>
          </a:prstGeom>
          <a:noFill/>
        </p:spPr>
        <p:txBody>
          <a:bodyPr wrap="square">
            <a:spAutoFit/>
          </a:bodyPr>
          <a:lstStyle/>
          <a:p>
            <a:pPr algn="just"/>
            <a:r>
              <a:rPr lang="ru-RU" sz="1800" b="1" i="1" u="none" strike="noStrike" baseline="0" dirty="0">
                <a:latin typeface="Times New Roman" panose="02020603050405020304" pitchFamily="18" charset="0"/>
              </a:rPr>
              <a:t>Приемка молока на заводе и учет количества сырья</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Молоко на молочный завод доставляют специализированным транспортом: автомобильным</a:t>
            </a:r>
            <a:r>
              <a:rPr lang="ru-RU" sz="1800" b="0" i="1" u="none" strike="noStrike" baseline="0" dirty="0">
                <a:latin typeface="Times New Roman" panose="02020603050405020304" pitchFamily="18" charset="0"/>
              </a:rPr>
              <a:t> (чаще всего),</a:t>
            </a:r>
            <a:r>
              <a:rPr lang="ru-RU" sz="1800" b="0" i="0" u="none" strike="noStrike" baseline="0" dirty="0">
                <a:latin typeface="Times New Roman" panose="02020603050405020304" pitchFamily="18" charset="0"/>
              </a:rPr>
              <a:t> железнодорожным, водным. В качестве транспорта используют рефрижераторы, машины с изотермическими кузовами или молочные цистерны. Молоко и сливки можно доставлять на завод во флягах. </a:t>
            </a:r>
          </a:p>
          <a:p>
            <a:pPr marR="200" algn="just"/>
            <a:r>
              <a:rPr lang="ru-RU" sz="1800" b="0" i="0" u="none" strike="noStrike" baseline="0" dirty="0">
                <a:latin typeface="Times New Roman" panose="02020603050405020304" pitchFamily="18" charset="0"/>
              </a:rPr>
              <a:t>Молоко кислотностью не более 18°Т, охлажденное до 4°С, может храниться до отправки на молокоперерабатывающий завод не более 6 ч, а охлажденное до 6°С - не более 4 ч. При длительности транспортирования молока до 10 ч оно должно отгружаться с температурой не выше 6°С; при длительности транспортирования молока до 16 ч оно должно быть охлаждено на ферме до температуры не выше 4°С.</a:t>
            </a:r>
          </a:p>
          <a:p>
            <a:pPr marR="200" algn="just"/>
            <a:r>
              <a:rPr lang="ru-RU" sz="1800" b="0" i="0" u="none" strike="noStrike" baseline="0" dirty="0">
                <a:latin typeface="Times New Roman" panose="02020603050405020304" pitchFamily="18" charset="0"/>
              </a:rPr>
              <a:t>Слив молока из </a:t>
            </a:r>
            <a:r>
              <a:rPr lang="ru-RU" sz="1800" b="0" i="0" u="none" strike="noStrike" baseline="0" dirty="0" err="1">
                <a:latin typeface="Times New Roman" panose="02020603050405020304" pitchFamily="18" charset="0"/>
              </a:rPr>
              <a:t>автомолцистерны</a:t>
            </a:r>
            <a:r>
              <a:rPr lang="ru-RU" sz="1800" b="0" i="0" u="none" strike="noStrike" baseline="0" dirty="0">
                <a:latin typeface="Times New Roman" panose="02020603050405020304" pitchFamily="18" charset="0"/>
              </a:rPr>
              <a:t> при приемке на заводе осуществляется самотеком или с помощью заводского насоса. Специализированный транспорт для перевозки молока должен быть чистым, в исправном состоянии; кузов машины должен иметь гигиеническое покрытие, легко поддающееся мойке. Специализированный транспорт должен иметь санитарный паспорт, выдаваемый территориальными центрами Госсанэпиднадзора на каждую машину сроком не более чем на 6 мес. Машина без санитарного паспорта на территорию предприятия не допускается. Транспорт должен быть осмотрен и разрешен к погрузке ответственным от завода по контролю за состоянием транспорта. Нельзя допускать использование транспорта, предназначенного для перевозки молока, под перевозку других продуктов, ядохимикатов или сильно пахнущих веществ.</a:t>
            </a:r>
          </a:p>
          <a:p>
            <a:pPr marR="200" algn="just"/>
            <a:r>
              <a:rPr lang="ru-RU" sz="1800" b="0" i="0" u="none" strike="noStrike" baseline="0" dirty="0">
                <a:latin typeface="Times New Roman" panose="02020603050405020304" pitchFamily="18" charset="0"/>
              </a:rPr>
              <a:t>Шофер-экспедитор должен иметь при себе личную медицинскую книжку с отметками о прохождении медицинских осмотров, спецодежду, соблюдать правила личной гигиены и правила транспортирования молочных продуктов.</a:t>
            </a:r>
          </a:p>
          <a:p>
            <a:pPr marR="200" algn="just"/>
            <a:r>
              <a:rPr lang="ru-RU" sz="1800" b="0" i="0" u="none" strike="noStrike" baseline="0" dirty="0">
                <a:latin typeface="Times New Roman" panose="02020603050405020304" pitchFamily="18" charset="0"/>
              </a:rPr>
              <a:t>После приемки молока проводят санитарную обработку </a:t>
            </a:r>
            <a:r>
              <a:rPr lang="ru-RU" sz="1800" b="0" i="0" u="none" strike="noStrike" baseline="0" dirty="0" err="1">
                <a:latin typeface="Times New Roman" panose="02020603050405020304" pitchFamily="18" charset="0"/>
              </a:rPr>
              <a:t>автомолцистерн</a:t>
            </a:r>
            <a:r>
              <a:rPr lang="ru-RU" sz="1800" b="0" i="0" u="none" strike="noStrike" baseline="0" dirty="0">
                <a:latin typeface="Times New Roman" panose="02020603050405020304" pitchFamily="18" charset="0"/>
              </a:rPr>
              <a:t> и фляг в следующей последовательности: ополаскивание водой для удаления остатков молока или сливок, мойка моющими растворами, ополаскивание водой для удаления остатков моющих средств, обработка дезинфицирующими растворами и ополаскивание водой для удаления их остатков. </a:t>
            </a:r>
          </a:p>
        </p:txBody>
      </p:sp>
    </p:spTree>
    <p:extLst>
      <p:ext uri="{BB962C8B-B14F-4D97-AF65-F5344CB8AC3E}">
        <p14:creationId xmlns:p14="http://schemas.microsoft.com/office/powerpoint/2010/main" val="1626318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B86B5B-0179-482A-B006-8B8D9306F0EF}"/>
              </a:ext>
            </a:extLst>
          </p:cNvPr>
          <p:cNvSpPr txBox="1"/>
          <p:nvPr/>
        </p:nvSpPr>
        <p:spPr>
          <a:xfrm>
            <a:off x="246725" y="117693"/>
            <a:ext cx="11698550" cy="6740307"/>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На молокоперерабатывающем предприятии молоко принимают по массе т (кг) или объему V (м ).</a:t>
            </a:r>
          </a:p>
          <a:p>
            <a:pPr marR="200" algn="just"/>
            <a:r>
              <a:rPr lang="ru-RU" sz="1800" b="0" i="0" u="none" strike="noStrike" baseline="0" dirty="0">
                <a:latin typeface="Times New Roman" panose="02020603050405020304" pitchFamily="18" charset="0"/>
              </a:rPr>
              <a:t>Массу молока с фактической массовой долей жира при приемке пересчитывают в массу молока с базисной массовой долей жира (3.4%).</a:t>
            </a:r>
          </a:p>
          <a:p>
            <a:pPr marR="200" algn="just"/>
            <a:r>
              <a:rPr lang="ru-RU" sz="1800" b="0" i="0" u="none" strike="noStrike" baseline="0" dirty="0">
                <a:latin typeface="Times New Roman" panose="02020603050405020304" pitchFamily="18" charset="0"/>
              </a:rPr>
              <a:t>Для учета принимаемого молока применяют следующее оборудование: молокомеры - поплавковые и резервуарные; весы - тензометрические, шкальные, гирные, циферблатные; счетчики - шестеренные и с кольцевым поршнем; расходомеры - индукционные и турбинные.</a:t>
            </a:r>
          </a:p>
          <a:p>
            <a:pPr marR="200" algn="just"/>
            <a:r>
              <a:rPr lang="ru-RU" sz="1800" b="0" i="0" u="none" strike="noStrike" baseline="0" dirty="0">
                <a:latin typeface="Times New Roman" panose="02020603050405020304" pitchFamily="18" charset="0"/>
              </a:rPr>
              <a:t>Молоко и сливки, принимаемые в качестве сырья в сыром или пастеризованном виде, должны отвечать требованиям действующих нормативных документов по органолептическим, физико-химическим и санитарно-гигиеническим показателям. Вспомогательное сырье и материалы при приемке на предприятии также должны отвечать требованиям соответствующих ГОСТов и технических условий. Предприятия не должны принимать молоко без справок о ветеринарно-санитарном благополучии молочных ферм и молочных комплексов, предоставляемых органами ветеринарного надзора ежемесячно, а индивидуальными сдатчиками - не реже 1 раза в квартал.</a:t>
            </a:r>
          </a:p>
          <a:p>
            <a:pPr marR="200" algn="just"/>
            <a:r>
              <a:rPr lang="ru-RU" sz="1800" b="0" i="0" u="none" strike="noStrike" baseline="0" dirty="0">
                <a:latin typeface="Times New Roman" panose="02020603050405020304" pitchFamily="18" charset="0"/>
              </a:rPr>
              <a:t>Молоко из хозяйств, неблагополучных по заболеваниям животных бруцеллезом и туберкулезом, должно приниматься в обезвреженном виде в соответствии с Санитарными и ветеринарными правилами для молочных ферм, колхозов и совхозов и инструкциями ветеринарной службы при наличии специального разрешения органов ветеринарного и санитарно-эпидемиологического надзора.</a:t>
            </a:r>
          </a:p>
          <a:p>
            <a:pPr marR="200" algn="just"/>
            <a:r>
              <a:rPr lang="ru-RU" sz="1800" b="0" i="0" u="none" strike="noStrike" baseline="0" dirty="0">
                <a:latin typeface="Times New Roman" panose="02020603050405020304" pitchFamily="18" charset="0"/>
              </a:rPr>
              <a:t>В товарно-транспортной накладной на молоко или сливки из неблагополучных по заболеваниям хозяйств должна быть отметка «пастеризованное» и указана температура тепловой обработки. Каждая партия молока или сливок из таких хозяйств проверяется заводской лабораторией на эффективность пастеризации химическим методом и может быть принята только после получения отрицательной реакции на </a:t>
            </a:r>
            <a:r>
              <a:rPr lang="ru-RU" sz="1800" b="0" i="0" u="none" strike="noStrike" baseline="0" dirty="0" err="1">
                <a:latin typeface="Times New Roman" panose="02020603050405020304" pitchFamily="18" charset="0"/>
              </a:rPr>
              <a:t>пероксидазу</a:t>
            </a:r>
            <a:r>
              <a:rPr lang="ru-RU" sz="1800" b="0" i="0" u="none" strike="noStrike" baseline="0" dirty="0">
                <a:latin typeface="Times New Roman" panose="02020603050405020304" pitchFamily="18" charset="0"/>
              </a:rPr>
              <a:t>. Ассортимент вырабатываемой из этого сырья продукции должен быть согласован с органами Госсанэпиднадзора.</a:t>
            </a:r>
          </a:p>
          <a:p>
            <a:pPr marR="200" algn="just"/>
            <a:r>
              <a:rPr lang="ru-RU" sz="1800" b="0" i="0" u="none" strike="noStrike" baseline="0" dirty="0">
                <a:latin typeface="Times New Roman" panose="02020603050405020304" pitchFamily="18" charset="0"/>
              </a:rPr>
              <a:t>Молоко для производства детских молочных продуктов должно поставляться со специально выделенных ферм по согласованию с органами ветеринарного и Госсанэпиднадзора и соответствовать требованиям ГОСТ 13264-88 к молоку высшего и первого сортов.</a:t>
            </a:r>
          </a:p>
        </p:txBody>
      </p:sp>
    </p:spTree>
    <p:extLst>
      <p:ext uri="{BB962C8B-B14F-4D97-AF65-F5344CB8AC3E}">
        <p14:creationId xmlns:p14="http://schemas.microsoft.com/office/powerpoint/2010/main" val="245333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DEB716-4CDF-42DE-881F-A293526DC234}"/>
              </a:ext>
            </a:extLst>
          </p:cNvPr>
          <p:cNvSpPr txBox="1"/>
          <p:nvPr/>
        </p:nvSpPr>
        <p:spPr>
          <a:xfrm>
            <a:off x="196788" y="75121"/>
            <a:ext cx="11798423" cy="6463308"/>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Пастеризацию молока на предприятии после приемки осуществляют в случае необходимости хранения его до переработки более 6 ч.</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Непосредственно перед приемкой молока молочные шланги и штуцера молочных цистерн должны быть продезинфицированы и ополоснуты питьевой водой. После окончания приемки молока шланги должны быть промыты, продезинфицированы, закрыты заглушкой или водонепроницаемым чехлом и подвешены на кронштейны.</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Молоко и сливки на молочном предприятии принимает приемщик или мастер с участием лаборанта и в присутствии представителя поставщика. Основным документом при приемке является сопроводительная накладная, в которой указаны масса принимаемого молока, массовая доля жира, кислотность, температура, а также число фляг, если молоко доставлено во флягах.</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Приемка молока начинается с визуального осмотра тары или транспорта. Проверяется чистота тары и транспорта, целостность пломб, наличие резиновых колец в крышках фляг и заглушек на патрубках молочных цистерн. Тару или специализированный транспорт подвергают санитарной обработке. Затем снимают пломбы, тщательно перемешивают молоко во фляге или цистерне и отбирают пробы молока для исследования показателей в соответствии с ГОСТ Р 52054-2003 «Молоко коровье сырое. Технические условия».</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Снятие пломб, органолептическую оценку и сортировку молока производит приемщик или мастер. Отбор проб, измерение температуры и проведение физико-химических исследований выполняет лаборант. Температуру молока измеряют в каждой секции </a:t>
            </a:r>
            <a:r>
              <a:rPr lang="ru-RU" sz="1800" b="0" i="0" u="none" strike="noStrike" baseline="0" dirty="0" err="1">
                <a:latin typeface="Times New Roman" panose="02020603050405020304" pitchFamily="18" charset="0"/>
              </a:rPr>
              <a:t>автомолцистерны</a:t>
            </a:r>
            <a:r>
              <a:rPr lang="ru-RU" sz="1800" b="0" i="0" u="none" strike="noStrike" baseline="0" dirty="0">
                <a:latin typeface="Times New Roman" panose="02020603050405020304" pitchFamily="18" charset="0"/>
              </a:rPr>
              <a:t> и выборочно (2-3 места из каждой партии) - во флягах. Посуда с пробой молока должна иметь наклеенную этикетку с указанием даты поступления и наименования поставщика. Пробу молока необходимо хранить до конца исследований. Результаты исследований принимаемого молока записывают в специальный журнал, хранящийся в лаборатории предприятия. В удостоверении качества и безопасности указывают наименование и сорт продукта, объем партии, данные результатов испытаний (массовую долю жира, плотность, кислотность, чистоту, температуру), номер и дату выдачи ветеринарного свидетельства (справки), обозначение стандарта (ГОСТ 52054-2003).</a:t>
            </a:r>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2626873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7FF6BB-F37E-4FC7-A284-B22AF6AC9DA6}"/>
              </a:ext>
            </a:extLst>
          </p:cNvPr>
          <p:cNvSpPr txBox="1"/>
          <p:nvPr/>
        </p:nvSpPr>
        <p:spPr>
          <a:xfrm>
            <a:off x="241915" y="102028"/>
            <a:ext cx="11778449" cy="6463308"/>
          </a:xfrm>
          <a:prstGeom prst="rect">
            <a:avLst/>
          </a:prstGeom>
          <a:noFill/>
        </p:spPr>
        <p:txBody>
          <a:bodyPr wrap="square">
            <a:spAutoFit/>
          </a:bodyPr>
          <a:lstStyle/>
          <a:p>
            <a:pPr algn="just"/>
            <a:r>
              <a:rPr lang="ru-RU" sz="1800" b="1" i="1" u="none" strike="noStrike" baseline="0" dirty="0">
                <a:latin typeface="Times New Roman" panose="02020603050405020304" pitchFamily="18" charset="0"/>
              </a:rPr>
              <a:t>Оценка качества молочного сырья</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Оценку качества молока проводят по ГОСТ Р 52054-2003 «Молоко коровье сырое. Технические условия».</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Настоящий стандарт распространяется на молоко коровье сырое, производимое внутри страны и ввозимое на территорию России, предназначенное для дальнейшей переработки в установленном ассортименте, в т.ч. получения продуктов детского и диетического питания.</a:t>
            </a:r>
          </a:p>
          <a:p>
            <a:r>
              <a:rPr lang="ru-RU" sz="1800" b="1" i="0" u="none" strike="noStrike" baseline="0" dirty="0">
                <a:latin typeface="Times New Roman" panose="02020603050405020304" pitchFamily="18" charset="0"/>
              </a:rPr>
              <a:t>Сепарирование и нормализация молока</a:t>
            </a:r>
            <a:endParaRPr lang="ru-RU" sz="1800" b="0" i="0" u="none" strike="noStrike" baseline="0" dirty="0">
              <a:latin typeface="Times New Roman" panose="02020603050405020304" pitchFamily="18" charset="0"/>
            </a:endParaRPr>
          </a:p>
          <a:p>
            <a:pPr>
              <a:buChar char="1"/>
            </a:pPr>
            <a:r>
              <a:rPr lang="ru-RU" sz="1800" b="0" i="0" u="none" strike="noStrike" baseline="0" dirty="0">
                <a:latin typeface="Times New Roman" panose="02020603050405020304" pitchFamily="18" charset="0"/>
              </a:rPr>
              <a:t> Очистка молока от механических и микробиологических примесей</a:t>
            </a:r>
          </a:p>
          <a:p>
            <a:pPr>
              <a:buChar char="2"/>
            </a:pPr>
            <a:r>
              <a:rPr lang="ru-RU" sz="1800" b="0" i="0" u="none" strike="noStrike" baseline="0" dirty="0">
                <a:latin typeface="Times New Roman" panose="02020603050405020304" pitchFamily="18" charset="0"/>
              </a:rPr>
              <a:t> Выделение молочного жира из молочного сырья</a:t>
            </a:r>
          </a:p>
          <a:p>
            <a:pPr>
              <a:buChar char="3"/>
            </a:pPr>
            <a:r>
              <a:rPr lang="ru-RU" sz="1800" b="0" i="0" u="none" strike="noStrike" baseline="0" dirty="0">
                <a:latin typeface="Times New Roman" panose="02020603050405020304" pitchFamily="18" charset="0"/>
              </a:rPr>
              <a:t> Влияние различных факторов на эффективность сепарирования</a:t>
            </a:r>
          </a:p>
          <a:p>
            <a:pPr>
              <a:buChar char="4"/>
            </a:pPr>
            <a:r>
              <a:rPr lang="ru-RU" sz="1800" b="0" i="0" u="none" strike="noStrike" baseline="0" dirty="0">
                <a:latin typeface="Times New Roman" panose="02020603050405020304" pitchFamily="18" charset="0"/>
              </a:rPr>
              <a:t> Нормализация молока</a:t>
            </a:r>
          </a:p>
          <a:p>
            <a:pPr marR="200" algn="just"/>
            <a:r>
              <a:rPr lang="ru-RU" sz="1800" b="0" i="0" u="none" strike="noStrike" baseline="0" dirty="0">
                <a:latin typeface="Times New Roman" panose="02020603050405020304" pitchFamily="18" charset="0"/>
              </a:rPr>
              <a:t>Сепарирование - это механическая обработка молока с целью разделения его на тяжелую и легкую фракции. В основе действия сепаратора лежит принцип использования центробежной силы, возникающей в главном рабочем органе сепаратора - барабане при вращении.</a:t>
            </a:r>
          </a:p>
          <a:p>
            <a:pPr algn="just"/>
            <a:r>
              <a:rPr lang="ru-RU" sz="1800" b="1" i="1" u="none" strike="noStrike" baseline="0" dirty="0">
                <a:latin typeface="Times New Roman" panose="02020603050405020304" pitchFamily="18" charset="0"/>
              </a:rPr>
              <a:t>1. Очистка молока от механических и микробиологических примесей</a:t>
            </a:r>
            <a:endParaRPr lang="ru-RU" sz="1800" b="0" i="0" u="none" strike="noStrike" baseline="0" dirty="0">
              <a:latin typeface="Times New Roman" panose="02020603050405020304" pitchFamily="18" charset="0"/>
            </a:endParaRPr>
          </a:p>
          <a:p>
            <a:pPr marR="200" algn="just"/>
            <a:r>
              <a:rPr lang="ru-RU" sz="1800" b="0" i="1" u="none" strike="noStrike" baseline="0" dirty="0">
                <a:latin typeface="Times New Roman" panose="02020603050405020304" pitchFamily="18" charset="0"/>
              </a:rPr>
              <a:t>Процесс разделения молока на твердую (механические примеси) и жидкую (очищенное молоко) фракции происходит в барабане сепаратора-</a:t>
            </a:r>
            <a:r>
              <a:rPr lang="ru-RU" sz="1800" b="0" i="1" u="none" strike="noStrike" baseline="0" dirty="0" err="1">
                <a:latin typeface="Times New Roman" panose="02020603050405020304" pitchFamily="18" charset="0"/>
              </a:rPr>
              <a:t>молокоочистителя</a:t>
            </a:r>
            <a:r>
              <a:rPr lang="ru-RU" sz="1800" b="0" i="1" u="none" strike="noStrike" baseline="0" dirty="0">
                <a:latin typeface="Times New Roman" panose="02020603050405020304" pitchFamily="18" charset="0"/>
              </a:rPr>
              <a:t>.</a:t>
            </a:r>
            <a:endParaRPr lang="ru-RU"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Сочетание механической очистки и тепловой обработки (</a:t>
            </a:r>
            <a:r>
              <a:rPr lang="ru-RU" sz="1800" b="0" i="0" u="none" strike="noStrike" baseline="0" dirty="0" err="1">
                <a:latin typeface="Times New Roman" panose="02020603050405020304" pitchFamily="18" charset="0"/>
              </a:rPr>
              <a:t>термизации</a:t>
            </a:r>
            <a:r>
              <a:rPr lang="ru-RU" sz="1800" b="0" i="0" u="none" strike="noStrike" baseline="0" dirty="0">
                <a:latin typeface="Times New Roman" panose="02020603050405020304" pitchFamily="18" charset="0"/>
              </a:rPr>
              <a:t>, пастеризации и стерилизации) дает эффективное микробиологическое обеззараживание молока.</a:t>
            </a:r>
          </a:p>
          <a:p>
            <a:pPr marR="200" algn="just"/>
            <a:r>
              <a:rPr lang="ru-RU" sz="1800" b="0" i="0" u="none" strike="noStrike" baseline="0" dirty="0">
                <a:latin typeface="Times New Roman" panose="02020603050405020304" pitchFamily="18" charset="0"/>
              </a:rPr>
              <a:t>Исходное молоко по центральной трубке поступает в сепарирующее устройство, опускается в нижнюю часть </a:t>
            </a:r>
            <a:r>
              <a:rPr lang="ru-RU" sz="1800" b="0" i="0" u="none" strike="noStrike" baseline="0" dirty="0" err="1">
                <a:latin typeface="Times New Roman" panose="02020603050405020304" pitchFamily="18" charset="0"/>
              </a:rPr>
              <a:t>тарелкодержателя</a:t>
            </a:r>
            <a:r>
              <a:rPr lang="ru-RU" sz="1800" b="0" i="0" u="none" strike="noStrike" baseline="0" dirty="0">
                <a:latin typeface="Times New Roman" panose="02020603050405020304" pitchFamily="18" charset="0"/>
              </a:rPr>
              <a:t> и выводится к периферии барабана. Под действием напора молоко проходит по зазорам между тарелками от периферии к центру и выбрасывается из отверстия в приемник, а примеси, как тяжелая фракция, отбрасываются под действием центробежной силы в грязевое пространство (отстойник или шламовое пространство) и осаждаются на стенках барабана. </a:t>
            </a:r>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2632382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C308D9-5870-4DD9-A1FD-2EAF63A903FD}"/>
              </a:ext>
            </a:extLst>
          </p:cNvPr>
          <p:cNvSpPr txBox="1"/>
          <p:nvPr/>
        </p:nvSpPr>
        <p:spPr>
          <a:xfrm>
            <a:off x="117629" y="84234"/>
            <a:ext cx="11902736" cy="6463308"/>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Вместе с механическими примесями в грязевое пространство переходят клетки крови, эпителия, микроорганизмы. По мере наполнения этого пространства шлам (грязевой осадок) нужно удалять из сепаратора- </a:t>
            </a:r>
            <a:r>
              <a:rPr lang="ru-RU" sz="1800" b="0" i="0" u="none" strike="noStrike" baseline="0" dirty="0" err="1">
                <a:latin typeface="Times New Roman" panose="02020603050405020304" pitchFamily="18" charset="0"/>
              </a:rPr>
              <a:t>молокоочистителя</a:t>
            </a:r>
            <a:r>
              <a:rPr lang="ru-RU" sz="1800" b="0" i="0" u="none" strike="noStrike" baseline="0" dirty="0">
                <a:latin typeface="Times New Roman" panose="02020603050405020304" pitchFamily="18" charset="0"/>
              </a:rPr>
              <a:t>, так как из заполненного пространства он может попасть в очищенное молоко и снизить эффективность очистки. Очищенное молоко по каналам, образованным </a:t>
            </a:r>
            <a:r>
              <a:rPr lang="ru-RU" sz="1800" b="0" i="0" u="none" strike="noStrike" baseline="0" dirty="0" err="1">
                <a:latin typeface="Times New Roman" panose="02020603050405020304" pitchFamily="18" charset="0"/>
              </a:rPr>
              <a:t>тарелкодержателем</a:t>
            </a:r>
            <a:r>
              <a:rPr lang="ru-RU" sz="1800" b="0" i="0" u="none" strike="noStrike" baseline="0" dirty="0">
                <a:latin typeface="Times New Roman" panose="02020603050405020304" pitchFamily="18" charset="0"/>
              </a:rPr>
              <a:t> и верхними кромками тарелок, устремляется вверх барабана и выводится из него через отверстие в крышке. Для удаления осадка барабан сепаратора останавливают каждые 3-5 ч, в зависимости от состояния грязевого пространства.</a:t>
            </a:r>
          </a:p>
          <a:p>
            <a:pPr marR="200" algn="just"/>
            <a:r>
              <a:rPr lang="ru-RU" sz="1800" b="0" i="0" u="none" strike="noStrike" baseline="0" dirty="0">
                <a:latin typeface="Times New Roman" panose="02020603050405020304" pitchFamily="18" charset="0"/>
              </a:rPr>
              <a:t>В сепараторах-</a:t>
            </a:r>
            <a:r>
              <a:rPr lang="ru-RU" sz="1800" b="0" i="0" u="none" strike="noStrike" baseline="0" dirty="0" err="1">
                <a:latin typeface="Times New Roman" panose="02020603050405020304" pitchFamily="18" charset="0"/>
              </a:rPr>
              <a:t>молокоочистителях</a:t>
            </a:r>
            <a:r>
              <a:rPr lang="ru-RU" sz="1800" b="0" i="0" u="none" strike="noStrike" baseline="0" dirty="0">
                <a:latin typeface="Times New Roman" panose="02020603050405020304" pitchFamily="18" charset="0"/>
              </a:rPr>
              <a:t> с ручной выгрузкой осадка приходится вручную разбирать и мыть барабан. Это требует значительных затрат ручного труда, а также не позволяет длительно использовать один и тот же сепаратор. Время эффективной очистки на таком аппарате составляет 1,5-2 ч в зависимости от степени загрязнения молока и конструкции сепаратора-</a:t>
            </a:r>
            <a:r>
              <a:rPr lang="ru-RU" sz="1800" b="0" i="0" u="none" strike="noStrike" baseline="0" dirty="0" err="1">
                <a:latin typeface="Times New Roman" panose="02020603050405020304" pitchFamily="18" charset="0"/>
              </a:rPr>
              <a:t>молокоочистителя</a:t>
            </a:r>
            <a:r>
              <a:rPr lang="ru-RU" sz="1800" b="0" i="0" u="none" strike="noStrike" baseline="0" dirty="0">
                <a:latin typeface="Times New Roman" panose="02020603050405020304" pitchFamily="18" charset="0"/>
              </a:rPr>
              <a:t>.</a:t>
            </a:r>
          </a:p>
          <a:p>
            <a:pPr marR="200" algn="just"/>
            <a:r>
              <a:rPr lang="ru-RU" sz="1800" b="0" i="0" u="none" strike="noStrike" baseline="0" dirty="0">
                <a:latin typeface="Times New Roman" panose="02020603050405020304" pitchFamily="18" charset="0"/>
              </a:rPr>
              <a:t>Более перспективными и совершенными по конструкции и эксплуатации являются сепараторы-</a:t>
            </a:r>
            <a:r>
              <a:rPr lang="ru-RU" sz="1800" b="0" i="0" u="none" strike="noStrike" baseline="0" dirty="0" err="1">
                <a:latin typeface="Times New Roman" panose="02020603050405020304" pitchFamily="18" charset="0"/>
              </a:rPr>
              <a:t>молокоочистители</a:t>
            </a:r>
            <a:r>
              <a:rPr lang="ru-RU" sz="1800" b="0" i="0" u="none" strike="noStrike" baseline="0" dirty="0">
                <a:latin typeface="Times New Roman" panose="02020603050405020304" pitchFamily="18" charset="0"/>
              </a:rPr>
              <a:t> с автоматической выгрузкой грязевого осадка. Они снабжены подвижным днищем, которое во время сепарирования прижимается к уплотнительному кольцу в крышке барабана. Это происходит под воздействием гидравлического давления со стороны находящейся под барабаном воды. При команде «на выгрузку» вода сбрасывается из-под днища барабана, и оно мгновенно опускается, а осадок удаляется. Затем днище снова поднимается за счет подаваемой воды. Операция осуществляется без остановки сепаратора на мойку. В сепараторах большой производительности осадок выводится наружу автоматически водяной промывкой в цикле очистки.</a:t>
            </a:r>
          </a:p>
          <a:p>
            <a:pPr marR="200" algn="just"/>
            <a:r>
              <a:rPr lang="ru-RU" sz="1800" b="0" i="0" u="none" strike="noStrike" baseline="0" dirty="0">
                <a:latin typeface="Times New Roman" panose="02020603050405020304" pitchFamily="18" charset="0"/>
              </a:rPr>
              <a:t>Грязевой осадок (шлам или сепараторная слизь), выделяющийся при центробежной очистке, представляет собой вязкую массу грязно-серого цвета; он имеет следующий состав (%): сухих веществ около 25-30, в том числе белковых веществ 20-25, жира 0,5-3, минеральных веществ 2,5-3,5.</a:t>
            </a:r>
          </a:p>
          <a:p>
            <a:pPr marR="200" algn="just"/>
            <a:r>
              <a:rPr lang="ru-RU" sz="1800" b="0" i="0" u="none" strike="noStrike" baseline="0" dirty="0">
                <a:latin typeface="Times New Roman" panose="02020603050405020304" pitchFamily="18" charset="0"/>
              </a:rPr>
              <a:t>Центробежная очистка молока от механических примесей в сепараторах-</a:t>
            </a:r>
            <a:r>
              <a:rPr lang="ru-RU" sz="1800" b="0" i="0" u="none" strike="noStrike" baseline="0" dirty="0" err="1">
                <a:latin typeface="Times New Roman" panose="02020603050405020304" pitchFamily="18" charset="0"/>
              </a:rPr>
              <a:t>молокоочистителях</a:t>
            </a:r>
            <a:r>
              <a:rPr lang="ru-RU" sz="1800" b="0" i="0" u="none" strike="noStrike" baseline="0" dirty="0">
                <a:latin typeface="Times New Roman" panose="02020603050405020304" pitchFamily="18" charset="0"/>
              </a:rPr>
              <a:t> является наиболее совершенной. Она позволяет удалить из молока не только механические примеси, но и слизь, сгустки молока, эпителий, форменные элементы крови.</a:t>
            </a:r>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685795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6C4B88-70C0-4260-A236-3CDF911A6790}"/>
              </a:ext>
            </a:extLst>
          </p:cNvPr>
          <p:cNvSpPr txBox="1"/>
          <p:nvPr/>
        </p:nvSpPr>
        <p:spPr>
          <a:xfrm>
            <a:off x="188650" y="139329"/>
            <a:ext cx="11796203" cy="5909310"/>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Количество выделяемых примесей доходит до 0,02-0,06 % массы молока, пропущенного через сепаратор-</a:t>
            </a:r>
            <a:r>
              <a:rPr lang="ru-RU" sz="1800" b="0" i="0" u="none" strike="noStrike" baseline="0" dirty="0" err="1">
                <a:latin typeface="Times New Roman" panose="02020603050405020304" pitchFamily="18" charset="0"/>
              </a:rPr>
              <a:t>молокоочиститель</a:t>
            </a:r>
            <a:r>
              <a:rPr lang="ru-RU" sz="1800" b="0" i="0" u="none" strike="noStrike" baseline="0" dirty="0">
                <a:latin typeface="Times New Roman" panose="02020603050405020304" pitchFamily="18" charset="0"/>
              </a:rPr>
              <a:t>. В зависимости от конструкции сепараторов-</a:t>
            </a:r>
            <a:r>
              <a:rPr lang="ru-RU" sz="1800" b="0" i="0" u="none" strike="noStrike" baseline="0" dirty="0" err="1">
                <a:latin typeface="Times New Roman" panose="02020603050405020304" pitchFamily="18" charset="0"/>
              </a:rPr>
              <a:t>молокоочистителей</a:t>
            </a:r>
            <a:r>
              <a:rPr lang="ru-RU" sz="1800" b="0" i="0" u="none" strike="noStrike" baseline="0" dirty="0">
                <a:latin typeface="Times New Roman" panose="02020603050405020304" pitchFamily="18" charset="0"/>
              </a:rPr>
              <a:t> центробежная очистка позволяет удалять от 90 до 660 мг механических примесей из 1 л молока.</a:t>
            </a:r>
          </a:p>
          <a:p>
            <a:pPr algn="just"/>
            <a:r>
              <a:rPr lang="ru-RU" sz="1800" b="1" i="1" u="none" strike="noStrike" baseline="0" dirty="0">
                <a:latin typeface="Times New Roman" panose="02020603050405020304" pitchFamily="18" charset="0"/>
              </a:rPr>
              <a:t>Выделение молочного жира из молочного сырья</a:t>
            </a:r>
            <a:endParaRPr lang="ru-RU" sz="1800" b="0" i="0" u="none" strike="noStrike" baseline="0" dirty="0">
              <a:latin typeface="Times New Roman" panose="02020603050405020304" pitchFamily="18" charset="0"/>
            </a:endParaRPr>
          </a:p>
          <a:p>
            <a:pPr marR="200" algn="just"/>
            <a:r>
              <a:rPr lang="ru-RU" sz="1800" b="0" i="1" u="none" strike="noStrike" baseline="0" dirty="0">
                <a:latin typeface="Times New Roman" panose="02020603050405020304" pitchFamily="18" charset="0"/>
              </a:rPr>
              <a:t>Сепарирование молочного сырья в целях выделения жира происходит в сепараторах-сливкоотделителях.</a:t>
            </a:r>
            <a:endParaRPr lang="ru-RU"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Конечные продукты сепарирования - сливки с различной массовой долей жира и обезжиренное молоко (если сепарированию подвергалось цельное молоко), </a:t>
            </a:r>
            <a:r>
              <a:rPr lang="ru-RU" sz="1800" b="0" i="0" u="none" strike="noStrike" baseline="0" dirty="0" err="1">
                <a:latin typeface="Times New Roman" panose="02020603050405020304" pitchFamily="18" charset="0"/>
              </a:rPr>
              <a:t>подсырные</a:t>
            </a:r>
            <a:r>
              <a:rPr lang="ru-RU" sz="1800" b="0" i="0" u="none" strike="noStrike" baseline="0" dirty="0">
                <a:latin typeface="Times New Roman" panose="02020603050405020304" pitchFamily="18" charset="0"/>
              </a:rPr>
              <a:t> сливки и обезжиренная сыворотка (если сепарированию подвергалась молочная </a:t>
            </a:r>
            <a:r>
              <a:rPr lang="ru-RU" sz="1800" b="0" i="0" u="none" strike="noStrike" baseline="0" dirty="0" err="1">
                <a:latin typeface="Times New Roman" panose="02020603050405020304" pitchFamily="18" charset="0"/>
              </a:rPr>
              <a:t>подсырная</a:t>
            </a:r>
            <a:r>
              <a:rPr lang="ru-RU" sz="1800" b="0" i="0" u="none" strike="noStrike" baseline="0" dirty="0">
                <a:latin typeface="Times New Roman" panose="02020603050405020304" pitchFamily="18" charset="0"/>
              </a:rPr>
              <a:t> сыворотка).</a:t>
            </a:r>
          </a:p>
          <a:p>
            <a:r>
              <a:rPr lang="ru-RU" sz="1800" b="1" i="0" u="none" strike="noStrike" baseline="0" dirty="0">
                <a:latin typeface="Times New Roman" panose="02020603050405020304" pitchFamily="18" charset="0"/>
              </a:rPr>
              <a:t>Сепарирование и нормализация молока</a:t>
            </a:r>
            <a:endParaRPr lang="ru-RU" sz="1800" b="0" i="0" u="none" strike="noStrike" baseline="0" dirty="0">
              <a:latin typeface="Times New Roman" panose="02020603050405020304" pitchFamily="18" charset="0"/>
            </a:endParaRPr>
          </a:p>
          <a:p>
            <a:pPr>
              <a:buChar char="1"/>
            </a:pPr>
            <a:r>
              <a:rPr lang="ru-RU" sz="1800" b="0" i="0" u="none" strike="noStrike" baseline="0" dirty="0">
                <a:latin typeface="Times New Roman" panose="02020603050405020304" pitchFamily="18" charset="0"/>
              </a:rPr>
              <a:t> Очистка молока от механических и микробиологических примесей</a:t>
            </a:r>
          </a:p>
          <a:p>
            <a:pPr>
              <a:buChar char="2"/>
            </a:pPr>
            <a:r>
              <a:rPr lang="ru-RU" sz="1800" b="0" i="0" u="none" strike="noStrike" baseline="0" dirty="0">
                <a:latin typeface="Times New Roman" panose="02020603050405020304" pitchFamily="18" charset="0"/>
              </a:rPr>
              <a:t> Выделение молочного жира из молочного сырья</a:t>
            </a:r>
          </a:p>
          <a:p>
            <a:pPr>
              <a:buChar char="3"/>
            </a:pPr>
            <a:r>
              <a:rPr lang="ru-RU" sz="1800" b="0" i="0" u="none" strike="noStrike" baseline="0" dirty="0">
                <a:latin typeface="Times New Roman" panose="02020603050405020304" pitchFamily="18" charset="0"/>
              </a:rPr>
              <a:t> Влияние различных факторов на эффективность сепарирования</a:t>
            </a:r>
          </a:p>
          <a:p>
            <a:pPr>
              <a:buChar char="4"/>
            </a:pPr>
            <a:r>
              <a:rPr lang="ru-RU" sz="1800" b="0" i="0" u="none" strike="noStrike" baseline="0" dirty="0">
                <a:latin typeface="Times New Roman" panose="02020603050405020304" pitchFamily="18" charset="0"/>
              </a:rPr>
              <a:t> Нормализация молока</a:t>
            </a:r>
          </a:p>
          <a:p>
            <a:pPr marR="200" algn="just"/>
            <a:r>
              <a:rPr lang="ru-RU" sz="1800" b="0" i="0" u="none" strike="noStrike" baseline="0" dirty="0">
                <a:latin typeface="Times New Roman" panose="02020603050405020304" pitchFamily="18" charset="0"/>
              </a:rPr>
              <a:t>Сепарирование - это механическая обработка молока с целью разделения его на тяжелую и легкую фракции. В основе действия сепаратора лежит принцип использования центробежной силы, возникающей в главном рабочем органе сепаратора - барабане при вращении.</a:t>
            </a:r>
          </a:p>
          <a:p>
            <a:pPr algn="just"/>
            <a:r>
              <a:rPr lang="ru-RU" sz="1800" b="1" i="1" u="none" strike="noStrike" baseline="0" dirty="0">
                <a:latin typeface="Times New Roman" panose="02020603050405020304" pitchFamily="18" charset="0"/>
              </a:rPr>
              <a:t>1. Очистка молока от механических и микробиологических примесей</a:t>
            </a:r>
            <a:endParaRPr lang="ru-RU" sz="1800" b="0" i="0" u="none" strike="noStrike" baseline="0" dirty="0">
              <a:latin typeface="Times New Roman" panose="02020603050405020304" pitchFamily="18" charset="0"/>
            </a:endParaRPr>
          </a:p>
          <a:p>
            <a:pPr marR="200" algn="just"/>
            <a:r>
              <a:rPr lang="ru-RU" sz="1800" b="0" i="1" u="none" strike="noStrike" baseline="0" dirty="0">
                <a:latin typeface="Times New Roman" panose="02020603050405020304" pitchFamily="18" charset="0"/>
              </a:rPr>
              <a:t>Процесс разделения молока на твердую (механические примеси) и жидкую (очищенное молоко) фракции происходит в барабане сепаратора-</a:t>
            </a:r>
            <a:r>
              <a:rPr lang="ru-RU" sz="1800" b="0" i="1" u="none" strike="noStrike" baseline="0" dirty="0" err="1">
                <a:latin typeface="Times New Roman" panose="02020603050405020304" pitchFamily="18" charset="0"/>
              </a:rPr>
              <a:t>молокоочистителя</a:t>
            </a:r>
            <a:r>
              <a:rPr lang="ru-RU" sz="1800" b="0" i="1" u="none" strike="noStrike" baseline="0" dirty="0">
                <a:latin typeface="Times New Roman" panose="02020603050405020304" pitchFamily="18" charset="0"/>
              </a:rPr>
              <a:t>.</a:t>
            </a:r>
            <a:endParaRPr lang="ru-RU" sz="18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Сочетание механической очистки и тепловой обработки (</a:t>
            </a:r>
            <a:r>
              <a:rPr lang="ru-RU" sz="1800" b="0" i="0" u="none" strike="noStrike" baseline="0" dirty="0" err="1">
                <a:latin typeface="Times New Roman" panose="02020603050405020304" pitchFamily="18" charset="0"/>
              </a:rPr>
              <a:t>термизации</a:t>
            </a:r>
            <a:r>
              <a:rPr lang="ru-RU" sz="1800" b="0" i="0" u="none" strike="noStrike" baseline="0" dirty="0">
                <a:latin typeface="Times New Roman" panose="02020603050405020304" pitchFamily="18" charset="0"/>
              </a:rPr>
              <a:t>, пастеризации и стерилизации) дает эффективное микробиологическое обеззараживание молока.</a:t>
            </a:r>
          </a:p>
        </p:txBody>
      </p:sp>
    </p:spTree>
    <p:extLst>
      <p:ext uri="{BB962C8B-B14F-4D97-AF65-F5344CB8AC3E}">
        <p14:creationId xmlns:p14="http://schemas.microsoft.com/office/powerpoint/2010/main" val="215184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47F939-1E4A-4176-9BE7-A078943C3495}"/>
              </a:ext>
            </a:extLst>
          </p:cNvPr>
          <p:cNvSpPr txBox="1"/>
          <p:nvPr/>
        </p:nvSpPr>
        <p:spPr>
          <a:xfrm>
            <a:off x="117629" y="84155"/>
            <a:ext cx="11849470" cy="6463308"/>
          </a:xfrm>
          <a:prstGeom prst="rect">
            <a:avLst/>
          </a:prstGeom>
          <a:noFill/>
        </p:spPr>
        <p:txBody>
          <a:bodyPr wrap="square">
            <a:spAutoFit/>
          </a:bodyPr>
          <a:lstStyle/>
          <a:p>
            <a:pPr algn="just"/>
            <a:r>
              <a:rPr lang="ru-RU" sz="1800" b="1" i="1" u="none" strike="noStrike" baseline="0" dirty="0">
                <a:latin typeface="Times New Roman" panose="02020603050405020304" pitchFamily="18" charset="0"/>
              </a:rPr>
              <a:t>Влияние различных факторов на эффективность сепарирования</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На эффективность сепарирования влияют прежде всего технологические факторы, такие, как температура сепарирования, кислотность молока, загрязнение молока механическими примесями, размер и плотность жировых шариков, предварительная обработка, массовая доля жира в молоке, плотность и вязкость молока; конструктивные факторы, такие, как частота вращения барабана сепаратора, производительность сепаратора и др.</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Оптимальная </a:t>
            </a:r>
            <a:r>
              <a:rPr lang="ru-RU" sz="1800" b="0" i="0" u="sng" strike="noStrike" baseline="0" dirty="0">
                <a:latin typeface="Times New Roman" panose="02020603050405020304" pitchFamily="18" charset="0"/>
              </a:rPr>
              <a:t>температура сепарирования</a:t>
            </a:r>
            <a:r>
              <a:rPr lang="ru-RU" sz="1800" b="0" i="0" u="none" strike="noStrike" baseline="0" dirty="0">
                <a:latin typeface="Times New Roman" panose="02020603050405020304" pitchFamily="18" charset="0"/>
              </a:rPr>
              <a:t> 40-45 °С. Повышение температуры выше этих значений приводит к снижению эффективности сепарирования, т. е. к увеличению жира в обезжиренном молоке.</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Повышение температуры сепарирования способствует денатурации сывороточных белков молока и появлению белковых хлопьев. При этом грязевое пространство сепаратора быстро заполняется сепараторной слизью, что приводит к ухудшению выделения жира.</a:t>
            </a:r>
            <a:endParaRPr lang="ru-RU" sz="1600" b="0" i="0" u="none" strike="noStrike" baseline="0" dirty="0">
              <a:latin typeface="Times New Roman" panose="02020603050405020304" pitchFamily="18" charset="0"/>
            </a:endParaRPr>
          </a:p>
          <a:p>
            <a:pPr marR="200" algn="just"/>
            <a:r>
              <a:rPr lang="ru-RU" sz="1800" b="0" i="0" u="none" strike="noStrike" baseline="0" dirty="0">
                <a:latin typeface="Times New Roman" panose="02020603050405020304" pitchFamily="18" charset="0"/>
              </a:rPr>
              <a:t>При сепарировании молока, особенно при повышенных температурах, происходит сильное вспенивание сливок и обезжиренного молока, что также ухудшает качество обезжиривания. Наличие пены в цельном молоке, сливках и обезжиренном молоке может отрицательно повлиять на эффективность их тепловой обработки, так как уменьшает теплопроводность продуктов.</a:t>
            </a:r>
          </a:p>
          <a:p>
            <a:pPr marR="200" algn="just"/>
            <a:r>
              <a:rPr lang="ru-RU" sz="1800" b="0" i="0" u="none" strike="noStrike" baseline="0" dirty="0">
                <a:latin typeface="Times New Roman" panose="02020603050405020304" pitchFamily="18" charset="0"/>
              </a:rPr>
              <a:t>При высоких температурах сепарирования происходит дробление жировых шариков. При этом эффективность обезжиривания снижается, так как часть мелких жировых шариков уходит в обезжиренное молоко.</a:t>
            </a:r>
          </a:p>
          <a:p>
            <a:pPr marR="200" algn="just"/>
            <a:r>
              <a:rPr lang="ru-RU" sz="1800" b="0" i="0" u="none" strike="noStrike" baseline="0" dirty="0">
                <a:latin typeface="Times New Roman" panose="02020603050405020304" pitchFamily="18" charset="0"/>
              </a:rPr>
              <a:t>Температуру сепарирования выше 45 °С применяют лишь в тех случаях, когда по условиям производства необходимо сепарировать молоко сразу после пастеризации.</a:t>
            </a:r>
          </a:p>
          <a:p>
            <a:pPr marR="200" algn="just"/>
            <a:r>
              <a:rPr lang="ru-RU" sz="1800" b="0" i="0" u="none" strike="noStrike" baseline="0" dirty="0">
                <a:latin typeface="Times New Roman" panose="02020603050405020304" pitchFamily="18" charset="0"/>
              </a:rPr>
              <a:t>Сепарирование молока при низких температурах, так называемое холодное сепарирование, имеет свои преимущества и недостатки. При холодном сепарировании экономится электроэнергия, не происходит быстрого развития жизнедеятельности микроорганизмов, жировые шарики подвергаются меньшему воздействию, поэтому сливки более стабильны и менее подвержены порче. Недостатком холодного сепарирования сливок является снижение эффективности обезжиривания. </a:t>
            </a:r>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812826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AEB463-33EF-4B54-A849-6F996FC21848}"/>
              </a:ext>
            </a:extLst>
          </p:cNvPr>
          <p:cNvSpPr txBox="1"/>
          <p:nvPr/>
        </p:nvSpPr>
        <p:spPr>
          <a:xfrm>
            <a:off x="250055" y="105337"/>
            <a:ext cx="11691890" cy="6463308"/>
          </a:xfrm>
          <a:prstGeom prst="rect">
            <a:avLst/>
          </a:prstGeom>
          <a:noFill/>
        </p:spPr>
        <p:txBody>
          <a:bodyPr wrap="square">
            <a:spAutoFit/>
          </a:bodyPr>
          <a:lstStyle/>
          <a:p>
            <a:pPr marR="200" algn="just"/>
            <a:r>
              <a:rPr lang="ru-RU" sz="1800" b="0" i="0" u="none" strike="noStrike" baseline="0" dirty="0">
                <a:latin typeface="Times New Roman" panose="02020603050405020304" pitchFamily="18" charset="0"/>
              </a:rPr>
              <a:t>Вязкость охлажденного молока больше, чем нагретого. С увеличением вязкости уменьшается скорость всплывания жировых шариков и возможность выделения их из молока при сепарировании</a:t>
            </a:r>
          </a:p>
          <a:p>
            <a:pPr marR="200" algn="just"/>
            <a:r>
              <a:rPr lang="ru-RU" sz="1800" b="0" i="0" u="none" strike="noStrike" baseline="0" dirty="0">
                <a:latin typeface="Times New Roman" panose="02020603050405020304" pitchFamily="18" charset="0"/>
              </a:rPr>
              <a:t>Повышенная </a:t>
            </a:r>
            <a:r>
              <a:rPr lang="ru-RU" sz="1800" b="0" i="0" u="sng" strike="noStrike" baseline="0" dirty="0">
                <a:latin typeface="Times New Roman" panose="02020603050405020304" pitchFamily="18" charset="0"/>
              </a:rPr>
              <a:t>кислотность молока</a:t>
            </a:r>
            <a:r>
              <a:rPr lang="ru-RU" sz="1800" b="0" i="0" u="none" strike="noStrike" baseline="0" dirty="0">
                <a:latin typeface="Times New Roman" panose="02020603050405020304" pitchFamily="18" charset="0"/>
              </a:rPr>
              <a:t> уменьшает отрицательный заряд казеина, что приводит к частичной коагуляции белков молока. Белковые хлопья быстро заполняют грязевое пространство сепаратора, увеличивая количество сепараторной слизи, что влечет за собой переход жировых шариков в обезжиренное молоко и загрязнение его механическими примесями. Во избежание этого нужно чаще останавливать сепаратор на мойку либо применять самоочищающиеся сепараторы. Во избежание снижения эффективности сепарирования рекомендуется сепарировать молоко кислотностью не выше 20 Т.</a:t>
            </a:r>
          </a:p>
          <a:p>
            <a:pPr marR="200" algn="just"/>
            <a:r>
              <a:rPr lang="ru-RU" sz="1800" b="0" i="0" u="none" strike="noStrike" baseline="0" dirty="0">
                <a:latin typeface="Times New Roman" panose="02020603050405020304" pitchFamily="18" charset="0"/>
              </a:rPr>
              <a:t>Повышенная </a:t>
            </a:r>
            <a:r>
              <a:rPr lang="ru-RU" sz="1800" b="0" i="0" u="sng" strike="noStrike" baseline="0" dirty="0">
                <a:latin typeface="Times New Roman" panose="02020603050405020304" pitchFamily="18" charset="0"/>
              </a:rPr>
              <a:t>механическая загрязненность</a:t>
            </a:r>
            <a:r>
              <a:rPr lang="ru-RU" sz="1800" b="0" i="0" u="none" strike="noStrike" baseline="0" dirty="0">
                <a:latin typeface="Times New Roman" panose="02020603050405020304" pitchFamily="18" charset="0"/>
              </a:rPr>
              <a:t> молока приводит к ухудшению обезжиривания так же, как это было описано выше, из-за быстрого заполнения грязевого пространства и попадания жировых шариков в обезжиренное молоко. Кроме того, увеличение механических загрязнений повышает бактериальное загрязнение молока, которое быстро возрастает, так как температура сепарирования оптимальна для развития микрофлоры.</a:t>
            </a:r>
          </a:p>
          <a:p>
            <a:pPr marR="200" algn="just"/>
            <a:r>
              <a:rPr lang="ru-RU" sz="1800" b="0" i="0" u="sng" strike="noStrike" baseline="0" dirty="0">
                <a:latin typeface="Times New Roman" panose="02020603050405020304" pitchFamily="18" charset="0"/>
              </a:rPr>
              <a:t>От размера жировых шариков</a:t>
            </a:r>
            <a:r>
              <a:rPr lang="ru-RU" sz="1800" b="0" i="0" u="none" strike="noStrike" baseline="0" dirty="0">
                <a:latin typeface="Times New Roman" panose="02020603050405020304" pitchFamily="18" charset="0"/>
              </a:rPr>
              <a:t> молока во многом зависит степень обезжиривания при сепарировании. Эффективность действия сепаратора должна определяться минимальным размером жирового шарика, который на данном сепараторе можно отделить от плазмы молока. Чем меньше размер жировых шариков, тем труднее их выделить из молока.</a:t>
            </a:r>
          </a:p>
          <a:p>
            <a:pPr marR="200" algn="just"/>
            <a:r>
              <a:rPr lang="ru-RU" sz="1800" b="0" i="0" u="none" strike="noStrike" baseline="0" dirty="0">
                <a:latin typeface="Times New Roman" panose="02020603050405020304" pitchFamily="18" charset="0"/>
              </a:rPr>
              <a:t>Из </a:t>
            </a:r>
            <a:r>
              <a:rPr lang="ru-RU" sz="1800" b="0" i="0" u="sng" strike="noStrike" baseline="0" dirty="0">
                <a:latin typeface="Times New Roman" panose="02020603050405020304" pitchFamily="18" charset="0"/>
              </a:rPr>
              <a:t>конструктивных характеристик</a:t>
            </a:r>
            <a:r>
              <a:rPr lang="ru-RU" sz="1800" b="0" i="0" u="none" strike="noStrike" baseline="0" dirty="0">
                <a:latin typeface="Times New Roman" panose="02020603050405020304" pitchFamily="18" charset="0"/>
              </a:rPr>
              <a:t> сепараторов особое влияние на эффективность сепарирования оказывают их производительность и частота вращения барабана. Эффективность обезжиривания снижается, если повышается производительность сепаратора. Снижение эффективности сепарирования происходит также при уменьшении частоты вращения барабана сепаратора. Поэтому необходимо поддерживать постоянным приток молока в сепаратор и </a:t>
            </a:r>
            <a:r>
              <a:rPr lang="ru-RU" sz="1800" b="0" i="0" u="none" strike="noStrike" baseline="0" dirty="0" err="1">
                <a:latin typeface="Times New Roman" panose="02020603050405020304" pitchFamily="18" charset="0"/>
              </a:rPr>
              <a:t>неизменять</a:t>
            </a:r>
            <a:r>
              <a:rPr lang="ru-RU" sz="1800" b="0" i="0" u="none" strike="noStrike" baseline="0" dirty="0">
                <a:latin typeface="Times New Roman" panose="02020603050405020304" pitchFamily="18" charset="0"/>
              </a:rPr>
              <a:t> частоту вращения барабана сепаратора по сравнению с паспортными данными.</a:t>
            </a:r>
          </a:p>
          <a:p>
            <a:pPr marR="200" algn="just"/>
            <a:r>
              <a:rPr lang="ru-RU" sz="1800" b="0" i="0" u="none" strike="noStrike" baseline="0" dirty="0">
                <a:latin typeface="Times New Roman" panose="02020603050405020304" pitchFamily="18" charset="0"/>
              </a:rPr>
              <a:t>Массовая доля жира в сливках при использовании сепараторов- сливкоотделителей составляет от 10 до 45%. Возможно получение сливок более высокой жирности - от 55 до 85%. Для этого применяют специальные сепараторы для высокожирных сливок. </a:t>
            </a:r>
            <a:endParaRPr lang="ru-RU" sz="16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17788812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2737</Words>
  <Application>Microsoft Office PowerPoint</Application>
  <PresentationFormat>Широкоэкранный</PresentationFormat>
  <Paragraphs>78</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Ход приемки сырья, учет количества и оценка качества молочного сырья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Ход приемки сырья, учет количества и оценка качества молочного сырья</dc:title>
  <dc:creator>Sergei Shlykov</dc:creator>
  <cp:lastModifiedBy>Sergei Shlykov</cp:lastModifiedBy>
  <cp:revision>4</cp:revision>
  <dcterms:created xsi:type="dcterms:W3CDTF">2021-01-25T16:03:39Z</dcterms:created>
  <dcterms:modified xsi:type="dcterms:W3CDTF">2021-01-25T16:35:23Z</dcterms:modified>
</cp:coreProperties>
</file>