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8" r:id="rId5"/>
    <p:sldId id="257" r:id="rId6"/>
    <p:sldId id="263" r:id="rId7"/>
    <p:sldId id="269" r:id="rId8"/>
    <p:sldId id="264" r:id="rId9"/>
    <p:sldId id="265" r:id="rId10"/>
    <p:sldId id="266" r:id="rId11"/>
    <p:sldId id="258" r:id="rId12"/>
    <p:sldId id="261" r:id="rId13"/>
    <p:sldId id="262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304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7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lang="ru-RU" sz="7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нфузионная</a:t>
            </a:r>
            <a:r>
              <a:rPr lang="ru-RU" sz="7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7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терапия</a:t>
            </a:r>
          </a:p>
        </p:txBody>
      </p:sp>
    </p:spTree>
    <p:extLst>
      <p:ext uri="{BB962C8B-B14F-4D97-AF65-F5344CB8AC3E}">
        <p14:creationId xmlns:p14="http://schemas.microsoft.com/office/powerpoint/2010/main" val="113209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Кристаллоидные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растворы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b="1" u="sng" dirty="0" err="1">
                <a:solidFill>
                  <a:srgbClr val="C00000"/>
                </a:solidFill>
              </a:rPr>
              <a:t>Изоосмолярный</a:t>
            </a:r>
            <a:r>
              <a:rPr lang="ru-RU" b="1" u="sng" dirty="0">
                <a:solidFill>
                  <a:srgbClr val="C00000"/>
                </a:solidFill>
              </a:rPr>
              <a:t> эффект.</a:t>
            </a:r>
          </a:p>
          <a:p>
            <a:pPr marL="0" indent="0">
              <a:buNone/>
            </a:pPr>
            <a:r>
              <a:rPr lang="ru-RU" b="1" dirty="0"/>
              <a:t>Вода введенная с </a:t>
            </a:r>
            <a:r>
              <a:rPr lang="ru-RU" b="1" dirty="0" err="1"/>
              <a:t>изоосмолярными</a:t>
            </a:r>
            <a:r>
              <a:rPr lang="ru-RU" b="1" dirty="0"/>
              <a:t> растворами (</a:t>
            </a:r>
            <a:r>
              <a:rPr lang="ru-RU" b="1" dirty="0" err="1"/>
              <a:t>рингер</a:t>
            </a:r>
            <a:r>
              <a:rPr lang="ru-RU" b="1" dirty="0"/>
              <a:t>, </a:t>
            </a:r>
            <a:r>
              <a:rPr lang="ru-RU" b="1" dirty="0" err="1"/>
              <a:t>хартман</a:t>
            </a:r>
            <a:r>
              <a:rPr lang="ru-RU" b="1" dirty="0"/>
              <a:t>, </a:t>
            </a:r>
            <a:r>
              <a:rPr lang="ru-RU" b="1" dirty="0" err="1"/>
              <a:t>ионостерил</a:t>
            </a:r>
            <a:r>
              <a:rPr lang="ru-RU" b="1" dirty="0"/>
              <a:t>) распределиться между внутрисосудистым и внесосудистым пространством как 25% к 75% то есть </a:t>
            </a:r>
            <a:r>
              <a:rPr lang="ru-RU" b="1" dirty="0" err="1"/>
              <a:t>волемический</a:t>
            </a:r>
            <a:r>
              <a:rPr lang="ru-RU" b="1" dirty="0"/>
              <a:t> эффект таких растворов составит около 25% и продлиться не менее 30 минут. Эти растворы показаны для лечения изотонической дегидратации.</a:t>
            </a:r>
          </a:p>
          <a:p>
            <a:pPr marL="0" indent="0" algn="ctr">
              <a:buNone/>
            </a:pPr>
            <a:r>
              <a:rPr lang="ru-RU" b="1" u="sng" dirty="0" err="1">
                <a:solidFill>
                  <a:srgbClr val="C00000"/>
                </a:solidFill>
              </a:rPr>
              <a:t>Гипоосмолярный</a:t>
            </a:r>
            <a:r>
              <a:rPr lang="ru-RU" b="1" u="sng" dirty="0">
                <a:solidFill>
                  <a:srgbClr val="C00000"/>
                </a:solidFill>
              </a:rPr>
              <a:t> эффект.</a:t>
            </a:r>
          </a:p>
          <a:p>
            <a:pPr marL="0" indent="0">
              <a:buNone/>
            </a:pPr>
            <a:r>
              <a:rPr lang="ru-RU" b="1" dirty="0"/>
              <a:t>Более 75% воды введенной с растворами глюкозы 5%, </a:t>
            </a:r>
            <a:r>
              <a:rPr lang="ru-RU" b="1" dirty="0" err="1"/>
              <a:t>дисоль</a:t>
            </a:r>
            <a:r>
              <a:rPr lang="ru-RU" b="1" dirty="0"/>
              <a:t>, </a:t>
            </a:r>
            <a:r>
              <a:rPr lang="ru-RU" b="1" dirty="0" err="1"/>
              <a:t>ацесоль</a:t>
            </a:r>
            <a:r>
              <a:rPr lang="ru-RU" b="1" dirty="0"/>
              <a:t> перейдет во внесосудистое пространство применение этих растворов оправданно только для лечения гипертонической дегидратации.</a:t>
            </a:r>
          </a:p>
          <a:p>
            <a:pPr marL="0" indent="0" algn="ctr">
              <a:buNone/>
            </a:pPr>
            <a:r>
              <a:rPr lang="ru-RU" b="1" u="sng" dirty="0" err="1">
                <a:solidFill>
                  <a:srgbClr val="C00000"/>
                </a:solidFill>
              </a:rPr>
              <a:t>Гиперосмолярный</a:t>
            </a:r>
            <a:r>
              <a:rPr lang="ru-RU" b="1" u="sng" dirty="0">
                <a:solidFill>
                  <a:srgbClr val="C00000"/>
                </a:solidFill>
              </a:rPr>
              <a:t> эффект.</a:t>
            </a:r>
          </a:p>
          <a:p>
            <a:pPr marL="0" indent="0">
              <a:buNone/>
            </a:pPr>
            <a:r>
              <a:rPr lang="ru-RU" b="1" dirty="0"/>
              <a:t>При применении </a:t>
            </a:r>
            <a:r>
              <a:rPr lang="ru-RU" b="1" dirty="0" err="1"/>
              <a:t>гиперосмолярных</a:t>
            </a:r>
            <a:r>
              <a:rPr lang="ru-RU" b="1" dirty="0"/>
              <a:t> растворов (раствор натрия хлорида 10%) вода из внесосудистого пространства будет поступать в сосудистое русло до приведения </a:t>
            </a:r>
            <a:r>
              <a:rPr lang="ru-RU" b="1" dirty="0" err="1"/>
              <a:t>гиперосмолярности</a:t>
            </a:r>
            <a:r>
              <a:rPr lang="ru-RU" b="1" dirty="0"/>
              <a:t> раствора к </a:t>
            </a:r>
            <a:r>
              <a:rPr lang="ru-RU" b="1" dirty="0" err="1"/>
              <a:t>осмолярности</a:t>
            </a:r>
            <a:r>
              <a:rPr lang="ru-RU" b="1" dirty="0"/>
              <a:t> крови. Эти растворы показаны для лечения гипотонической дегидратации.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412063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Показания к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инфузионной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терапии: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8640960" cy="5102027"/>
          </a:xfrm>
        </p:spPr>
        <p:txBody>
          <a:bodyPr>
            <a:normAutofit fontScale="92500"/>
          </a:bodyPr>
          <a:lstStyle/>
          <a:p>
            <a:pPr fontAlgn="base"/>
            <a:r>
              <a:rPr lang="ru-RU" b="1" dirty="0" smtClean="0"/>
              <a:t>Все </a:t>
            </a:r>
            <a:r>
              <a:rPr lang="ru-RU" b="1" dirty="0"/>
              <a:t>виды шока (аллергический, инфекционно-токсический, </a:t>
            </a:r>
            <a:r>
              <a:rPr lang="ru-RU" b="1" dirty="0" err="1"/>
              <a:t>гиповолемический</a:t>
            </a:r>
            <a:r>
              <a:rPr lang="ru-RU" b="1" dirty="0"/>
              <a:t>);</a:t>
            </a:r>
          </a:p>
          <a:p>
            <a:pPr fontAlgn="base"/>
            <a:r>
              <a:rPr lang="ru-RU" b="1" dirty="0" smtClean="0"/>
              <a:t>Потери </a:t>
            </a:r>
            <a:r>
              <a:rPr lang="ru-RU" b="1" dirty="0"/>
              <a:t>жидкости организмом (кровотечение, обезвоживание, ожоги);</a:t>
            </a:r>
          </a:p>
          <a:p>
            <a:pPr fontAlgn="base"/>
            <a:r>
              <a:rPr lang="ru-RU" b="1" dirty="0" smtClean="0"/>
              <a:t>Потери электролитов и </a:t>
            </a:r>
            <a:r>
              <a:rPr lang="ru-RU" b="1" dirty="0"/>
              <a:t>белков </a:t>
            </a:r>
            <a:r>
              <a:rPr lang="ru-RU" b="1" dirty="0" smtClean="0"/>
              <a:t>(рвота</a:t>
            </a:r>
            <a:r>
              <a:rPr lang="ru-RU" b="1" dirty="0"/>
              <a:t>, диарея);</a:t>
            </a:r>
          </a:p>
          <a:p>
            <a:pPr fontAlgn="base"/>
            <a:r>
              <a:rPr lang="ru-RU" b="1" dirty="0" smtClean="0"/>
              <a:t>Нарушение </a:t>
            </a:r>
            <a:r>
              <a:rPr lang="ru-RU" b="1" dirty="0"/>
              <a:t>кислотно-щелочного баланса крови (болезни почек, печени);</a:t>
            </a:r>
          </a:p>
          <a:p>
            <a:pPr fontAlgn="base"/>
            <a:r>
              <a:rPr lang="ru-RU" b="1" dirty="0" smtClean="0"/>
              <a:t>Отравления </a:t>
            </a:r>
            <a:r>
              <a:rPr lang="ru-RU" b="1" dirty="0"/>
              <a:t>(лекарственными </a:t>
            </a:r>
            <a:r>
              <a:rPr lang="ru-RU" b="1" dirty="0" smtClean="0"/>
              <a:t>препаратами, ядами, наркотиками </a:t>
            </a:r>
            <a:r>
              <a:rPr lang="ru-RU" b="1" dirty="0"/>
              <a:t>и другими веществами).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6576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Профилактика осложнений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инфузионной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терапии включает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781128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ru-RU" b="1" dirty="0" smtClean="0"/>
              <a:t>Своевременное </a:t>
            </a:r>
            <a:r>
              <a:rPr lang="ru-RU" b="1" dirty="0"/>
              <a:t>выявление противопоказаний к ее проведению;</a:t>
            </a:r>
          </a:p>
          <a:p>
            <a:pPr fontAlgn="base"/>
            <a:r>
              <a:rPr lang="ru-RU" b="1" dirty="0" smtClean="0"/>
              <a:t>Правильный </a:t>
            </a:r>
            <a:r>
              <a:rPr lang="ru-RU" b="1" dirty="0"/>
              <a:t>расчет объема и препараты </a:t>
            </a:r>
            <a:r>
              <a:rPr lang="ru-RU" b="1" dirty="0" err="1"/>
              <a:t>инфузионной</a:t>
            </a:r>
            <a:r>
              <a:rPr lang="ru-RU" b="1" dirty="0"/>
              <a:t> терапии для </a:t>
            </a:r>
            <a:r>
              <a:rPr lang="ru-RU" b="1" dirty="0" smtClean="0"/>
              <a:t>разных видов и возрастов животных;</a:t>
            </a:r>
            <a:endParaRPr lang="ru-RU" b="1" dirty="0"/>
          </a:p>
          <a:p>
            <a:pPr fontAlgn="base"/>
            <a:r>
              <a:rPr lang="ru-RU" b="1" dirty="0" smtClean="0"/>
              <a:t>Постоянное </a:t>
            </a:r>
            <a:r>
              <a:rPr lang="ru-RU" b="1" dirty="0"/>
              <a:t>наблюдение и корректировка введения растворов и лекарственных средств;</a:t>
            </a:r>
          </a:p>
          <a:p>
            <a:pPr fontAlgn="base"/>
            <a:r>
              <a:rPr lang="ru-RU" b="1" dirty="0" smtClean="0"/>
              <a:t>Постоянный </a:t>
            </a:r>
            <a:r>
              <a:rPr lang="ru-RU" b="1" dirty="0"/>
              <a:t>контроль жизненно важных функций организма (АД, ЧСС, количество выведенной мочи, кровопотери и другие показатели</a:t>
            </a:r>
            <a:r>
              <a:rPr lang="ru-RU" b="1" dirty="0" smtClean="0"/>
              <a:t>).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0449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Осложнения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инфузионной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терапии</a:t>
            </a:r>
            <a:endParaRPr lang="ru-R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62500" lnSpcReduction="20000"/>
          </a:bodyPr>
          <a:lstStyle/>
          <a:p>
            <a:pPr fontAlgn="base"/>
            <a:r>
              <a:rPr lang="ru-RU" b="1" dirty="0" smtClean="0"/>
              <a:t>локальные </a:t>
            </a:r>
            <a:r>
              <a:rPr lang="ru-RU" b="1" dirty="0"/>
              <a:t>гематомы и некрозы тканей, повреждение соседних органов и тканей (при пункции, катетеризации), флебит и тромбоз вен (вследствие высокой </a:t>
            </a:r>
            <a:r>
              <a:rPr lang="ru-RU" b="1" dirty="0" err="1"/>
              <a:t>осмолярности</a:t>
            </a:r>
            <a:r>
              <a:rPr lang="ru-RU" b="1" dirty="0"/>
              <a:t> р-ров, их низкой температуры, низкого </a:t>
            </a:r>
            <a:r>
              <a:rPr lang="ru-RU" b="1" dirty="0" err="1"/>
              <a:t>pH</a:t>
            </a:r>
            <a:r>
              <a:rPr lang="ru-RU" b="1" dirty="0"/>
              <a:t>), эмболия;</a:t>
            </a:r>
          </a:p>
          <a:p>
            <a:pPr fontAlgn="base"/>
            <a:r>
              <a:rPr lang="ru-RU" b="1" dirty="0"/>
              <a:t>водная интоксикация, солевая лихорадка, отеки, ацидоз разведения, </a:t>
            </a:r>
            <a:r>
              <a:rPr lang="ru-RU" b="1" dirty="0" err="1"/>
              <a:t>гипо</a:t>
            </a:r>
            <a:r>
              <a:rPr lang="ru-RU" b="1" dirty="0"/>
              <a:t> и </a:t>
            </a:r>
            <a:r>
              <a:rPr lang="ru-RU" b="1" dirty="0" err="1"/>
              <a:t>гиперосмолярный</a:t>
            </a:r>
            <a:r>
              <a:rPr lang="ru-RU" b="1" dirty="0"/>
              <a:t> синдром;</a:t>
            </a:r>
          </a:p>
          <a:p>
            <a:pPr fontAlgn="base"/>
            <a:r>
              <a:rPr lang="ru-RU" b="1" dirty="0"/>
              <a:t>реакции на </a:t>
            </a:r>
            <a:r>
              <a:rPr lang="ru-RU" b="1" dirty="0" err="1"/>
              <a:t>инфузионную</a:t>
            </a:r>
            <a:r>
              <a:rPr lang="ru-RU" b="1" dirty="0"/>
              <a:t> терапию: гипертермия, анафилактический шок, озноб, нарушение кровообращения;</a:t>
            </a:r>
          </a:p>
          <a:p>
            <a:pPr fontAlgn="base"/>
            <a:r>
              <a:rPr lang="ru-RU" b="1" dirty="0"/>
              <a:t>передозировка лекарственных препаратов (калий, кальций и др.);</a:t>
            </a:r>
          </a:p>
          <a:p>
            <a:pPr fontAlgn="base"/>
            <a:r>
              <a:rPr lang="ru-RU" b="1" dirty="0"/>
              <a:t>осложнения, связанные с переливанием крови, </a:t>
            </a:r>
            <a:r>
              <a:rPr lang="ru-RU" b="1" dirty="0" err="1"/>
              <a:t>трансфузионные</a:t>
            </a:r>
            <a:r>
              <a:rPr lang="ru-RU" b="1" dirty="0"/>
              <a:t> реакции (30 мин - 2 ч), гемолитические реакции (10-15 мин и более), синдром массивных гемотрансфузий (более 50 % ОЦК за сутки);</a:t>
            </a:r>
          </a:p>
          <a:p>
            <a:pPr fontAlgn="base"/>
            <a:r>
              <a:rPr lang="ru-RU" b="1" dirty="0"/>
              <a:t>перегрузка системы кровообращения в связи с избытком введенных растворов, большой скоростью их введения (набухание шейных вен, брадикардия, расширение границ сердца, цианоз, возможны остановка сердца, отек легких);</a:t>
            </a:r>
          </a:p>
          <a:p>
            <a:pPr fontAlgn="base"/>
            <a:r>
              <a:rPr lang="ru-RU" b="1" dirty="0"/>
              <a:t>отек легких вследствие снижения коллоидно-осмотического давления в плазме и повышения гидростатического в капилляре (</a:t>
            </a:r>
            <a:r>
              <a:rPr lang="ru-RU" b="1" dirty="0" err="1"/>
              <a:t>гемоди</a:t>
            </a:r>
            <a:r>
              <a:rPr lang="ru-RU" b="1" dirty="0"/>
              <a:t> </a:t>
            </a:r>
            <a:r>
              <a:rPr lang="ru-RU" b="1" dirty="0" err="1"/>
              <a:t>люция</a:t>
            </a:r>
            <a:r>
              <a:rPr lang="ru-RU" b="1" dirty="0"/>
              <a:t> водой свыше 15 % ОЦК</a:t>
            </a:r>
            <a:r>
              <a:rPr lang="ru-RU" b="1" dirty="0" smtClean="0"/>
              <a:t>).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191499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763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Цели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инфузионной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терапии: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5472608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ru-RU" b="1" dirty="0" smtClean="0"/>
              <a:t>Восстановление ОЦК; 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Устранение </a:t>
            </a:r>
            <a:r>
              <a:rPr lang="ru-RU" b="1" dirty="0" err="1" smtClean="0"/>
              <a:t>гиповолемии</a:t>
            </a:r>
            <a:r>
              <a:rPr lang="ru-RU" b="1" dirty="0"/>
              <a:t>;</a:t>
            </a:r>
            <a:endParaRPr lang="ru-RU" b="1" dirty="0" smtClean="0"/>
          </a:p>
          <a:p>
            <a:pPr marL="514350" indent="-514350">
              <a:buAutoNum type="arabicPeriod"/>
            </a:pPr>
            <a:r>
              <a:rPr lang="ru-RU" b="1" dirty="0" smtClean="0"/>
              <a:t>Обеспечение </a:t>
            </a:r>
            <a:r>
              <a:rPr lang="ru-RU" b="1" dirty="0"/>
              <a:t>адекватного сердечного </a:t>
            </a:r>
            <a:r>
              <a:rPr lang="ru-RU" b="1" dirty="0" smtClean="0"/>
              <a:t>выброса</a:t>
            </a:r>
            <a:r>
              <a:rPr lang="ru-RU" b="1" dirty="0"/>
              <a:t>;</a:t>
            </a:r>
            <a:endParaRPr lang="ru-RU" b="1" dirty="0" smtClean="0"/>
          </a:p>
          <a:p>
            <a:pPr marL="514350" indent="-514350">
              <a:buAutoNum type="arabicPeriod"/>
            </a:pPr>
            <a:r>
              <a:rPr lang="ru-RU" b="1" dirty="0" smtClean="0"/>
              <a:t>Сохранение </a:t>
            </a:r>
            <a:r>
              <a:rPr lang="ru-RU" b="1" dirty="0"/>
              <a:t>и восстановление нормальной </a:t>
            </a:r>
            <a:r>
              <a:rPr lang="ru-RU" b="1" dirty="0" err="1"/>
              <a:t>осмолярности</a:t>
            </a:r>
            <a:r>
              <a:rPr lang="ru-RU" b="1" dirty="0"/>
              <a:t> </a:t>
            </a:r>
            <a:r>
              <a:rPr lang="ru-RU" b="1" dirty="0" smtClean="0"/>
              <a:t>плазмы</a:t>
            </a:r>
            <a:r>
              <a:rPr lang="ru-RU" b="1" dirty="0"/>
              <a:t>;</a:t>
            </a:r>
            <a:endParaRPr lang="ru-RU" b="1" dirty="0" smtClean="0"/>
          </a:p>
          <a:p>
            <a:pPr marL="514350" indent="-514350">
              <a:buAutoNum type="arabicPeriod"/>
            </a:pPr>
            <a:r>
              <a:rPr lang="ru-RU" b="1" dirty="0" smtClean="0"/>
              <a:t>Обеспечение </a:t>
            </a:r>
            <a:r>
              <a:rPr lang="ru-RU" b="1" dirty="0"/>
              <a:t>адекватной микроциркуляции</a:t>
            </a:r>
            <a:r>
              <a:rPr lang="ru-RU" b="1" dirty="0" smtClean="0"/>
              <a:t>,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Предупреждение </a:t>
            </a:r>
            <a:r>
              <a:rPr lang="ru-RU" b="1" dirty="0"/>
              <a:t>агрегации форменных элементов </a:t>
            </a:r>
            <a:r>
              <a:rPr lang="ru-RU" b="1" dirty="0" smtClean="0"/>
              <a:t>крови</a:t>
            </a:r>
            <a:r>
              <a:rPr lang="ru-RU" b="1" dirty="0"/>
              <a:t>;</a:t>
            </a:r>
            <a:endParaRPr lang="ru-RU" b="1" dirty="0" smtClean="0"/>
          </a:p>
          <a:p>
            <a:pPr marL="514350" indent="-514350">
              <a:buAutoNum type="arabicPeriod"/>
            </a:pPr>
            <a:r>
              <a:rPr lang="ru-RU" b="1" dirty="0" smtClean="0"/>
              <a:t>Нормализация </a:t>
            </a:r>
            <a:r>
              <a:rPr lang="ru-RU" b="1" dirty="0"/>
              <a:t>кислородно-транспортной функции крови</a:t>
            </a:r>
            <a:r>
              <a:rPr lang="ru-RU" b="1" dirty="0" smtClean="0"/>
              <a:t>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b="1" dirty="0" err="1" smtClean="0"/>
              <a:t>Дезинтоксикационное</a:t>
            </a:r>
            <a:r>
              <a:rPr lang="ru-RU" b="1" dirty="0" smtClean="0"/>
              <a:t> </a:t>
            </a:r>
            <a:r>
              <a:rPr lang="ru-RU" b="1" dirty="0"/>
              <a:t>лечение с форсированным диурезом, обычно используется при отравлениях;</a:t>
            </a:r>
          </a:p>
          <a:p>
            <a:pPr marL="514350" indent="-514350">
              <a:buAutoNum type="arabicPeriod"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75673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Методы </a:t>
            </a:r>
            <a:r>
              <a:rPr lang="ru-RU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инфузионной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терапии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96751"/>
          </a:xfrm>
        </p:spPr>
        <p:txBody>
          <a:bodyPr/>
          <a:lstStyle/>
          <a:p>
            <a:r>
              <a:rPr lang="ru-RU" dirty="0" smtClean="0"/>
              <a:t>прерывистое </a:t>
            </a:r>
            <a:r>
              <a:rPr lang="ru-RU" dirty="0"/>
              <a:t>(струйное) введение р-ров</a:t>
            </a:r>
            <a:endParaRPr lang="ru-RU" dirty="0" smtClean="0"/>
          </a:p>
          <a:p>
            <a:r>
              <a:rPr lang="ru-RU" dirty="0" smtClean="0"/>
              <a:t>непрерывное </a:t>
            </a:r>
            <a:r>
              <a:rPr lang="ru-RU" dirty="0"/>
              <a:t>(капельное) введение р-ров.</a:t>
            </a:r>
          </a:p>
        </p:txBody>
      </p:sp>
      <p:pic>
        <p:nvPicPr>
          <p:cNvPr id="1026" name="Picture 2" descr="Картинки по запросу инфузионный насо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737" y="3083611"/>
            <a:ext cx="4518850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Картинки по запросу инфузионная терап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073965"/>
            <a:ext cx="4189698" cy="2611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1551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По путям введения растворов различают </a:t>
            </a:r>
            <a:r>
              <a:rPr lang="ru-RU" b="1" dirty="0" err="1" smtClean="0">
                <a:solidFill>
                  <a:srgbClr val="C00000"/>
                </a:solidFill>
              </a:rPr>
              <a:t>инфузию</a:t>
            </a:r>
            <a:r>
              <a:rPr lang="ru-RU" b="1" dirty="0">
                <a:solidFill>
                  <a:srgbClr val="C00000"/>
                </a:solidFill>
              </a:rPr>
              <a:t>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венозным </a:t>
            </a:r>
            <a:r>
              <a:rPr lang="ru-RU" dirty="0"/>
              <a:t>доступом;</a:t>
            </a:r>
          </a:p>
          <a:p>
            <a:pPr lvl="0"/>
            <a:r>
              <a:rPr lang="ru-RU" dirty="0"/>
              <a:t>артериальным </a:t>
            </a:r>
            <a:r>
              <a:rPr lang="ru-RU" dirty="0" smtClean="0"/>
              <a:t>доступом</a:t>
            </a:r>
            <a:endParaRPr lang="ru-RU" dirty="0"/>
          </a:p>
          <a:p>
            <a:pPr lvl="0"/>
            <a:endParaRPr lang="ru-RU" dirty="0" smtClean="0"/>
          </a:p>
          <a:p>
            <a:pPr marL="0" indent="0">
              <a:buNone/>
            </a:pPr>
            <a:r>
              <a:rPr lang="ru-RU" b="1" dirty="0"/>
              <a:t>ВНУТРИСОСУДИСТАЯ ЧАСТЬ: 7-9% ВЕСА ТЕЛА</a:t>
            </a:r>
          </a:p>
          <a:p>
            <a:pPr marL="0" lvl="0" indent="0">
              <a:buNone/>
            </a:pPr>
            <a:r>
              <a:rPr lang="ru-RU" dirty="0"/>
              <a:t>артериальная система: </a:t>
            </a:r>
            <a:r>
              <a:rPr lang="ru-RU" dirty="0" smtClean="0"/>
              <a:t>18</a:t>
            </a:r>
            <a:r>
              <a:rPr lang="ru-RU" dirty="0"/>
              <a:t>%  </a:t>
            </a:r>
            <a:endParaRPr lang="ru-RU" dirty="0" smtClean="0"/>
          </a:p>
          <a:p>
            <a:pPr marL="0" lvl="0" indent="0">
              <a:buNone/>
            </a:pPr>
            <a:r>
              <a:rPr lang="ru-RU" dirty="0" smtClean="0"/>
              <a:t>венозная </a:t>
            </a:r>
            <a:r>
              <a:rPr lang="ru-RU" dirty="0"/>
              <a:t>система: </a:t>
            </a:r>
            <a:r>
              <a:rPr lang="ru-RU" dirty="0" smtClean="0"/>
              <a:t>70%</a:t>
            </a:r>
          </a:p>
          <a:p>
            <a:pPr marL="0" lvl="0" indent="0">
              <a:buNone/>
            </a:pPr>
            <a:r>
              <a:rPr lang="ru-RU" dirty="0" smtClean="0"/>
              <a:t>сердце: 7</a:t>
            </a:r>
            <a:r>
              <a:rPr lang="ru-RU" dirty="0"/>
              <a:t>% . </a:t>
            </a:r>
            <a:endParaRPr lang="ru-RU" dirty="0" smtClean="0"/>
          </a:p>
          <a:p>
            <a:pPr marL="0" lvl="0" indent="0">
              <a:buNone/>
            </a:pPr>
            <a:r>
              <a:rPr lang="ru-RU" dirty="0" smtClean="0"/>
              <a:t>капилляры</a:t>
            </a:r>
            <a:r>
              <a:rPr lang="ru-RU" dirty="0"/>
              <a:t>: 5%</a:t>
            </a:r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4065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инфузионной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терапии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u="sng" dirty="0" smtClean="0">
                <a:solidFill>
                  <a:srgbClr val="C00000"/>
                </a:solidFill>
              </a:rPr>
              <a:t>1</a:t>
            </a:r>
            <a:r>
              <a:rPr lang="en-US" b="1" dirty="0">
                <a:solidFill>
                  <a:srgbClr val="C00000"/>
                </a:solidFill>
              </a:rPr>
              <a:t>.</a:t>
            </a:r>
            <a:r>
              <a:rPr lang="ru-RU" b="1" dirty="0" smtClean="0"/>
              <a:t> </a:t>
            </a:r>
            <a:r>
              <a:rPr lang="ru-RU" b="1" dirty="0"/>
              <a:t>Корригирующая (малообъемная) </a:t>
            </a:r>
            <a:r>
              <a:rPr lang="ru-RU" b="1" dirty="0" err="1"/>
              <a:t>инфузионная</a:t>
            </a:r>
            <a:r>
              <a:rPr lang="ru-RU" b="1" dirty="0"/>
              <a:t> терапия, направленная на коррекцию имеющихся нарушений ВСО и КЩС;</a:t>
            </a:r>
            <a:br>
              <a:rPr lang="ru-RU" b="1" dirty="0"/>
            </a:br>
            <a:r>
              <a:rPr lang="ru-RU" b="1" u="sng" dirty="0">
                <a:solidFill>
                  <a:srgbClr val="C00000"/>
                </a:solidFill>
              </a:rPr>
              <a:t>2</a:t>
            </a:r>
            <a:r>
              <a:rPr lang="ru-RU" b="1" dirty="0">
                <a:solidFill>
                  <a:srgbClr val="C00000"/>
                </a:solidFill>
              </a:rPr>
              <a:t>.</a:t>
            </a:r>
            <a:r>
              <a:rPr lang="ru-RU" b="1" dirty="0"/>
              <a:t> Заместительная </a:t>
            </a:r>
            <a:r>
              <a:rPr lang="ru-RU" b="1" dirty="0" err="1"/>
              <a:t>инфузионная</a:t>
            </a:r>
            <a:r>
              <a:rPr lang="ru-RU" b="1" dirty="0"/>
              <a:t> терапия, направленная на замещение утраченной функции </a:t>
            </a:r>
            <a:r>
              <a:rPr lang="ru-RU" b="1" dirty="0" err="1"/>
              <a:t>энтерального</a:t>
            </a:r>
            <a:r>
              <a:rPr lang="ru-RU" b="1" dirty="0"/>
              <a:t> потребления жидкости и пищи;</a:t>
            </a:r>
            <a:br>
              <a:rPr lang="ru-RU" b="1" dirty="0"/>
            </a:br>
            <a:r>
              <a:rPr lang="ru-RU" b="1" u="sng" dirty="0">
                <a:solidFill>
                  <a:srgbClr val="C00000"/>
                </a:solidFill>
              </a:rPr>
              <a:t>3</a:t>
            </a:r>
            <a:r>
              <a:rPr lang="ru-RU" b="1" dirty="0">
                <a:solidFill>
                  <a:srgbClr val="C00000"/>
                </a:solidFill>
              </a:rPr>
              <a:t>.</a:t>
            </a:r>
            <a:r>
              <a:rPr lang="ru-RU" b="1" dirty="0"/>
              <a:t> Объемная </a:t>
            </a:r>
            <a:r>
              <a:rPr lang="ru-RU" b="1" dirty="0" err="1"/>
              <a:t>инфузионная</a:t>
            </a:r>
            <a:r>
              <a:rPr lang="ru-RU" b="1" dirty="0"/>
              <a:t> терапия, направленная на быстрое устранение дефицита воды и солей при неотложных состояниях.</a:t>
            </a:r>
          </a:p>
        </p:txBody>
      </p:sp>
    </p:spTree>
    <p:extLst>
      <p:ext uri="{BB962C8B-B14F-4D97-AF65-F5344CB8AC3E}">
        <p14:creationId xmlns:p14="http://schemas.microsoft.com/office/powerpoint/2010/main" val="3528507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Вода в организме находится в трех условных пространствах: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853136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1. Внутриклеточном (интерстициальном) — 40% массы тела.</a:t>
            </a:r>
          </a:p>
          <a:p>
            <a:r>
              <a:rPr lang="ru-RU" b="1" dirty="0"/>
              <a:t>2. Внеклеточном (</a:t>
            </a:r>
            <a:r>
              <a:rPr lang="ru-RU" b="1" dirty="0" err="1"/>
              <a:t>экстрацеллюлярном</a:t>
            </a:r>
            <a:r>
              <a:rPr lang="ru-RU" b="1" dirty="0"/>
              <a:t>) — 20% массы тела; из них 5%—во внутрисосудистом пространстве и 15%—в межклеточном (интерстициальном).</a:t>
            </a:r>
          </a:p>
          <a:p>
            <a:r>
              <a:rPr lang="ru-RU" b="1" dirty="0"/>
              <a:t>3. Трансцеллюлярном (спинномозговая жидкость, синовиальная жидкость, жидкость серозных оболочек, плевральная и кишечная слизь.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0567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/>
              <a:t>У здоровых животных суточные потери жидкости составляют 40 мл/кг в сутки. </a:t>
            </a:r>
            <a:endParaRPr lang="en-US" b="1" dirty="0" smtClean="0"/>
          </a:p>
          <a:p>
            <a:pPr marL="0" indent="0">
              <a:buNone/>
            </a:pPr>
            <a:r>
              <a:rPr lang="ru-RU" b="1" dirty="0" smtClean="0"/>
              <a:t>Из </a:t>
            </a:r>
            <a:r>
              <a:rPr lang="ru-RU" b="1" dirty="0"/>
              <a:t>них 50% приходится на </a:t>
            </a:r>
            <a:r>
              <a:rPr lang="ru-RU" b="1" i="1" u="sng" dirty="0"/>
              <a:t>неопределяемые</a:t>
            </a:r>
            <a:r>
              <a:rPr lang="ru-RU" b="1" dirty="0"/>
              <a:t> потери (слюноотделение, перспирация, выделение с </a:t>
            </a:r>
            <a:r>
              <a:rPr lang="ru-RU" b="1"/>
              <a:t>поверхности </a:t>
            </a:r>
            <a:r>
              <a:rPr lang="ru-RU" b="1" smtClean="0"/>
              <a:t>тела) </a:t>
            </a:r>
            <a:r>
              <a:rPr lang="ru-RU" b="1" dirty="0" smtClean="0"/>
              <a:t>и </a:t>
            </a:r>
            <a:r>
              <a:rPr lang="ru-RU" b="1" dirty="0"/>
              <a:t>50% (около 20 мл/кг в сутки) </a:t>
            </a:r>
            <a:r>
              <a:rPr lang="ru-RU" b="1" dirty="0" smtClean="0"/>
              <a:t>на </a:t>
            </a:r>
            <a:r>
              <a:rPr lang="ru-RU" b="1" i="1" u="sng" dirty="0" smtClean="0"/>
              <a:t>определяемые </a:t>
            </a:r>
            <a:r>
              <a:rPr lang="ru-RU" b="1" dirty="0" smtClean="0"/>
              <a:t>потери (выделяется </a:t>
            </a:r>
            <a:r>
              <a:rPr lang="ru-RU" b="1" dirty="0"/>
              <a:t>в виде мочи и с каловыми </a:t>
            </a:r>
            <a:r>
              <a:rPr lang="ru-RU" b="1" dirty="0" smtClean="0"/>
              <a:t>массами).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sz="2800" b="1" dirty="0" smtClean="0"/>
              <a:t>Любой </a:t>
            </a:r>
            <a:r>
              <a:rPr lang="ru-RU" sz="2800" b="1" dirty="0"/>
              <a:t>патологический процесс, сопровождающийся потерями жидкости (кровотечение, одышка, повышение температуры тела) приводит к потере большого количества воды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665412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Нарушения водного обмена могут быть сведены к нескольким видам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997152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Гипертоническая </a:t>
            </a:r>
            <a:r>
              <a:rPr lang="ru-RU" b="1" dirty="0"/>
              <a:t>дегидратация (недостаток свободной от электролитов воды, </a:t>
            </a:r>
            <a:r>
              <a:rPr lang="ru-RU" b="1" dirty="0" err="1"/>
              <a:t>эксикоз</a:t>
            </a:r>
            <a:r>
              <a:rPr lang="ru-RU" b="1" dirty="0"/>
              <a:t>) </a:t>
            </a:r>
            <a:endParaRPr lang="ru-RU" b="1" dirty="0" smtClean="0"/>
          </a:p>
          <a:p>
            <a:r>
              <a:rPr lang="ru-RU" b="1" dirty="0" smtClean="0"/>
              <a:t>Гипотоническая </a:t>
            </a:r>
            <a:r>
              <a:rPr lang="ru-RU" b="1" dirty="0"/>
              <a:t>дегидратация (избыток свободной от электролитов воды, натрий-дефицитный </a:t>
            </a:r>
            <a:r>
              <a:rPr lang="ru-RU" b="1" dirty="0" err="1"/>
              <a:t>эксикоз</a:t>
            </a:r>
            <a:r>
              <a:rPr lang="ru-RU" b="1" dirty="0"/>
              <a:t>) </a:t>
            </a:r>
            <a:endParaRPr lang="ru-RU" b="1" dirty="0" smtClean="0"/>
          </a:p>
          <a:p>
            <a:r>
              <a:rPr lang="ru-RU" b="1" dirty="0" smtClean="0"/>
              <a:t>Изотоническая </a:t>
            </a:r>
            <a:r>
              <a:rPr lang="ru-RU" b="1" dirty="0"/>
              <a:t>дегидратация (дефицит воды и солей) </a:t>
            </a:r>
            <a:endParaRPr lang="ru-RU" b="1" dirty="0" smtClean="0"/>
          </a:p>
          <a:p>
            <a:r>
              <a:rPr lang="ru-RU" b="1" dirty="0" smtClean="0"/>
              <a:t>Гипертоническая </a:t>
            </a:r>
            <a:r>
              <a:rPr lang="ru-RU" b="1" dirty="0" err="1"/>
              <a:t>гипергидратация</a:t>
            </a:r>
            <a:r>
              <a:rPr lang="ru-RU" b="1" dirty="0"/>
              <a:t> (избыток натрия) </a:t>
            </a:r>
            <a:endParaRPr lang="ru-RU" b="1" dirty="0" smtClean="0"/>
          </a:p>
          <a:p>
            <a:r>
              <a:rPr lang="ru-RU" b="1" dirty="0" smtClean="0"/>
              <a:t>Гипотоническая </a:t>
            </a:r>
            <a:r>
              <a:rPr lang="ru-RU" b="1" dirty="0" err="1"/>
              <a:t>гипергидратация</a:t>
            </a:r>
            <a:r>
              <a:rPr lang="ru-RU" b="1" dirty="0"/>
              <a:t> (отравление водой) </a:t>
            </a:r>
            <a:endParaRPr lang="ru-RU" b="1" dirty="0" smtClean="0"/>
          </a:p>
          <a:p>
            <a:r>
              <a:rPr lang="ru-RU" b="1" dirty="0" smtClean="0"/>
              <a:t>Изотоническая </a:t>
            </a:r>
            <a:r>
              <a:rPr lang="ru-RU" b="1" dirty="0" err="1"/>
              <a:t>гипергидратация</a:t>
            </a:r>
            <a:r>
              <a:rPr lang="ru-RU" b="1" dirty="0"/>
              <a:t> (отек</a:t>
            </a:r>
            <a:r>
              <a:rPr lang="ru-RU" b="1" dirty="0" smtClean="0"/>
              <a:t>)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6555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Препараты гемодинамического действия</a:t>
            </a:r>
            <a:r>
              <a:rPr lang="ru-RU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146875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400" b="1" dirty="0" smtClean="0"/>
              <a:t>- Природные коллоиды (альбумин, желатин)</a:t>
            </a:r>
          </a:p>
          <a:p>
            <a:pPr marL="0" indent="0">
              <a:buNone/>
            </a:pPr>
            <a:r>
              <a:rPr lang="ru-RU" sz="2400" b="1" dirty="0" smtClean="0"/>
              <a:t>- Растворы </a:t>
            </a:r>
            <a:r>
              <a:rPr lang="ru-RU" sz="2400" b="1" dirty="0"/>
              <a:t>декстрана </a:t>
            </a:r>
            <a:r>
              <a:rPr lang="ru-RU" sz="2400" b="1" dirty="0" smtClean="0"/>
              <a:t>(</a:t>
            </a:r>
            <a:r>
              <a:rPr lang="ru-RU" sz="2400" b="1" dirty="0" err="1" smtClean="0"/>
              <a:t>полиглюкин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реополиглюкин</a:t>
            </a:r>
            <a:r>
              <a:rPr lang="ru-RU" sz="2400" b="1" dirty="0" smtClean="0"/>
              <a:t>)</a:t>
            </a:r>
            <a:endParaRPr lang="ru-RU" sz="2400" b="1" dirty="0"/>
          </a:p>
          <a:p>
            <a:pPr marL="0" indent="0">
              <a:buNone/>
            </a:pPr>
            <a:r>
              <a:rPr lang="ru-RU" sz="2400" b="1" dirty="0" smtClean="0"/>
              <a:t>- Растворы </a:t>
            </a:r>
            <a:r>
              <a:rPr lang="ru-RU" sz="2400" b="1" dirty="0" err="1" smtClean="0"/>
              <a:t>гидроксиэтилкрахмала</a:t>
            </a:r>
            <a:r>
              <a:rPr lang="ru-RU" sz="2400" b="1" dirty="0" smtClean="0"/>
              <a:t> (</a:t>
            </a:r>
            <a:r>
              <a:rPr lang="ru-RU" sz="2400" b="1" dirty="0" err="1" smtClean="0"/>
              <a:t>рефортан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волювен</a:t>
            </a:r>
            <a:r>
              <a:rPr lang="ru-RU" sz="2400" b="1" dirty="0" smtClean="0"/>
              <a:t>,</a:t>
            </a:r>
            <a:r>
              <a:rPr lang="ru-RU" sz="2400" b="1" dirty="0"/>
              <a:t> </a:t>
            </a:r>
            <a:r>
              <a:rPr lang="ru-RU" sz="2400" b="1" dirty="0" err="1" smtClean="0"/>
              <a:t>стабизол</a:t>
            </a:r>
            <a:r>
              <a:rPr lang="ru-RU" sz="2400" b="1" dirty="0" smtClean="0"/>
              <a:t>).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15592" y="3140968"/>
            <a:ext cx="7344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Препараты </a:t>
            </a:r>
            <a:r>
              <a:rPr lang="ru-RU" sz="2400" b="1" dirty="0">
                <a:solidFill>
                  <a:srgbClr val="C00000"/>
                </a:solidFill>
              </a:rPr>
              <a:t>этого класса при введении в сосудистое русло обеспечивают следующие </a:t>
            </a:r>
            <a:r>
              <a:rPr lang="ru-RU" sz="2400" b="1" dirty="0" smtClean="0">
                <a:solidFill>
                  <a:srgbClr val="C00000"/>
                </a:solidFill>
              </a:rPr>
              <a:t>эффекты: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4149080"/>
            <a:ext cx="864096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- </a:t>
            </a:r>
            <a:r>
              <a:rPr lang="ru-RU" sz="2400" b="1" u="sng" dirty="0" err="1" smtClean="0"/>
              <a:t>Волемический</a:t>
            </a:r>
            <a:r>
              <a:rPr lang="ru-RU" sz="2400" b="1" u="sng" dirty="0" smtClean="0"/>
              <a:t> эффект </a:t>
            </a:r>
            <a:r>
              <a:rPr lang="ru-RU" sz="2400" b="1" dirty="0" smtClean="0"/>
              <a:t>- это </a:t>
            </a:r>
            <a:r>
              <a:rPr lang="ru-RU" sz="2400" b="1" dirty="0"/>
              <a:t>отношение прироста объема циркулирующей крови к объему введенного раствора выраженное в процентах. </a:t>
            </a:r>
            <a:r>
              <a:rPr lang="ru-RU" sz="2400" b="1" dirty="0" smtClean="0"/>
              <a:t> </a:t>
            </a:r>
          </a:p>
          <a:p>
            <a:r>
              <a:rPr lang="ru-RU" sz="2400" b="1" dirty="0" smtClean="0"/>
              <a:t>- </a:t>
            </a:r>
            <a:r>
              <a:rPr lang="ru-RU" sz="2400" b="1" u="sng" dirty="0" smtClean="0"/>
              <a:t>Реологический эффект </a:t>
            </a:r>
            <a:r>
              <a:rPr lang="ru-RU" sz="2400" b="1" dirty="0" smtClean="0"/>
              <a:t>- улучшаются </a:t>
            </a:r>
            <a:r>
              <a:rPr lang="ru-RU" sz="2400" b="1" dirty="0"/>
              <a:t>реологические свойства крови,  понижается вязкость крови, вызывая </a:t>
            </a:r>
            <a:r>
              <a:rPr lang="ru-RU" sz="2400" b="1" dirty="0" err="1"/>
              <a:t>дезагрегацию</a:t>
            </a:r>
            <a:r>
              <a:rPr lang="ru-RU" sz="2400" b="1" dirty="0"/>
              <a:t> эритроцитов и </a:t>
            </a:r>
            <a:r>
              <a:rPr lang="ru-RU" sz="2400" b="1" dirty="0" err="1"/>
              <a:t>гемодилюцию</a:t>
            </a:r>
            <a:r>
              <a:rPr lang="ru-RU" sz="2400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13761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797</Words>
  <Application>Microsoft Office PowerPoint</Application>
  <PresentationFormat>Экран (4:3)</PresentationFormat>
  <Paragraphs>72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Инфузионная терапия</vt:lpstr>
      <vt:lpstr>Цели инфузионной терапии:</vt:lpstr>
      <vt:lpstr>Методы инфузионной терапии</vt:lpstr>
      <vt:lpstr>По путям введения растворов различают инфузию:</vt:lpstr>
      <vt:lpstr>Виды инфузионной терапии</vt:lpstr>
      <vt:lpstr>Вода в организме находится в трех условных пространствах:</vt:lpstr>
      <vt:lpstr>Презентация PowerPoint</vt:lpstr>
      <vt:lpstr>Нарушения водного обмена могут быть сведены к нескольким видам:</vt:lpstr>
      <vt:lpstr>Препараты гемодинамического действия.</vt:lpstr>
      <vt:lpstr>Кристаллоидные растворы.</vt:lpstr>
      <vt:lpstr>Показания к инфузионной терапии:</vt:lpstr>
      <vt:lpstr>Профилактика осложнений инфузионной терапии включает:</vt:lpstr>
      <vt:lpstr>Осложнения инфузионной терапии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Инфузионная терапия</dc:title>
  <cp:lastModifiedBy>AS</cp:lastModifiedBy>
  <cp:revision>13</cp:revision>
  <dcterms:modified xsi:type="dcterms:W3CDTF">2017-03-26T22:59:36Z</dcterms:modified>
</cp:coreProperties>
</file>