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3" r:id="rId1"/>
  </p:sldMasterIdLst>
  <p:sldIdLst>
    <p:sldId id="256" r:id="rId2"/>
    <p:sldId id="259" r:id="rId3"/>
    <p:sldId id="257" r:id="rId4"/>
    <p:sldId id="258" r:id="rId5"/>
    <p:sldId id="260" r:id="rId6"/>
    <p:sldId id="261" r:id="rId7"/>
    <p:sldId id="262" r:id="rId8"/>
    <p:sldId id="263" r:id="rId9"/>
    <p:sldId id="265" r:id="rId10"/>
    <p:sldId id="264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12192000" cy="9144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1618" y="-1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5256" y="1930402"/>
            <a:ext cx="8827957" cy="4439441"/>
          </a:xfrm>
        </p:spPr>
        <p:txBody>
          <a:bodyPr anchor="b"/>
          <a:lstStyle>
            <a:lvl1pPr>
              <a:defRPr sz="9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5256" y="6369840"/>
            <a:ext cx="8827957" cy="114856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7AA5E-A422-4F9E-9723-6C0CBE504BD0}" type="datetimeFigureOut">
              <a:rPr lang="ru-RU" smtClean="0"/>
              <a:t>04.10.2021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D7A4D-4A4C-4919-80D2-396A105838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78731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5258" y="6400783"/>
            <a:ext cx="8827956" cy="755651"/>
          </a:xfrm>
        </p:spPr>
        <p:txBody>
          <a:bodyPr anchor="b">
            <a:normAutofit/>
          </a:bodyPr>
          <a:lstStyle>
            <a:lvl1pPr algn="l"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5256" y="914400"/>
            <a:ext cx="8827957" cy="4854221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5257" y="7156433"/>
            <a:ext cx="8827955" cy="658283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7AA5E-A422-4F9E-9723-6C0CBE504BD0}" type="datetimeFigureOut">
              <a:rPr lang="ru-RU" smtClean="0"/>
              <a:t>04.10.2021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D7A4D-4A4C-4919-80D2-396A105838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6132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5256" y="1930400"/>
            <a:ext cx="8827957" cy="2641600"/>
          </a:xfrm>
        </p:spPr>
        <p:txBody>
          <a:bodyPr/>
          <a:lstStyle>
            <a:lvl1pPr>
              <a:defRPr sz="6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5256" y="4876800"/>
            <a:ext cx="8827957" cy="3149600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7AA5E-A422-4F9E-9723-6C0CBE504BD0}" type="datetimeFigureOut">
              <a:rPr lang="ru-RU" smtClean="0"/>
              <a:t>04.10.2021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D7A4D-4A4C-4919-80D2-396A105838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63095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5213" y="1930400"/>
            <a:ext cx="8001399" cy="3097832"/>
          </a:xfrm>
        </p:spPr>
        <p:txBody>
          <a:bodyPr/>
          <a:lstStyle>
            <a:lvl1pPr>
              <a:defRPr sz="6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904" y="5028232"/>
            <a:ext cx="7281545" cy="456232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867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5256" y="5800876"/>
            <a:ext cx="8827957" cy="2235200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7AA5E-A422-4F9E-9723-6C0CBE504BD0}" type="datetimeFigureOut">
              <a:rPr lang="ru-RU" smtClean="0"/>
              <a:t>04.10.2021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D7A4D-4A4C-4919-80D2-396A10583890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898530" y="1295004"/>
            <a:ext cx="802121" cy="2595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6266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2921" y="3485050"/>
            <a:ext cx="802121" cy="2595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6266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998141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5255" y="4165601"/>
            <a:ext cx="8827959" cy="2204240"/>
          </a:xfrm>
        </p:spPr>
        <p:txBody>
          <a:bodyPr anchor="b"/>
          <a:lstStyle>
            <a:lvl1pPr algn="l">
              <a:defRPr sz="5333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5256" y="6369841"/>
            <a:ext cx="8827957" cy="1147200"/>
          </a:xfrm>
        </p:spPr>
        <p:txBody>
          <a:bodyPr anchor="t"/>
          <a:lstStyle>
            <a:lvl1pPr marL="0" indent="0" algn="l">
              <a:buNone/>
              <a:defRPr sz="2667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7AA5E-A422-4F9E-9723-6C0CBE504BD0}" type="datetimeFigureOut">
              <a:rPr lang="ru-RU" smtClean="0"/>
              <a:t>04.10.2021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D7A4D-4A4C-4919-80D2-396A105838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61283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5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113" y="2641600"/>
            <a:ext cx="2947633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633" y="3556000"/>
            <a:ext cx="2928112" cy="4785784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4672" y="2641600"/>
            <a:ext cx="2937005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4116" y="3556000"/>
            <a:ext cx="2947561" cy="4785784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6556" y="2641600"/>
            <a:ext cx="2932877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6556" y="3556000"/>
            <a:ext cx="2932877" cy="4785784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7112" y="2844800"/>
            <a:ext cx="0" cy="52832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4040" y="2844800"/>
            <a:ext cx="0" cy="5289176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7AA5E-A422-4F9E-9723-6C0CBE504BD0}" type="datetimeFigureOut">
              <a:rPr lang="ru-RU" smtClean="0"/>
              <a:t>04.10.2021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D7A4D-4A4C-4919-80D2-396A105838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36049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5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633" y="5667932"/>
            <a:ext cx="2940816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633" y="2946400"/>
            <a:ext cx="2940816" cy="203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633" y="6436283"/>
            <a:ext cx="2940816" cy="878919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90389" y="5667932"/>
            <a:ext cx="2931288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90388" y="2946400"/>
            <a:ext cx="2931288" cy="203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9035" y="6436282"/>
            <a:ext cx="2935171" cy="878919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6556" y="5667932"/>
            <a:ext cx="2932877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6555" y="2946400"/>
            <a:ext cx="2932877" cy="203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6433" y="6436279"/>
            <a:ext cx="2936761" cy="878919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7112" y="2844800"/>
            <a:ext cx="0" cy="52832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4040" y="2844800"/>
            <a:ext cx="0" cy="5289176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7AA5E-A422-4F9E-9723-6C0CBE504BD0}" type="datetimeFigureOut">
              <a:rPr lang="ru-RU" smtClean="0"/>
              <a:t>04.10.2021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D7A4D-4A4C-4919-80D2-396A105838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27005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7AA5E-A422-4F9E-9723-6C0CBE504BD0}" type="datetimeFigureOut">
              <a:rPr lang="ru-RU" smtClean="0"/>
              <a:t>04.10.2021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D7A4D-4A4C-4919-80D2-396A105838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67752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6377" y="573619"/>
            <a:ext cx="1753057" cy="7768167"/>
          </a:xfrm>
        </p:spPr>
        <p:txBody>
          <a:bodyPr vert="eaVert" anchor="b" anchorCtr="0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633" y="1030940"/>
            <a:ext cx="7425083" cy="731084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7AA5E-A422-4F9E-9723-6C0CBE504BD0}" type="datetimeFigureOut">
              <a:rPr lang="ru-RU" smtClean="0"/>
              <a:t>04.10.2021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D7A4D-4A4C-4919-80D2-396A105838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64781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7AA5E-A422-4F9E-9723-6C0CBE504BD0}" type="datetimeFigureOut">
              <a:rPr lang="ru-RU" smtClean="0"/>
              <a:t>04.10.2021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D7A4D-4A4C-4919-80D2-396A105838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7543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5258" y="3815646"/>
            <a:ext cx="8827956" cy="2554196"/>
          </a:xfrm>
        </p:spPr>
        <p:txBody>
          <a:bodyPr anchor="b"/>
          <a:lstStyle>
            <a:lvl1pPr algn="l">
              <a:defRPr sz="5333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5256" y="6369841"/>
            <a:ext cx="8827957" cy="1147200"/>
          </a:xfrm>
        </p:spPr>
        <p:txBody>
          <a:bodyPr anchor="t"/>
          <a:lstStyle>
            <a:lvl1pPr marL="0" indent="0" algn="l">
              <a:buNone/>
              <a:defRPr sz="2667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7AA5E-A422-4F9E-9723-6C0CBE504BD0}" type="datetimeFigureOut">
              <a:rPr lang="ru-RU" smtClean="0"/>
              <a:t>04.10.2021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D7A4D-4A4C-4919-80D2-396A105838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15480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601" y="2747435"/>
            <a:ext cx="4397484" cy="5594351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5967" y="2741458"/>
            <a:ext cx="4397487" cy="5600327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7AA5E-A422-4F9E-9723-6C0CBE504BD0}" type="datetimeFigureOut">
              <a:rPr lang="ru-RU" smtClean="0"/>
              <a:t>04.10.2021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D7A4D-4A4C-4919-80D2-396A105838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73038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600" y="2540000"/>
            <a:ext cx="4397483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601" y="3352800"/>
            <a:ext cx="4397484" cy="4988984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5969" y="2540000"/>
            <a:ext cx="4397484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5969" y="3352800"/>
            <a:ext cx="4397484" cy="4988984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7AA5E-A422-4F9E-9723-6C0CBE504BD0}" type="datetimeFigureOut">
              <a:rPr lang="ru-RU" smtClean="0"/>
              <a:t>04.10.2021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D7A4D-4A4C-4919-80D2-396A105838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4633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7AA5E-A422-4F9E-9723-6C0CBE504BD0}" type="datetimeFigureOut">
              <a:rPr lang="ru-RU" smtClean="0"/>
              <a:t>04.10.2021</a:t>
            </a:fld>
            <a:endParaRPr lang="ru-RU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D7A4D-4A4C-4919-80D2-396A105838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4790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7AA5E-A422-4F9E-9723-6C0CBE504BD0}" type="datetimeFigureOut">
              <a:rPr lang="ru-RU" smtClean="0"/>
              <a:t>04.10.2021</a:t>
            </a:fld>
            <a:endParaRPr lang="ru-R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D7A4D-4A4C-4919-80D2-396A105838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35682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5255" y="1930400"/>
            <a:ext cx="3401949" cy="1930400"/>
          </a:xfrm>
        </p:spPr>
        <p:txBody>
          <a:bodyPr anchor="b"/>
          <a:lstStyle>
            <a:lvl1pPr algn="l"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5863" y="1930400"/>
            <a:ext cx="5197351" cy="6096000"/>
          </a:xfrm>
        </p:spPr>
        <p:txBody>
          <a:bodyPr anchor="ctr">
            <a:normAutofit/>
          </a:bodyPr>
          <a:lstStyle>
            <a:lvl1pPr>
              <a:defRPr sz="2667"/>
            </a:lvl1pPr>
            <a:lvl2pPr>
              <a:defRPr sz="2400"/>
            </a:lvl2pPr>
            <a:lvl3pPr>
              <a:defRPr sz="2133"/>
            </a:lvl3pPr>
            <a:lvl4pPr>
              <a:defRPr sz="1867"/>
            </a:lvl4pPr>
            <a:lvl5pPr>
              <a:defRPr sz="1867"/>
            </a:lvl5pPr>
            <a:lvl6pPr>
              <a:defRPr sz="1867"/>
            </a:lvl6pPr>
            <a:lvl7pPr>
              <a:defRPr sz="1867"/>
            </a:lvl7pPr>
            <a:lvl8pPr>
              <a:defRPr sz="1867"/>
            </a:lvl8pPr>
            <a:lvl9pPr>
              <a:defRPr sz="1867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5255" y="4172375"/>
            <a:ext cx="3401949" cy="3860799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7AA5E-A422-4F9E-9723-6C0CBE504BD0}" type="datetimeFigureOut">
              <a:rPr lang="ru-RU" smtClean="0"/>
              <a:t>04.10.2021</a:t>
            </a:fld>
            <a:endParaRPr lang="ru-RU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D7A4D-4A4C-4919-80D2-396A105838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40714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208" y="2472256"/>
            <a:ext cx="5094232" cy="2099744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51357" y="1524000"/>
            <a:ext cx="3201233" cy="6096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5255" y="4876800"/>
            <a:ext cx="5086304" cy="1828800"/>
          </a:xfrm>
        </p:spPr>
        <p:txBody>
          <a:bodyPr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7AA5E-A422-4F9E-9723-6C0CBE504BD0}" type="datetimeFigureOut">
              <a:rPr lang="ru-RU" smtClean="0"/>
              <a:t>04.10.2021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D7A4D-4A4C-4919-80D2-396A105838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79770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8399243" y="2235200"/>
            <a:ext cx="3759200" cy="3759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7586443" y="-609600"/>
            <a:ext cx="2133600" cy="2133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8399243" y="8128000"/>
            <a:ext cx="1320800" cy="13208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205317" y="3556000"/>
            <a:ext cx="5588000" cy="5588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1119717" y="3860800"/>
            <a:ext cx="3149600" cy="3149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10327525" y="0"/>
            <a:ext cx="914400" cy="146594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280" y="603624"/>
            <a:ext cx="9407173" cy="186737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600" y="2737234"/>
            <a:ext cx="8948872" cy="5593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9993319" y="2438362"/>
            <a:ext cx="1320799" cy="30487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467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697AA5E-A422-4F9E-9723-6C0CBE504BD0}" type="datetimeFigureOut">
              <a:rPr lang="ru-RU" smtClean="0"/>
              <a:t>04.10.2021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311114" y="4351161"/>
            <a:ext cx="5146393" cy="30488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67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5242" y="394315"/>
            <a:ext cx="838417" cy="102358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3735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3D7A4D-4A4C-4919-80D2-396A105838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423077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  <p:sldLayoutId id="2147483755" r:id="rId12"/>
    <p:sldLayoutId id="2147483756" r:id="rId13"/>
    <p:sldLayoutId id="2147483757" r:id="rId14"/>
    <p:sldLayoutId id="2147483758" r:id="rId15"/>
    <p:sldLayoutId id="2147483759" r:id="rId16"/>
    <p:sldLayoutId id="2147483760" r:id="rId17"/>
  </p:sldLayoutIdLst>
  <p:txStyles>
    <p:titleStyle>
      <a:lvl1pPr algn="l" defTabSz="609594" rtl="0" eaLnBrk="1" latinLnBrk="0" hangingPunct="1">
        <a:spcBef>
          <a:spcPct val="0"/>
        </a:spcBef>
        <a:buNone/>
        <a:defRPr sz="56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457197" indent="-457197" algn="l" defTabSz="609594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667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990591" indent="-380997" algn="l" defTabSz="609594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4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523989" indent="-304798" algn="l" defTabSz="609594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133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2133583" indent="-304798" algn="l" defTabSz="609594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743177" indent="-304798" algn="l" defTabSz="609594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3352772" indent="-304798" algn="l" defTabSz="609594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3962366" indent="-304798" algn="l" defTabSz="609594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4571962" indent="-304798" algn="l" defTabSz="609594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5181556" indent="-304798" algn="l" defTabSz="609594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60959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94" algn="l" defTabSz="60959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90" algn="l" defTabSz="60959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84" algn="l" defTabSz="60959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80" algn="l" defTabSz="60959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74" algn="l" defTabSz="60959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70" algn="l" defTabSz="60959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164" algn="l" defTabSz="60959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759" algn="l" defTabSz="60959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98880" y="1644922"/>
            <a:ext cx="9577647" cy="4717086"/>
          </a:xfrm>
        </p:spPr>
        <p:txBody>
          <a:bodyPr>
            <a:noAutofit/>
          </a:bodyPr>
          <a:lstStyle/>
          <a:p>
            <a:pPr algn="ctr"/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3. Принципы и методы системного анализа</a:t>
            </a:r>
          </a:p>
        </p:txBody>
      </p:sp>
    </p:spTree>
    <p:extLst>
      <p:ext uri="{BB962C8B-B14F-4D97-AF65-F5344CB8AC3E}">
        <p14:creationId xmlns:p14="http://schemas.microsoft.com/office/powerpoint/2010/main" val="8965387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33432" y="1656311"/>
            <a:ext cx="1177544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400" b="1" i="1" u="sng" dirty="0">
                <a:solidFill>
                  <a:srgbClr val="000000"/>
                </a:solidFill>
                <a:latin typeface="Times New Roman" panose="02020603050405020304" pitchFamily="18" charset="0"/>
                <a:ea typeface="Arial Unicode MS"/>
              </a:rPr>
              <a:t>	</a:t>
            </a:r>
            <a:r>
              <a:rPr lang="ru-RU" sz="4400" b="1" i="1" u="sng" dirty="0">
                <a:latin typeface="Times New Roman" panose="02020603050405020304" pitchFamily="18" charset="0"/>
                <a:ea typeface="Arial Unicode MS"/>
              </a:rPr>
              <a:t>Перечисленные принципы обладают очень высокой степенью общности. </a:t>
            </a:r>
            <a:endParaRPr lang="en-US" sz="4400" b="1" i="1" u="sng" dirty="0">
              <a:latin typeface="Times New Roman" panose="02020603050405020304" pitchFamily="18" charset="0"/>
              <a:ea typeface="Arial Unicode MS"/>
            </a:endParaRPr>
          </a:p>
          <a:p>
            <a:pPr algn="just"/>
            <a:r>
              <a:rPr lang="en-US" sz="4400" b="1" i="1" u="sng" dirty="0">
                <a:latin typeface="Times New Roman" panose="02020603050405020304" pitchFamily="18" charset="0"/>
                <a:ea typeface="Arial Unicode MS"/>
              </a:rPr>
              <a:t>	</a:t>
            </a:r>
            <a:r>
              <a:rPr lang="ru-RU" sz="4400" b="1" i="1" u="sng" dirty="0">
                <a:latin typeface="Times New Roman" panose="02020603050405020304" pitchFamily="18" charset="0"/>
                <a:ea typeface="Arial Unicode MS"/>
              </a:rPr>
              <a:t>Для непосредственного применения исследователь должен наполнить их конкретным содержанием применительно к предмету исследования.</a:t>
            </a:r>
            <a:endParaRPr lang="en-US" sz="4400" b="1" i="1" u="sng" dirty="0">
              <a:latin typeface="Times New Roman" panose="02020603050405020304" pitchFamily="18" charset="0"/>
              <a:ea typeface="Arial Unicode MS"/>
            </a:endParaRPr>
          </a:p>
        </p:txBody>
      </p:sp>
    </p:spTree>
    <p:extLst>
      <p:ext uri="{BB962C8B-B14F-4D97-AF65-F5344CB8AC3E}">
        <p14:creationId xmlns:p14="http://schemas.microsoft.com/office/powerpoint/2010/main" val="29500919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14960" y="117960"/>
            <a:ext cx="11694160" cy="84946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  <a:spcBef>
                <a:spcPts val="2700"/>
              </a:spcBef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Эти классические принципы системного анализа постоянно развиваются, причем в разных направлениях.                                                              	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Ниже представлены те основные принципы и идеи, сформулированные на базе учета вышеизложенных принципов:</a:t>
            </a:r>
          </a:p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ru-RU" sz="2800" dirty="0"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Процесс принятия решений должен начинаться с выявления конечных целей, которые хотят достичь;</a:t>
            </a:r>
            <a:endParaRPr lang="en-US" sz="2800" dirty="0">
              <a:latin typeface="Times New Roman" panose="02020603050405020304" pitchFamily="18" charset="0"/>
              <a:ea typeface="Arial Unicode MS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каждой крупной задаче необходимо подходить как к сложной системе, т. е. выявляя все взаимосвязи и последствия того или иного решения как по вертикали, так и по горизонтали;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подготовке решения следует выявить возможные аль­тернативы, т. е. разные пути продвижения к целям, разные методы решения каждой задачи, проанализировать достоинства и недостатки каждого из них, с тем чтобы выбрать оптимальное решение. </a:t>
            </a:r>
          </a:p>
        </p:txBody>
      </p:sp>
    </p:spTree>
    <p:extLst>
      <p:ext uri="{BB962C8B-B14F-4D97-AF65-F5344CB8AC3E}">
        <p14:creationId xmlns:p14="http://schemas.microsoft.com/office/powerpoint/2010/main" val="3242408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47040" y="185696"/>
            <a:ext cx="11379200" cy="8422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  <a:spcAft>
                <a:spcPts val="0"/>
              </a:spcAft>
            </a:pPr>
            <a:r>
              <a:rPr lang="ru-RU" sz="2600" b="1" dirty="0">
                <a:solidFill>
                  <a:schemeClr val="bg1"/>
                </a:solid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Вопрос </a:t>
            </a:r>
            <a:r>
              <a:rPr lang="en-US" sz="2600" b="1" dirty="0">
                <a:solidFill>
                  <a:schemeClr val="bg1"/>
                </a:solid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2</a:t>
            </a:r>
            <a:r>
              <a:rPr lang="ru-RU" sz="2600" b="1" dirty="0">
                <a:solidFill>
                  <a:schemeClr val="bg1"/>
                </a:solid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.</a:t>
            </a:r>
            <a:r>
              <a:rPr lang="ru-RU" sz="2600" dirty="0"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 Арсенал методов системного анализа весьма велик, и каждый из методов имеет свои достоинства и недостатки, а также область применения по отношению как к типу объекта, так и к этапу его исследования. </a:t>
            </a:r>
          </a:p>
          <a:p>
            <a:pPr indent="457200" algn="just">
              <a:lnSpc>
                <a:spcPct val="150000"/>
              </a:lnSpc>
              <a:spcAft>
                <a:spcPts val="0"/>
              </a:spcAft>
            </a:pPr>
            <a:r>
              <a:rPr lang="ru-RU" sz="2600" dirty="0"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При решении проблем, связанных с системами, различают два подхода: </a:t>
            </a:r>
            <a:r>
              <a:rPr lang="ru-RU" sz="2600" b="1" dirty="0">
                <a:solidFill>
                  <a:schemeClr val="bg1"/>
                </a:solid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улучшение систем и проектирование систем.</a:t>
            </a:r>
            <a:r>
              <a:rPr lang="ru-RU" sz="2600" b="1" dirty="0"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 </a:t>
            </a:r>
            <a:r>
              <a:rPr lang="ru-RU" sz="2600" dirty="0"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Улучшение означает преобразование или изменение, которое приближает си­стему к стандартным или нормальным условиям работы.</a:t>
            </a:r>
          </a:p>
          <a:p>
            <a:pPr indent="457200" algn="just">
              <a:lnSpc>
                <a:spcPct val="150000"/>
              </a:lnSpc>
              <a:spcAft>
                <a:spcPts val="0"/>
              </a:spcAft>
            </a:pPr>
            <a:r>
              <a:rPr lang="ru-RU" sz="2600" dirty="0"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При этом предполагается, что система уже создана и порядок ее работы установлен. Процесс проектирования также включает преобразование и изменение, но отличается от улучшения в целях, масштабах, методологии и результатах.</a:t>
            </a:r>
          </a:p>
          <a:p>
            <a:pPr indent="457200" algn="just">
              <a:lnSpc>
                <a:spcPct val="150000"/>
              </a:lnSpc>
              <a:spcAft>
                <a:spcPts val="0"/>
              </a:spcAft>
            </a:pPr>
            <a:r>
              <a:rPr lang="ru-RU" sz="2600" b="1" dirty="0">
                <a:solidFill>
                  <a:schemeClr val="bg1"/>
                </a:solid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Проектирование</a:t>
            </a:r>
            <a:r>
              <a:rPr lang="ru-RU" sz="2600" dirty="0"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 – это творческий процесс, который ставит под сомнение предпосылки, лежащие в основе старых форм: оно требует нового подхода, чтобы получить новые решения.</a:t>
            </a:r>
            <a:endParaRPr lang="ru-RU" sz="2600" dirty="0">
              <a:effectLst/>
              <a:latin typeface="Times New Roman" panose="02020603050405020304" pitchFamily="18" charset="0"/>
              <a:ea typeface="Arial Unicode MS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29373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94640" y="345440"/>
            <a:ext cx="11470640" cy="84171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  <a:spcAft>
                <a:spcPts val="0"/>
              </a:spcAft>
            </a:pP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Улучшение системы</a:t>
            </a:r>
            <a:r>
              <a:rPr lang="ru-RU" sz="2800" dirty="0"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 – процесс, обеспечивающий работу си­стемы согласно ожиданиям. В процессе улучшения выявляются следующие проблемы: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Arial" panose="020B0604020202020204" pitchFamily="34" charset="0"/>
              <a:buChar char="•"/>
              <a:tabLst>
                <a:tab pos="290830" algn="l"/>
              </a:tabLst>
            </a:pPr>
            <a:r>
              <a:rPr lang="ru-RU" sz="2800" dirty="0"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система не соответствует поставленным целям;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Arial" panose="020B0604020202020204" pitchFamily="34" charset="0"/>
              <a:buChar char="•"/>
              <a:tabLst>
                <a:tab pos="290830" algn="l"/>
              </a:tabLst>
            </a:pPr>
            <a:r>
              <a:rPr lang="ru-RU" sz="2800" dirty="0"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система не обеспечивает прогнозирование результатов;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Arial" panose="020B0604020202020204" pitchFamily="34" charset="0"/>
              <a:buChar char="•"/>
              <a:tabLst>
                <a:tab pos="294005" algn="l"/>
              </a:tabLst>
            </a:pPr>
            <a:r>
              <a:rPr lang="ru-RU" sz="2800" dirty="0"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система не работает так, как предполагалось.</a:t>
            </a:r>
          </a:p>
          <a:p>
            <a:pPr indent="457200" algn="just">
              <a:lnSpc>
                <a:spcPct val="150000"/>
              </a:lnSpc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В процессе функционирования системы выявляется проблем­ная ситуация как несоответствие существующего положения дел. Для разрешения проблемной ситуации проводится системное исследование системы. В ходе синтеза осуществляется оценка анализируемой и синтезируемой системы. Реализация системы в виде предлагаемой физической системы позволяет провести оценку степени снятия проблемной ситуации.</a:t>
            </a:r>
            <a:endParaRPr lang="ru-RU" sz="2800" dirty="0">
              <a:effectLst/>
              <a:latin typeface="Times New Roman" panose="02020603050405020304" pitchFamily="18" charset="0"/>
              <a:ea typeface="Arial Unicode MS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96005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3200" y="24602"/>
            <a:ext cx="11744960" cy="90118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  <a:spcBef>
                <a:spcPts val="2100"/>
              </a:spcBef>
              <a:spcAft>
                <a:spcPts val="0"/>
              </a:spcAft>
            </a:pPr>
            <a:r>
              <a:rPr lang="ru-RU" sz="3000" b="1" i="1" dirty="0">
                <a:solidFill>
                  <a:schemeClr val="bg1"/>
                </a:solid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2.1. Декомпозиция</a:t>
            </a:r>
          </a:p>
          <a:p>
            <a:pPr indent="457200" algn="just">
              <a:lnSpc>
                <a:spcPct val="150000"/>
              </a:lnSpc>
              <a:spcAft>
                <a:spcPts val="0"/>
              </a:spcAft>
            </a:pPr>
            <a:r>
              <a:rPr lang="ru-RU" sz="3000" dirty="0"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На этапе декомпозиции, обеспечивающем общее представление о системе, осуществляются:</a:t>
            </a:r>
          </a:p>
          <a:p>
            <a:pPr indent="457200" algn="just">
              <a:lnSpc>
                <a:spcPct val="150000"/>
              </a:lnSpc>
              <a:spcAft>
                <a:spcPts val="0"/>
              </a:spcAft>
            </a:pPr>
            <a:r>
              <a:rPr lang="ru-RU" sz="3000" dirty="0"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• определение и декомпозиция общей цели исследования и основ­ной функции системы как ограничение траектории в пространстве состояний системы или в области допустимых ситуаций;</a:t>
            </a:r>
          </a:p>
          <a:p>
            <a:pPr indent="-127000" algn="just">
              <a:lnSpc>
                <a:spcPct val="150000"/>
              </a:lnSpc>
              <a:spcAft>
                <a:spcPts val="0"/>
              </a:spcAft>
              <a:tabLst>
                <a:tab pos="180340" algn="l"/>
              </a:tabLst>
            </a:pPr>
            <a:r>
              <a:rPr lang="ru-RU" sz="3000" dirty="0"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	  •	выделение системы из среды;</a:t>
            </a:r>
          </a:p>
          <a:p>
            <a:pPr indent="-127000" algn="just">
              <a:lnSpc>
                <a:spcPct val="150000"/>
              </a:lnSpc>
              <a:spcAft>
                <a:spcPts val="0"/>
              </a:spcAft>
              <a:tabLst>
                <a:tab pos="180340" algn="l"/>
              </a:tabLst>
            </a:pPr>
            <a:r>
              <a:rPr lang="ru-RU" sz="3000" dirty="0"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    •	определение ближнего и дальнего окружения системы;</a:t>
            </a:r>
          </a:p>
          <a:p>
            <a:pPr indent="-127000" algn="just">
              <a:lnSpc>
                <a:spcPct val="150000"/>
              </a:lnSpc>
              <a:spcAft>
                <a:spcPts val="0"/>
              </a:spcAft>
              <a:tabLst>
                <a:tab pos="180340" algn="l"/>
              </a:tabLst>
            </a:pPr>
            <a:r>
              <a:rPr lang="ru-RU" sz="3000" dirty="0"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    •	описание воздействующих факторов;</a:t>
            </a:r>
          </a:p>
          <a:p>
            <a:pPr indent="-127000" algn="just">
              <a:lnSpc>
                <a:spcPct val="150000"/>
              </a:lnSpc>
              <a:spcAft>
                <a:spcPts val="0"/>
              </a:spcAft>
              <a:tabLst>
                <a:tab pos="180340" algn="l"/>
              </a:tabLst>
            </a:pPr>
            <a:r>
              <a:rPr lang="ru-RU" sz="3000" dirty="0"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    •	описание тенденций развития, неопределенностей разного рода;</a:t>
            </a:r>
          </a:p>
          <a:p>
            <a:pPr indent="-127000" algn="just">
              <a:lnSpc>
                <a:spcPct val="150000"/>
              </a:lnSpc>
              <a:spcAft>
                <a:spcPts val="0"/>
              </a:spcAft>
              <a:tabLst>
                <a:tab pos="180340" algn="l"/>
              </a:tabLst>
            </a:pPr>
            <a:r>
              <a:rPr lang="ru-RU" sz="3000" dirty="0"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    •	описание системы как «черного ящика»;</a:t>
            </a:r>
          </a:p>
          <a:p>
            <a:pPr indent="-127000" algn="just">
              <a:lnSpc>
                <a:spcPct val="150000"/>
              </a:lnSpc>
              <a:spcAft>
                <a:spcPts val="0"/>
              </a:spcAft>
              <a:tabLst>
                <a:tab pos="180340" algn="l"/>
              </a:tabLst>
            </a:pPr>
            <a:r>
              <a:rPr lang="ru-RU" sz="3000" dirty="0"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    •	функциональная, компонентная и структурная декомпозиция системы.</a:t>
            </a:r>
            <a:endParaRPr lang="ru-RU" sz="3000" dirty="0">
              <a:effectLst/>
              <a:latin typeface="Times New Roman" panose="02020603050405020304" pitchFamily="18" charset="0"/>
              <a:ea typeface="Arial Unicode MS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90671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3FF5112-C3E5-4C90-9F7D-D67855C58346}"/>
              </a:ext>
            </a:extLst>
          </p:cNvPr>
          <p:cNvSpPr txBox="1"/>
          <p:nvPr/>
        </p:nvSpPr>
        <p:spPr>
          <a:xfrm>
            <a:off x="284922" y="363412"/>
            <a:ext cx="11622156" cy="84171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  <a:spcAft>
                <a:spcPts val="0"/>
              </a:spcAft>
            </a:pPr>
            <a:r>
              <a:rPr lang="ru-RU" sz="2800" dirty="0">
                <a:effectLst/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Рассмотрим некоторые наиболее часто применяемые стратегии декомпозиции.</a:t>
            </a:r>
          </a:p>
          <a:p>
            <a:pPr indent="457200" algn="just">
              <a:lnSpc>
                <a:spcPct val="150000"/>
              </a:lnSpc>
              <a:spcAft>
                <a:spcPts val="0"/>
              </a:spcAft>
            </a:pPr>
            <a:r>
              <a:rPr lang="ru-RU" sz="2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Функциональная декомпозиция</a:t>
            </a:r>
            <a:r>
              <a:rPr lang="ru-RU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. </a:t>
            </a:r>
            <a:r>
              <a:rPr lang="ru-RU" sz="2800" dirty="0">
                <a:effectLst/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Декомпозиция базируется на анализе функций системы. Основанием разбиения на функцио­нальные подсистемы служит общность функций, выполняемых группами элементов.</a:t>
            </a:r>
          </a:p>
          <a:p>
            <a:pPr indent="457200" algn="just">
              <a:lnSpc>
                <a:spcPct val="150000"/>
              </a:lnSpc>
              <a:spcAft>
                <a:spcPts val="0"/>
              </a:spcAft>
            </a:pPr>
            <a:r>
              <a:rPr lang="ru-RU" sz="2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Декомпозиция по жизненному циклу</a:t>
            </a:r>
            <a:r>
              <a:rPr lang="ru-RU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. </a:t>
            </a:r>
            <a:r>
              <a:rPr lang="ru-RU" sz="2800" dirty="0">
                <a:effectLst/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Признак выделения подсистем — изменение законов функционирования подсистем на разных этапах цикла существования системы «от рождения до гибели». </a:t>
            </a:r>
          </a:p>
          <a:p>
            <a:pPr indent="457200" algn="just">
              <a:lnSpc>
                <a:spcPct val="150000"/>
              </a:lnSpc>
              <a:spcAft>
                <a:spcPts val="0"/>
              </a:spcAft>
            </a:pPr>
            <a:r>
              <a:rPr lang="ru-RU" sz="2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Декомпозиция по физическому процессу</a:t>
            </a:r>
            <a:r>
              <a:rPr lang="ru-RU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. </a:t>
            </a:r>
            <a:r>
              <a:rPr lang="ru-RU" sz="2800" dirty="0">
                <a:effectLst/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Признак выделения подсистемы – шаги выполнения алгоритма функционирования подсистемы, стадии смены состояний. Применять эту стратегию следует, если целью является описание физического процесса как такового.</a:t>
            </a:r>
          </a:p>
        </p:txBody>
      </p:sp>
    </p:spTree>
    <p:extLst>
      <p:ext uri="{BB962C8B-B14F-4D97-AF65-F5344CB8AC3E}">
        <p14:creationId xmlns:p14="http://schemas.microsoft.com/office/powerpoint/2010/main" val="18716768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EB6445D-4ADF-42D3-A3D3-898FE5E1E287}"/>
              </a:ext>
            </a:extLst>
          </p:cNvPr>
          <p:cNvSpPr txBox="1"/>
          <p:nvPr/>
        </p:nvSpPr>
        <p:spPr>
          <a:xfrm>
            <a:off x="675860" y="404032"/>
            <a:ext cx="10840279" cy="84171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457200" algn="just" defTabSz="457200" rtl="0" eaLnBrk="1" fontAlgn="auto" latinLnBrk="0" hangingPunct="1">
              <a:lnSpc>
                <a:spcPct val="15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Декомпозиция по подсистемам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. 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Признак выделения подсистем – сильная связь между элементами по одному из типов отношений, существующих в системе. К ним относятся: информационные, логические, иерархические, энергетические связи. </a:t>
            </a:r>
          </a:p>
          <a:p>
            <a:pPr marL="0" marR="0" lvl="0" indent="457200" algn="just" defTabSz="457200" rtl="0" eaLnBrk="1" fontAlgn="auto" latinLnBrk="0" hangingPunct="1">
              <a:lnSpc>
                <a:spcPct val="15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Декомпозиция по входам для организационно-экономических систем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. 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Признак выделения подсистем – источник воздействия на систему. Это может быть вышестоящая или нижестоящая система, а также существенная среда.</a:t>
            </a:r>
          </a:p>
          <a:p>
            <a:pPr marL="0" marR="0" lvl="0" indent="457200" algn="just" defTabSz="457200" rtl="0" eaLnBrk="1" fontAlgn="auto" latinLnBrk="0" hangingPunct="1">
              <a:lnSpc>
                <a:spcPct val="15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Декомпозиция по типам ресурсов, потребляемых системой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. 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Формальный перечень типов ресурсов состоит из энергии, материи, времени и информации.</a:t>
            </a:r>
          </a:p>
          <a:p>
            <a:pPr marL="0" marR="0" lvl="0" indent="457200" algn="just" defTabSz="457200" rtl="0" eaLnBrk="1" fontAlgn="auto" latinLnBrk="0" hangingPunct="1">
              <a:lnSpc>
                <a:spcPct val="15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Декомпозиция по конечным продуктам системы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. 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Основанием могут служить различные виды продукта, производимые системой.</a:t>
            </a:r>
          </a:p>
        </p:txBody>
      </p:sp>
    </p:spTree>
    <p:extLst>
      <p:ext uri="{BB962C8B-B14F-4D97-AF65-F5344CB8AC3E}">
        <p14:creationId xmlns:p14="http://schemas.microsoft.com/office/powerpoint/2010/main" val="7838253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E459A0D-60DC-41CB-AA3F-CF3349888007}"/>
              </a:ext>
            </a:extLst>
          </p:cNvPr>
          <p:cNvSpPr txBox="1"/>
          <p:nvPr/>
        </p:nvSpPr>
        <p:spPr>
          <a:xfrm>
            <a:off x="470452" y="406941"/>
            <a:ext cx="11251095" cy="77708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  <a:spcAft>
                <a:spcPts val="0"/>
              </a:spcAft>
            </a:pPr>
            <a:r>
              <a:rPr lang="ru-RU" sz="2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2.2. Анализ</a:t>
            </a:r>
            <a:endParaRPr lang="ru-RU" sz="2800" i="1" dirty="0">
              <a:effectLst/>
              <a:latin typeface="Times New Roman" panose="02020603050405020304" pitchFamily="18" charset="0"/>
              <a:ea typeface="Arial Unicode MS"/>
              <a:cs typeface="Times New Roman" panose="02020603050405020304" pitchFamily="18" charset="0"/>
            </a:endParaRPr>
          </a:p>
          <a:p>
            <a:pPr indent="457200" algn="just">
              <a:lnSpc>
                <a:spcPct val="150000"/>
              </a:lnSpc>
              <a:spcAft>
                <a:spcPts val="0"/>
              </a:spcAft>
            </a:pPr>
            <a:r>
              <a:rPr lang="ru-RU" sz="2800" dirty="0">
                <a:effectLst/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На этапе анализа, обеспечивающего формирование детального представления о системе, наиболее часто применяются следующие методы: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Arial" panose="020B0604020202020204" pitchFamily="34" charset="0"/>
              <a:buChar char="•"/>
              <a:tabLst>
                <a:tab pos="180340" algn="l"/>
                <a:tab pos="280670" algn="l"/>
              </a:tabLst>
            </a:pPr>
            <a:r>
              <a:rPr lang="ru-RU" sz="2800" b="1" u="none" strike="noStrike" spc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когнитивный анализ</a:t>
            </a:r>
            <a:r>
              <a:rPr lang="ru-RU" sz="2800" u="none" strike="noStrike" spc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,</a:t>
            </a:r>
            <a:r>
              <a:rPr lang="ru-RU" sz="2800" u="none" strike="noStrike" spc="0" dirty="0">
                <a:solidFill>
                  <a:schemeClr val="bg1">
                    <a:lumMod val="50000"/>
                    <a:lumOff val="50000"/>
                  </a:schemeClr>
                </a:solidFill>
                <a:effectLst/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 </a:t>
            </a:r>
            <a:r>
              <a:rPr lang="ru-RU" sz="2800" u="none" strike="noStrike" spc="0" dirty="0">
                <a:effectLst/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акцентирующий внимание на «знаниях» в конкретной области, на процессах их представления, хранения, обработки, интерпретации и на производстве новых знаний;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Arial" panose="020B0604020202020204" pitchFamily="34" charset="0"/>
              <a:buChar char="•"/>
              <a:tabLst>
                <a:tab pos="180340" algn="l"/>
                <a:tab pos="283845" algn="l"/>
              </a:tabLst>
            </a:pPr>
            <a:r>
              <a:rPr lang="ru-RU" sz="2800" b="1" u="none" strike="noStrike" spc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функционально-структурный анализ </a:t>
            </a:r>
            <a:r>
              <a:rPr lang="ru-RU" sz="2800" u="none" strike="noStrike" spc="0" dirty="0">
                <a:effectLst/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существующей системы, позволяющий сформулировать требования к создаваемой или со­вершенствуемой системе.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Arial" panose="020B0604020202020204" pitchFamily="34" charset="0"/>
              <a:buChar char="•"/>
              <a:tabLst>
                <a:tab pos="180340" algn="l"/>
                <a:tab pos="299085" algn="l"/>
              </a:tabLst>
            </a:pPr>
            <a:r>
              <a:rPr lang="ru-RU" sz="2800" b="1" u="none" strike="noStrike" spc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морфологический анализ</a:t>
            </a:r>
            <a:r>
              <a:rPr lang="ru-RU" sz="2800" u="none" strike="noStrike" spc="0" dirty="0">
                <a:effectLst/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, при котором в анализируемой си­стеме выбирают группу основных признаков.</a:t>
            </a:r>
          </a:p>
        </p:txBody>
      </p:sp>
    </p:spTree>
    <p:extLst>
      <p:ext uri="{BB962C8B-B14F-4D97-AF65-F5344CB8AC3E}">
        <p14:creationId xmlns:p14="http://schemas.microsoft.com/office/powerpoint/2010/main" val="24316296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25E9BC3-DE5A-425B-B296-427A52418701}"/>
              </a:ext>
            </a:extLst>
          </p:cNvPr>
          <p:cNvSpPr txBox="1"/>
          <p:nvPr/>
        </p:nvSpPr>
        <p:spPr>
          <a:xfrm>
            <a:off x="371059" y="588586"/>
            <a:ext cx="10257183" cy="48402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5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950"/>
              <a:buFont typeface="Arial" panose="020B0604020202020204" pitchFamily="34" charset="0"/>
              <a:buChar char="•"/>
              <a:tabLst>
                <a:tab pos="180340" algn="l"/>
                <a:tab pos="283845" algn="l"/>
              </a:tabLst>
            </a:pPr>
            <a:r>
              <a:rPr lang="ru-RU" sz="3600" b="1" u="none" strike="noStrike" spc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генетический анализ</a:t>
            </a:r>
            <a:r>
              <a:rPr lang="ru-RU" sz="3600" u="none" strike="noStrike" spc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 </a:t>
            </a:r>
            <a:r>
              <a:rPr lang="ru-RU" sz="3600" u="none" strike="noStrike" spc="0" dirty="0">
                <a:effectLst/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– анализ предыстории, причин развития ситуации, имеющихся тенденций, построение прогнозов;</a:t>
            </a:r>
          </a:p>
          <a:p>
            <a:pPr marL="342900" lvl="0" indent="-342900" algn="just">
              <a:lnSpc>
                <a:spcPct val="15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950"/>
              <a:buFont typeface="Arial" panose="020B0604020202020204" pitchFamily="34" charset="0"/>
              <a:buChar char="•"/>
              <a:tabLst>
                <a:tab pos="180340" algn="l"/>
                <a:tab pos="294005" algn="l"/>
              </a:tabLst>
            </a:pPr>
            <a:r>
              <a:rPr lang="ru-RU" sz="3600" b="1" u="none" strike="noStrike" spc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анализ аналогов;</a:t>
            </a:r>
            <a:endParaRPr lang="ru-RU" sz="3600" u="none" strike="noStrike" spc="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Arial Unicode MS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Bef>
                <a:spcPts val="2700"/>
              </a:spcBef>
              <a:spcAft>
                <a:spcPts val="0"/>
              </a:spcAft>
              <a:buClr>
                <a:srgbClr val="000000"/>
              </a:buClr>
              <a:buSzPts val="950"/>
              <a:buFont typeface="Arial" panose="020B0604020202020204" pitchFamily="34" charset="0"/>
              <a:buChar char="•"/>
              <a:tabLst>
                <a:tab pos="180340" algn="l"/>
                <a:tab pos="294005" algn="l"/>
              </a:tabLst>
            </a:pPr>
            <a:r>
              <a:rPr lang="ru-RU" sz="3600" b="1" u="none" strike="noStrike" spc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анализ эффективности</a:t>
            </a:r>
            <a:r>
              <a:rPr lang="ru-RU" sz="3600" u="none" strike="noStrike" spc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0765258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D0F677A-CBD8-4FD9-B4DF-3EB0B8783A40}"/>
              </a:ext>
            </a:extLst>
          </p:cNvPr>
          <p:cNvSpPr txBox="1"/>
          <p:nvPr/>
        </p:nvSpPr>
        <p:spPr>
          <a:xfrm>
            <a:off x="265043" y="540593"/>
            <a:ext cx="11834191" cy="77081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  <a:spcBef>
                <a:spcPts val="2100"/>
              </a:spcBef>
              <a:spcAft>
                <a:spcPts val="0"/>
              </a:spcAft>
            </a:pPr>
            <a:r>
              <a:rPr lang="en-US" sz="28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2.3 </a:t>
            </a:r>
            <a:r>
              <a:rPr lang="ru-RU" sz="28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Синтез</a:t>
            </a:r>
          </a:p>
          <a:p>
            <a:pPr indent="457200" algn="just">
              <a:lnSpc>
                <a:spcPct val="150000"/>
              </a:lnSpc>
              <a:spcAft>
                <a:spcPts val="0"/>
              </a:spcAft>
            </a:pPr>
            <a:r>
              <a:rPr lang="ru-RU" sz="3400" dirty="0">
                <a:effectLst/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На этапе синтеза системы осуществляются: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Arial" panose="020B0604020202020204" pitchFamily="34" charset="0"/>
              <a:buChar char="•"/>
              <a:tabLst>
                <a:tab pos="290830" algn="l"/>
                <a:tab pos="540385" algn="l"/>
              </a:tabLst>
            </a:pPr>
            <a:r>
              <a:rPr lang="en-US" sz="3400" u="none" strike="noStrike" spc="0" dirty="0">
                <a:effectLst/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- </a:t>
            </a:r>
            <a:r>
              <a:rPr lang="ru-RU" sz="3400" u="none" strike="noStrike" spc="0" dirty="0">
                <a:effectLst/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разработка модели требуемой системы.</a:t>
            </a:r>
            <a:endParaRPr lang="en-US" sz="3400" u="none" strike="noStrike" spc="0" dirty="0">
              <a:effectLst/>
              <a:latin typeface="Times New Roman" panose="02020603050405020304" pitchFamily="18" charset="0"/>
              <a:ea typeface="Arial Unicode MS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Arial" panose="020B0604020202020204" pitchFamily="34" charset="0"/>
              <a:buChar char="•"/>
              <a:tabLst>
                <a:tab pos="290830" algn="l"/>
                <a:tab pos="540385" algn="l"/>
              </a:tabLst>
            </a:pPr>
            <a:r>
              <a:rPr lang="en-US" sz="3400" dirty="0"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- </a:t>
            </a:r>
            <a:r>
              <a:rPr lang="ru-RU" sz="3400" u="none" strike="noStrike" spc="0" dirty="0">
                <a:effectLst/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синтез альтернативных структур системы, разрешающих проблемную ситуацию.</a:t>
            </a:r>
            <a:endParaRPr lang="en-US" sz="3400" u="none" strike="noStrike" spc="0" dirty="0">
              <a:effectLst/>
              <a:latin typeface="Times New Roman" panose="02020603050405020304" pitchFamily="18" charset="0"/>
              <a:ea typeface="Arial Unicode MS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Arial" panose="020B0604020202020204" pitchFamily="34" charset="0"/>
              <a:buChar char="•"/>
              <a:tabLst>
                <a:tab pos="290830" algn="l"/>
                <a:tab pos="540385" algn="l"/>
              </a:tabLst>
            </a:pPr>
            <a:r>
              <a:rPr lang="en-US" sz="3400" dirty="0"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- </a:t>
            </a:r>
            <a:r>
              <a:rPr lang="ru-RU" sz="3400" u="none" strike="noStrike" spc="0" dirty="0">
                <a:effectLst/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синтез параметров системы, снимающих проблему.</a:t>
            </a:r>
            <a:endParaRPr lang="en-US" sz="3400" u="none" strike="noStrike" spc="0" dirty="0">
              <a:effectLst/>
              <a:latin typeface="Times New Roman" panose="02020603050405020304" pitchFamily="18" charset="0"/>
              <a:ea typeface="Arial Unicode MS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Arial" panose="020B0604020202020204" pitchFamily="34" charset="0"/>
              <a:buChar char="•"/>
              <a:tabLst>
                <a:tab pos="290830" algn="l"/>
                <a:tab pos="540385" algn="l"/>
              </a:tabLst>
            </a:pPr>
            <a:r>
              <a:rPr lang="en-US" sz="3400" dirty="0"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- </a:t>
            </a:r>
            <a:r>
              <a:rPr lang="ru-RU" sz="3400" u="none" strike="noStrike" spc="0" dirty="0">
                <a:effectLst/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включение в методы проектирования систем уже хорошо зарекомендовавших себя подходов и технологий.</a:t>
            </a:r>
            <a:endParaRPr lang="en-US" sz="3400" u="none" strike="noStrike" spc="0" dirty="0">
              <a:effectLst/>
              <a:latin typeface="Times New Roman" panose="02020603050405020304" pitchFamily="18" charset="0"/>
              <a:ea typeface="Arial Unicode MS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Arial" panose="020B0604020202020204" pitchFamily="34" charset="0"/>
              <a:buChar char="•"/>
              <a:tabLst>
                <a:tab pos="290830" algn="l"/>
                <a:tab pos="540385" algn="l"/>
              </a:tabLst>
            </a:pPr>
            <a:r>
              <a:rPr lang="en-US" sz="3400" dirty="0"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- </a:t>
            </a:r>
            <a:r>
              <a:rPr lang="ru-RU" sz="3400" u="none" strike="noStrike" spc="0" dirty="0">
                <a:effectLst/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оценивание альтернативных вариантов синтезированной системы.</a:t>
            </a:r>
          </a:p>
        </p:txBody>
      </p:sp>
    </p:spTree>
    <p:extLst>
      <p:ext uri="{BB962C8B-B14F-4D97-AF65-F5344CB8AC3E}">
        <p14:creationId xmlns:p14="http://schemas.microsoft.com/office/powerpoint/2010/main" val="2797215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75644" y="3070040"/>
            <a:ext cx="10711622" cy="2554196"/>
          </a:xfrm>
        </p:spPr>
        <p:txBody>
          <a:bodyPr/>
          <a:lstStyle/>
          <a:p>
            <a:pPr algn="just"/>
            <a:b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ПЛАН:</a:t>
            </a:r>
            <a:b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	Принципы системного анализа</a:t>
            </a:r>
            <a:br>
              <a:rPr lang="ru-RU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2.Методы системного анализа</a:t>
            </a:r>
            <a:br>
              <a:rPr lang="ru-RU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00942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481A0FE-7F88-4C9E-B75C-22B0F9C74526}"/>
              </a:ext>
            </a:extLst>
          </p:cNvPr>
          <p:cNvSpPr txBox="1"/>
          <p:nvPr/>
        </p:nvSpPr>
        <p:spPr>
          <a:xfrm>
            <a:off x="457199" y="550919"/>
            <a:ext cx="11277601" cy="77708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  <a:spcAft>
                <a:spcPts val="0"/>
              </a:spcAft>
            </a:pPr>
            <a:r>
              <a:rPr lang="ru-RU" sz="2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Опишем стадии процесса формирования общего и детального представления системы:</a:t>
            </a:r>
            <a:endParaRPr lang="en-US" sz="2800" b="1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Arial Unicode MS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50000"/>
              </a:lnSpc>
              <a:spcAft>
                <a:spcPts val="0"/>
              </a:spcAft>
              <a:buFontTx/>
              <a:buChar char="-"/>
            </a:pPr>
            <a:r>
              <a:rPr lang="ru-RU" sz="2800" b="1" i="1" dirty="0">
                <a:solidFill>
                  <a:schemeClr val="bg1"/>
                </a:solid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выявление главных функций системы;</a:t>
            </a:r>
            <a:r>
              <a:rPr lang="ru-RU" sz="2800" dirty="0"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 формирование основных предметных понятий, используемых в системе;</a:t>
            </a:r>
          </a:p>
          <a:p>
            <a:pPr marL="457200" indent="-457200" algn="just">
              <a:lnSpc>
                <a:spcPct val="150000"/>
              </a:lnSpc>
              <a:spcAft>
                <a:spcPts val="0"/>
              </a:spcAft>
              <a:buFontTx/>
              <a:buChar char="-"/>
            </a:pPr>
            <a:r>
              <a:rPr lang="ru-RU" sz="28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установление основных функций и частей в системе</a:t>
            </a:r>
            <a:r>
              <a:rPr lang="ru-RU" sz="2800" dirty="0">
                <a:effectLst/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, достижение единства этих частей в рамках системы;</a:t>
            </a:r>
          </a:p>
          <a:p>
            <a:pPr marL="457200" indent="-457200" algn="just">
              <a:lnSpc>
                <a:spcPct val="150000"/>
              </a:lnSpc>
              <a:spcAft>
                <a:spcPts val="0"/>
              </a:spcAft>
              <a:buFontTx/>
              <a:buChar char="-"/>
            </a:pPr>
            <a:r>
              <a:rPr lang="ru-RU" sz="28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выявление основных процессов в системе,</a:t>
            </a:r>
            <a:r>
              <a:rPr lang="ru-RU" sz="2800" dirty="0">
                <a:effectLst/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 их роли, условий осуществления; определение стадийности, скачков, смен состояний в функционировании; в системах с управлением – выделение основных управляющих факторов;</a:t>
            </a:r>
          </a:p>
          <a:p>
            <a:pPr marL="457200" indent="-457200" algn="just">
              <a:lnSpc>
                <a:spcPct val="150000"/>
              </a:lnSpc>
              <a:spcAft>
                <a:spcPts val="0"/>
              </a:spcAft>
              <a:buFontTx/>
              <a:buChar char="-"/>
            </a:pPr>
            <a:r>
              <a:rPr lang="ru-RU" sz="28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выявление основных элементов «</a:t>
            </a:r>
            <a:r>
              <a:rPr lang="ru-RU" sz="2800" b="1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несистемы</a:t>
            </a:r>
            <a:r>
              <a:rPr lang="ru-RU" sz="28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»,</a:t>
            </a:r>
            <a:r>
              <a:rPr lang="ru-RU" sz="2800" dirty="0">
                <a:effectLst/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 с которыми связана изучаемая система; установление характера этих связей.</a:t>
            </a:r>
          </a:p>
        </p:txBody>
      </p:sp>
    </p:spTree>
    <p:extLst>
      <p:ext uri="{BB962C8B-B14F-4D97-AF65-F5344CB8AC3E}">
        <p14:creationId xmlns:p14="http://schemas.microsoft.com/office/powerpoint/2010/main" val="42726284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3C46CF6-3644-4C03-B9F8-71D0DBF88A20}"/>
              </a:ext>
            </a:extLst>
          </p:cNvPr>
          <p:cNvSpPr txBox="1"/>
          <p:nvPr/>
        </p:nvSpPr>
        <p:spPr>
          <a:xfrm>
            <a:off x="655982" y="655694"/>
            <a:ext cx="10880035" cy="73904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lvl="0" indent="-45720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Tx/>
              <a:buChar char="-"/>
              <a:tabLst>
                <a:tab pos="630555" algn="l"/>
                <a:tab pos="1146810" algn="l"/>
              </a:tabLst>
            </a:pPr>
            <a:r>
              <a:rPr lang="ru-RU" sz="3200" b="1" i="1" u="none" strike="noStrike" spc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- обнаружение неопределенностей и случайностей</a:t>
            </a:r>
            <a:r>
              <a:rPr lang="ru-RU" sz="3200" u="none" strike="noStrike" spc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 </a:t>
            </a:r>
            <a:r>
              <a:rPr lang="ru-RU" sz="3200" u="none" strike="noStrike" spc="0" dirty="0">
                <a:effectLst/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в ситуации их определяющего влияния на систему;</a:t>
            </a:r>
          </a:p>
          <a:p>
            <a:pPr marL="457200" lvl="0" indent="-45720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Tx/>
              <a:buChar char="-"/>
              <a:tabLst>
                <a:tab pos="630555" algn="l"/>
                <a:tab pos="1146810" algn="l"/>
              </a:tabLst>
            </a:pPr>
            <a:r>
              <a:rPr lang="ru-RU" sz="3200" b="1" i="1" u="none" strike="noStrike" spc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- выявление разветвленной структуры, иерархии</a:t>
            </a:r>
            <a:r>
              <a:rPr lang="ru-RU" sz="3200" u="none" strike="noStrike" spc="0" dirty="0">
                <a:effectLst/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, формирование представлений о системе как о совокупности модулей, связанных входами – выходами.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Arial" panose="020B0604020202020204" pitchFamily="34" charset="0"/>
              <a:buChar char="•"/>
              <a:tabLst>
                <a:tab pos="540385" algn="l"/>
              </a:tabLst>
            </a:pP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- </a:t>
            </a:r>
            <a:r>
              <a:rPr lang="ru-RU" sz="3200" b="1" i="1" u="none" strike="noStrike" spc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формирование детального представления о системе</a:t>
            </a:r>
            <a:r>
              <a:rPr lang="ru-RU" sz="3200" u="none" strike="noStrike" spc="0" dirty="0">
                <a:effectLst/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, выявление всех элементов и связей, важных для целей рассмотрения; их отнесение к структуре иерархии в системе, ранжирование элементов и связей по их значимости.</a:t>
            </a:r>
          </a:p>
        </p:txBody>
      </p:sp>
    </p:spTree>
    <p:extLst>
      <p:ext uri="{BB962C8B-B14F-4D97-AF65-F5344CB8AC3E}">
        <p14:creationId xmlns:p14="http://schemas.microsoft.com/office/powerpoint/2010/main" val="403157236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32CCA4A-A5B1-45DD-9D7E-7C8B53FC4067}"/>
              </a:ext>
            </a:extLst>
          </p:cNvPr>
          <p:cNvSpPr txBox="1"/>
          <p:nvPr/>
        </p:nvSpPr>
        <p:spPr>
          <a:xfrm>
            <a:off x="248479" y="93851"/>
            <a:ext cx="11695042" cy="89562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32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2.4. Затраты ресурсов на проведение системного анализа</a:t>
            </a:r>
          </a:p>
          <a:p>
            <a:pPr algn="just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реализации задач системного анализа используют следующие виды ресурсов: энергетические, материальные, временные и информационные. </a:t>
            </a:r>
          </a:p>
          <a:p>
            <a:pPr algn="just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32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Энергетические затраты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реализацию модели значительно меньше, чем затраты энергии, потребляемой самой системой, для которой разработана модель. </a:t>
            </a:r>
          </a:p>
          <a:p>
            <a:pPr algn="just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К ресурсам относятся </a:t>
            </a:r>
            <a:r>
              <a:rPr lang="ru-RU" sz="32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людские ресурсы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требуемые для реализации моделей, а также 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материальные ресурсы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обеспеченности проводимых исследований необходимым оборудованием, приборами, инструментами и т. п. </a:t>
            </a:r>
          </a:p>
          <a:p>
            <a:pPr algn="just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Что касается </a:t>
            </a:r>
            <a:r>
              <a:rPr lang="ru-RU" sz="32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временных ресурсов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то практика решения задач системного анализа такова. Заказчик работ заключает с системными аналитиками, которые выступают в роли исполнителей работ, договор.</a:t>
            </a:r>
          </a:p>
          <a:p>
            <a:pPr algn="just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Относительно </a:t>
            </a:r>
            <a:r>
              <a:rPr lang="ru-RU" sz="32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информационных ресурсов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можно отметить, что количество и качество информации, используемой при построении моделей систем, различно. </a:t>
            </a:r>
          </a:p>
        </p:txBody>
      </p:sp>
    </p:spTree>
    <p:extLst>
      <p:ext uri="{BB962C8B-B14F-4D97-AF65-F5344CB8AC3E}">
        <p14:creationId xmlns:p14="http://schemas.microsoft.com/office/powerpoint/2010/main" val="10434059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47040" y="352146"/>
            <a:ext cx="10942320" cy="82791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Вопрос 1. </a:t>
            </a: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отличия системного анализа от других формализованных подходов при обосновании управленческих решений сводятся к следующему:</a:t>
            </a:r>
          </a:p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рассматриваются все теоретически возможные альтернативные методы и средства достижения целей;</a:t>
            </a:r>
          </a:p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альтернативы систем оцениваются с позиций длительной перспективы;</a:t>
            </a:r>
          </a:p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отсутствуют стандартные решения;</a:t>
            </a:r>
          </a:p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четко излагаются различные взгляды при решении одной и той же проблемы;</a:t>
            </a:r>
          </a:p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применяется к проблемам, для которых не полностью определены требования к стоимости или времени;</a:t>
            </a:r>
          </a:p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признается принципиальное значение организационных и субъективных факторов в процессе принятия решений, в соответствии с этим разрабатываются процедуры согласования различных точек зрения;</a:t>
            </a:r>
          </a:p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особое внимание уделяется факторам риска и неопределенности, их учету и оценке при выборе оптимальных решений среди возможных вариантов.</a:t>
            </a:r>
          </a:p>
        </p:txBody>
      </p:sp>
    </p:spTree>
    <p:extLst>
      <p:ext uri="{BB962C8B-B14F-4D97-AF65-F5344CB8AC3E}">
        <p14:creationId xmlns:p14="http://schemas.microsoft.com/office/powerpoint/2010/main" val="8732172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3840" y="152738"/>
            <a:ext cx="11450320" cy="84638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Принципы системного анализа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это некоторые положения общего характера, обобщающие опыт работы человека со сложными системами.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это обобщенные опытные данные, это закон явлений, выведенный из наблюдений. Поэтому их истинность связана только с фактом, а не с какими- либо домыслами.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оптимальности.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Известно, что характерной чертой со-временного развития является выбор наиболее подходящего варианта системы. Развитие методов системного анализа позволило внести в принцип оптимальности новое содержание. Задача заключается не в том, чтобы найти решение, лучше существующего, а в том, чтобы найти самое лучшее решение из всех возможных. Если раньше оптимизация была связана в основном только с анализом, то в настоящее время она невозможна в полном объеме без использования методов синтеза. Необходимость синтетических методов вытекает из принципа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эмерджентности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2384401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4480" y="171440"/>
            <a:ext cx="11338560" cy="84023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системности.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Этот принцип предполагает подход к новым системам как к комплексному объекту, представленному совокупностью взаимосвязанных частных элементов. Он предполагает исследование объекта, с одной стороны, как единого целого, а с другой – как части более крупной системы, в которой анализируемый объект находится с остальными системами в определенных отношениях. Таким образом, принцип системности охватывает все стороны объекта и предмета в пространстве и во времени.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иерархии.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Иерархия предполагает порядок подчинения составных нижестоящих элементов и свойств вышестоящим по строго определенным ступеням. 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2807190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14960" y="345440"/>
            <a:ext cx="11694160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интеграции.</a:t>
            </a:r>
            <a:r>
              <a:rPr lang="ru-RU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нему относятся: целостность, объединение в целое каких-либо частей или свойств, восстановление, направленность на изучение интегративных свойств и закономерностей. 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формализации.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Он нацелен на получение количественных и комплексных характеристик.</a:t>
            </a:r>
          </a:p>
          <a:p>
            <a:pPr algn="just"/>
            <a:endParaRPr lang="en-US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конечной цели.</a:t>
            </a:r>
            <a:r>
              <a:rPr lang="ru-RU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абсолютный приоритет конечной цели. </a:t>
            </a:r>
          </a:p>
        </p:txBody>
      </p:sp>
    </p:spTree>
    <p:extLst>
      <p:ext uri="{BB962C8B-B14F-4D97-AF65-F5344CB8AC3E}">
        <p14:creationId xmlns:p14="http://schemas.microsoft.com/office/powerpoint/2010/main" val="22198949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2400" y="0"/>
            <a:ext cx="11805920" cy="85869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  <a:spcBef>
                <a:spcPts val="2700"/>
              </a:spcBef>
              <a:spcAft>
                <a:spcPts val="0"/>
              </a:spcAft>
            </a:pPr>
            <a:r>
              <a:rPr lang="ru-RU" sz="2600" b="1" dirty="0">
                <a:solidFill>
                  <a:schemeClr val="bg1"/>
                </a:solid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Принцип измерения</a:t>
            </a:r>
            <a:r>
              <a:rPr lang="ru-RU" sz="2600" dirty="0">
                <a:solidFill>
                  <a:schemeClr val="bg1"/>
                </a:solid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.</a:t>
            </a:r>
            <a:r>
              <a:rPr lang="ru-RU" sz="2600" dirty="0"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 О качестве функционирования какой-либо системы можно судить только применительно к системе более высокого порядка. Другими словами, для определения эффектив­ности функционирования системы надо представить ее как часть более общей и проводить оценку внешних свойств исследуемой системы относительно целей и задач суперсистемы.</a:t>
            </a:r>
          </a:p>
          <a:p>
            <a:pPr indent="457200" algn="just">
              <a:lnSpc>
                <a:spcPct val="150000"/>
              </a:lnSpc>
              <a:spcBef>
                <a:spcPts val="2700"/>
              </a:spcBef>
              <a:spcAft>
                <a:spcPts val="0"/>
              </a:spcAft>
            </a:pPr>
            <a:r>
              <a:rPr lang="ru-RU" sz="2600" b="1" dirty="0">
                <a:solidFill>
                  <a:schemeClr val="bg1"/>
                </a:solid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Принцип </a:t>
            </a:r>
            <a:r>
              <a:rPr lang="ru-RU" sz="2600" b="1" dirty="0" err="1">
                <a:solidFill>
                  <a:schemeClr val="bg1"/>
                </a:solid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эквифинальности</a:t>
            </a:r>
            <a:r>
              <a:rPr lang="ru-RU" sz="2600" dirty="0">
                <a:solidFill>
                  <a:schemeClr val="bg1"/>
                </a:solid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. </a:t>
            </a:r>
            <a:r>
              <a:rPr lang="ru-RU" sz="2600" dirty="0"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Система может достигнуть требу­емого конечного состояния, не зависящего от времени и опреде­ляемого исключительно собственными характеристиками системы при различных начальных условиях и различными путями. Это форма устойчивости по отношению к начальным и граничным условиям.</a:t>
            </a:r>
          </a:p>
          <a:p>
            <a:pPr indent="457200" algn="just">
              <a:lnSpc>
                <a:spcPct val="150000"/>
              </a:lnSpc>
              <a:spcBef>
                <a:spcPts val="2700"/>
              </a:spcBef>
              <a:spcAft>
                <a:spcPts val="0"/>
              </a:spcAft>
            </a:pPr>
            <a:r>
              <a:rPr lang="ru-RU" sz="2600" b="1" dirty="0">
                <a:solidFill>
                  <a:schemeClr val="bg1"/>
                </a:solid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Принцип единства.</a:t>
            </a:r>
            <a:r>
              <a:rPr lang="ru-RU" sz="2600" dirty="0">
                <a:solidFill>
                  <a:schemeClr val="bg1"/>
                </a:solid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 </a:t>
            </a:r>
            <a:r>
              <a:rPr lang="ru-RU" sz="2600" dirty="0"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Он предполагает совместное рассмотрение системы как целого и как совокупности частей. Принцип ориен­тирован на «взгляд внутрь» системы, на расчленение ее с сохра­нением целостных представлений о системе.</a:t>
            </a:r>
            <a:endParaRPr lang="ru-RU" sz="2600" dirty="0">
              <a:effectLst/>
              <a:latin typeface="Times New Roman" panose="02020603050405020304" pitchFamily="18" charset="0"/>
              <a:ea typeface="Arial Unicode MS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65211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52400" y="0"/>
            <a:ext cx="11805920" cy="91096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  <a:spcBef>
                <a:spcPts val="2700"/>
              </a:spcBef>
              <a:spcAft>
                <a:spcPts val="0"/>
              </a:spcAft>
            </a:pP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Принцип связанности. </a:t>
            </a:r>
            <a:r>
              <a:rPr lang="ru-RU" sz="2800" dirty="0"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Рассмотрение любой части совместно с ее окружением подразумевает проведение процедуры выявления связей между элементами системы и выявления связей с внешней средой. В соответствии с этим принципом систему в первую оче­редь следует рассматривать как часть другой системы, называемой суперсистемой или старшей системой.</a:t>
            </a:r>
          </a:p>
          <a:p>
            <a:pPr indent="457200" algn="just">
              <a:lnSpc>
                <a:spcPct val="150000"/>
              </a:lnSpc>
              <a:spcBef>
                <a:spcPts val="2700"/>
              </a:spcBef>
              <a:spcAft>
                <a:spcPts val="0"/>
              </a:spcAft>
            </a:pP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Принцип модульного построения.</a:t>
            </a:r>
            <a:r>
              <a:rPr lang="ru-RU" sz="2800" dirty="0"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 Полезно осуществлять выде­ление модулей в системе и рассматривать ее как совокупность мо­дулей. Принцип указывает на возможность вместо части системы исследовать совокупность ее входных и выходных воздействий.</a:t>
            </a:r>
          </a:p>
          <a:p>
            <a:pPr indent="457200" algn="just">
              <a:lnSpc>
                <a:spcPct val="150000"/>
              </a:lnSpc>
              <a:spcBef>
                <a:spcPts val="2700"/>
              </a:spcBef>
              <a:spcAft>
                <a:spcPts val="0"/>
              </a:spcAft>
            </a:pP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Принцип функциональности</a:t>
            </a: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. </a:t>
            </a:r>
            <a:r>
              <a:rPr lang="ru-RU" sz="2800" dirty="0"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Заключается он в совместном рассмотрении структуры и функции с приоритетом функции над структурой. Принцип утверждает, что любая структура тесно связана с функцией системы и ее частей. </a:t>
            </a:r>
            <a:endParaRPr lang="ru-RU" sz="2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Arial Unicode MS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17757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2240" y="378081"/>
            <a:ext cx="11673840" cy="78170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  <a:spcBef>
                <a:spcPts val="2700"/>
              </a:spcBef>
              <a:spcAft>
                <a:spcPts val="0"/>
              </a:spcAft>
            </a:pP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Принцип развития</a:t>
            </a: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. </a:t>
            </a:r>
            <a:r>
              <a:rPr lang="ru-RU" sz="2800" dirty="0"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Это учет изменяемости системы, ее спо­собности к развитию, адаптации, расширению, замене частей, накапливанию информации.</a:t>
            </a:r>
            <a:endParaRPr lang="en-US" sz="2800" dirty="0">
              <a:latin typeface="Times New Roman" panose="02020603050405020304" pitchFamily="18" charset="0"/>
              <a:ea typeface="Arial Unicode MS"/>
              <a:cs typeface="Times New Roman" panose="02020603050405020304" pitchFamily="18" charset="0"/>
            </a:endParaRPr>
          </a:p>
          <a:p>
            <a:pPr indent="457200" algn="just">
              <a:lnSpc>
                <a:spcPct val="150000"/>
              </a:lnSpc>
              <a:spcBef>
                <a:spcPts val="2700"/>
              </a:spcBef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Принцип децентрализации</a:t>
            </a: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.</a:t>
            </a:r>
            <a:r>
              <a:rPr lang="ru-RU" sz="2800" dirty="0"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 Это сочетание в сложных системах централизованного и децентрализованного управления, которое, как правило, заключается в том, что степень централизации должна быть минимальной, обеспечивающей выполнение постав­ленной цели.</a:t>
            </a:r>
          </a:p>
          <a:p>
            <a:pPr indent="457200" algn="just">
              <a:lnSpc>
                <a:spcPct val="150000"/>
              </a:lnSpc>
              <a:spcBef>
                <a:spcPts val="2700"/>
              </a:spcBef>
              <a:spcAft>
                <a:spcPts val="0"/>
              </a:spcAft>
            </a:pP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Принцип неопределенности</a:t>
            </a: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. </a:t>
            </a:r>
            <a:r>
              <a:rPr lang="ru-RU" sz="2800" dirty="0"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Это учет неопределенностей и случайностей в системе. Принцип утверждает, что можно иметь дело с системой, в которой структура, функционирование или внешние воздействия не полностью определены.</a:t>
            </a:r>
          </a:p>
        </p:txBody>
      </p:sp>
    </p:spTree>
    <p:extLst>
      <p:ext uri="{BB962C8B-B14F-4D97-AF65-F5344CB8AC3E}">
        <p14:creationId xmlns:p14="http://schemas.microsoft.com/office/powerpoint/2010/main" val="170252407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И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209</TotalTime>
  <Words>1876</Words>
  <Application>Microsoft Office PowerPoint</Application>
  <PresentationFormat>Произвольный</PresentationFormat>
  <Paragraphs>91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7" baseType="lpstr">
      <vt:lpstr>Arial</vt:lpstr>
      <vt:lpstr>Century Gothic</vt:lpstr>
      <vt:lpstr>Times New Roman</vt:lpstr>
      <vt:lpstr>Wingdings 3</vt:lpstr>
      <vt:lpstr>Ион</vt:lpstr>
      <vt:lpstr>Тема 3. Принципы и методы системного анализа</vt:lpstr>
      <vt:lpstr>   ПЛАН:  1. Принципы системного анализа 2.Методы системного анализа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3. Принципы и методы системного анализа</dc:title>
  <dc:creator>Econ-182-Teacher-PC</dc:creator>
  <cp:lastModifiedBy>AlexSapfira@outlook.com</cp:lastModifiedBy>
  <cp:revision>15</cp:revision>
  <dcterms:created xsi:type="dcterms:W3CDTF">2021-09-27T07:30:01Z</dcterms:created>
  <dcterms:modified xsi:type="dcterms:W3CDTF">2021-10-04T19:24:03Z</dcterms:modified>
</cp:coreProperties>
</file>