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71" r:id="rId10"/>
    <p:sldId id="272" r:id="rId11"/>
    <p:sldId id="262" r:id="rId12"/>
    <p:sldId id="273" r:id="rId13"/>
    <p:sldId id="274" r:id="rId14"/>
    <p:sldId id="277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2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0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1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4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0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2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4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3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5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4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2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5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517B6A-D2C0-415F-80EC-2361434E576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8267E5-7C2B-45E1-9F07-565E0F568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58" y="1380068"/>
            <a:ext cx="11214265" cy="2616199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Тема 2. Общие особенности экономики и менеджмента некоммерческих организаций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3432" y="3996267"/>
            <a:ext cx="7909590" cy="138853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«производства общественных благ»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«невыполненного контракта»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«контроля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9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553635" y="1066800"/>
            <a:ext cx="9517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325947" y="1173875"/>
            <a:ext cx="10600267" cy="5102368"/>
            <a:chOff x="1786" y="305"/>
            <a:chExt cx="9072" cy="5166"/>
          </a:xfrm>
        </p:grpSpPr>
        <p:sp>
          <p:nvSpPr>
            <p:cNvPr id="7" name="AutoShape 20"/>
            <p:cNvSpPr>
              <a:spLocks/>
            </p:cNvSpPr>
            <p:nvPr/>
          </p:nvSpPr>
          <p:spPr bwMode="auto">
            <a:xfrm>
              <a:off x="8083" y="355"/>
              <a:ext cx="552" cy="195"/>
            </a:xfrm>
            <a:custGeom>
              <a:avLst/>
              <a:gdLst>
                <a:gd name="T0" fmla="+- 0 8472 8084"/>
                <a:gd name="T1" fmla="*/ T0 w 552"/>
                <a:gd name="T2" fmla="+- 0 531 355"/>
                <a:gd name="T3" fmla="*/ 531 h 195"/>
                <a:gd name="T4" fmla="+- 0 8470 8084"/>
                <a:gd name="T5" fmla="*/ T4 w 552"/>
                <a:gd name="T6" fmla="+- 0 547 355"/>
                <a:gd name="T7" fmla="*/ 547 h 195"/>
                <a:gd name="T8" fmla="+- 0 8622 8084"/>
                <a:gd name="T9" fmla="*/ T8 w 552"/>
                <a:gd name="T10" fmla="+- 0 528 355"/>
                <a:gd name="T11" fmla="*/ 528 h 195"/>
                <a:gd name="T12" fmla="+- 0 8579 8084"/>
                <a:gd name="T13" fmla="*/ T12 w 552"/>
                <a:gd name="T14" fmla="+- 0 515 355"/>
                <a:gd name="T15" fmla="*/ 515 h 195"/>
                <a:gd name="T16" fmla="+- 0 8579 8084"/>
                <a:gd name="T17" fmla="*/ T16 w 552"/>
                <a:gd name="T18" fmla="+- 0 515 355"/>
                <a:gd name="T19" fmla="*/ 515 h 195"/>
                <a:gd name="T20" fmla="+- 0 8614 8084"/>
                <a:gd name="T21" fmla="*/ T20 w 552"/>
                <a:gd name="T22" fmla="+- 0 525 355"/>
                <a:gd name="T23" fmla="*/ 525 h 195"/>
                <a:gd name="T24" fmla="+- 0 8598 8084"/>
                <a:gd name="T25" fmla="*/ T24 w 552"/>
                <a:gd name="T26" fmla="+- 0 512 355"/>
                <a:gd name="T27" fmla="*/ 512 h 195"/>
                <a:gd name="T28" fmla="+- 0 8525 8084"/>
                <a:gd name="T29" fmla="*/ T28 w 552"/>
                <a:gd name="T30" fmla="+- 0 402 355"/>
                <a:gd name="T31" fmla="*/ 402 h 195"/>
                <a:gd name="T32" fmla="+- 0 8520 8084"/>
                <a:gd name="T33" fmla="*/ T32 w 552"/>
                <a:gd name="T34" fmla="+- 0 411 355"/>
                <a:gd name="T35" fmla="*/ 411 h 195"/>
                <a:gd name="T36" fmla="+- 0 8586 8084"/>
                <a:gd name="T37" fmla="*/ T36 w 552"/>
                <a:gd name="T38" fmla="+- 0 496 355"/>
                <a:gd name="T39" fmla="*/ 496 h 195"/>
                <a:gd name="T40" fmla="+- 0 8613 8084"/>
                <a:gd name="T41" fmla="*/ T40 w 552"/>
                <a:gd name="T42" fmla="+- 0 528 355"/>
                <a:gd name="T43" fmla="*/ 528 h 195"/>
                <a:gd name="T44" fmla="+- 0 8635 8084"/>
                <a:gd name="T45" fmla="*/ T44 w 552"/>
                <a:gd name="T46" fmla="+- 0 526 355"/>
                <a:gd name="T47" fmla="*/ 526 h 195"/>
                <a:gd name="T48" fmla="+- 0 8536 8084"/>
                <a:gd name="T49" fmla="*/ T48 w 552"/>
                <a:gd name="T50" fmla="+- 0 399 355"/>
                <a:gd name="T51" fmla="*/ 399 h 195"/>
                <a:gd name="T52" fmla="+- 0 8615 8084"/>
                <a:gd name="T53" fmla="*/ T52 w 552"/>
                <a:gd name="T54" fmla="+- 0 509 355"/>
                <a:gd name="T55" fmla="*/ 509 h 195"/>
                <a:gd name="T56" fmla="+- 0 8609 8084"/>
                <a:gd name="T57" fmla="*/ T56 w 552"/>
                <a:gd name="T58" fmla="+- 0 525 355"/>
                <a:gd name="T59" fmla="*/ 525 h 195"/>
                <a:gd name="T60" fmla="+- 0 8619 8084"/>
                <a:gd name="T61" fmla="*/ T60 w 552"/>
                <a:gd name="T62" fmla="+- 0 509 355"/>
                <a:gd name="T63" fmla="*/ 509 h 195"/>
                <a:gd name="T64" fmla="+- 0 8609 8084"/>
                <a:gd name="T65" fmla="*/ T64 w 552"/>
                <a:gd name="T66" fmla="+- 0 525 355"/>
                <a:gd name="T67" fmla="*/ 525 h 195"/>
                <a:gd name="T68" fmla="+- 0 8621 8084"/>
                <a:gd name="T69" fmla="*/ T68 w 552"/>
                <a:gd name="T70" fmla="+- 0 510 355"/>
                <a:gd name="T71" fmla="*/ 510 h 195"/>
                <a:gd name="T72" fmla="+- 0 8492 8084"/>
                <a:gd name="T73" fmla="*/ T72 w 552"/>
                <a:gd name="T74" fmla="+- 0 462 355"/>
                <a:gd name="T75" fmla="*/ 462 h 195"/>
                <a:gd name="T76" fmla="+- 0 8498 8084"/>
                <a:gd name="T77" fmla="*/ T76 w 552"/>
                <a:gd name="T78" fmla="+- 0 485 355"/>
                <a:gd name="T79" fmla="*/ 485 h 195"/>
                <a:gd name="T80" fmla="+- 0 8565 8084"/>
                <a:gd name="T81" fmla="*/ T80 w 552"/>
                <a:gd name="T82" fmla="+- 0 509 355"/>
                <a:gd name="T83" fmla="*/ 509 h 195"/>
                <a:gd name="T84" fmla="+- 0 8579 8084"/>
                <a:gd name="T85" fmla="*/ T84 w 552"/>
                <a:gd name="T86" fmla="+- 0 515 355"/>
                <a:gd name="T87" fmla="*/ 515 h 195"/>
                <a:gd name="T88" fmla="+- 0 8586 8084"/>
                <a:gd name="T89" fmla="*/ T88 w 552"/>
                <a:gd name="T90" fmla="+- 0 496 355"/>
                <a:gd name="T91" fmla="*/ 496 h 195"/>
                <a:gd name="T92" fmla="+- 0 8505 8084"/>
                <a:gd name="T93" fmla="*/ T92 w 552"/>
                <a:gd name="T94" fmla="+- 0 466 355"/>
                <a:gd name="T95" fmla="*/ 466 h 195"/>
                <a:gd name="T96" fmla="+- 0 8586 8084"/>
                <a:gd name="T97" fmla="*/ T96 w 552"/>
                <a:gd name="T98" fmla="+- 0 496 355"/>
                <a:gd name="T99" fmla="*/ 496 h 195"/>
                <a:gd name="T100" fmla="+- 0 8615 8084"/>
                <a:gd name="T101" fmla="*/ T100 w 552"/>
                <a:gd name="T102" fmla="+- 0 509 355"/>
                <a:gd name="T103" fmla="*/ 509 h 195"/>
                <a:gd name="T104" fmla="+- 0 8586 8084"/>
                <a:gd name="T105" fmla="*/ T104 w 552"/>
                <a:gd name="T106" fmla="+- 0 496 355"/>
                <a:gd name="T107" fmla="*/ 496 h 195"/>
                <a:gd name="T108" fmla="+- 0 8293 8084"/>
                <a:gd name="T109" fmla="*/ T108 w 552"/>
                <a:gd name="T110" fmla="+- 0 421 355"/>
                <a:gd name="T111" fmla="*/ 421 h 195"/>
                <a:gd name="T112" fmla="+- 0 8362 8084"/>
                <a:gd name="T113" fmla="*/ T112 w 552"/>
                <a:gd name="T114" fmla="+- 0 441 355"/>
                <a:gd name="T115" fmla="*/ 441 h 195"/>
                <a:gd name="T116" fmla="+- 0 8430 8084"/>
                <a:gd name="T117" fmla="*/ T116 w 552"/>
                <a:gd name="T118" fmla="+- 0 462 355"/>
                <a:gd name="T119" fmla="*/ 462 h 195"/>
                <a:gd name="T120" fmla="+- 0 8436 8084"/>
                <a:gd name="T121" fmla="*/ T120 w 552"/>
                <a:gd name="T122" fmla="+- 0 443 355"/>
                <a:gd name="T123" fmla="*/ 443 h 195"/>
                <a:gd name="T124" fmla="+- 0 8087 8084"/>
                <a:gd name="T125" fmla="*/ T124 w 552"/>
                <a:gd name="T126" fmla="+- 0 355 355"/>
                <a:gd name="T127" fmla="*/ 355 h 195"/>
                <a:gd name="T128" fmla="+- 0 8154 8084"/>
                <a:gd name="T129" fmla="*/ T128 w 552"/>
                <a:gd name="T130" fmla="+- 0 389 355"/>
                <a:gd name="T131" fmla="*/ 389 h 195"/>
                <a:gd name="T132" fmla="+- 0 8224 8084"/>
                <a:gd name="T133" fmla="*/ T132 w 552"/>
                <a:gd name="T134" fmla="+- 0 404 355"/>
                <a:gd name="T135" fmla="*/ 404 h 195"/>
                <a:gd name="T136" fmla="+- 0 8293 8084"/>
                <a:gd name="T137" fmla="*/ T136 w 552"/>
                <a:gd name="T138" fmla="+- 0 422 355"/>
                <a:gd name="T139" fmla="*/ 422 h 195"/>
                <a:gd name="T140" fmla="+- 0 8368 8084"/>
                <a:gd name="T141" fmla="*/ T140 w 552"/>
                <a:gd name="T142" fmla="+- 0 421 355"/>
                <a:gd name="T143" fmla="*/ 421 h 195"/>
                <a:gd name="T144" fmla="+- 0 8228 8084"/>
                <a:gd name="T145" fmla="*/ T144 w 552"/>
                <a:gd name="T146" fmla="+- 0 385 355"/>
                <a:gd name="T147" fmla="*/ 385 h 195"/>
                <a:gd name="T148" fmla="+- 0 8087 8084"/>
                <a:gd name="T149" fmla="*/ T148 w 552"/>
                <a:gd name="T150" fmla="+- 0 355 355"/>
                <a:gd name="T151" fmla="*/ 355 h 1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552" h="195">
                  <a:moveTo>
                    <a:pt x="495" y="160"/>
                  </a:moveTo>
                  <a:lnTo>
                    <a:pt x="388" y="176"/>
                  </a:lnTo>
                  <a:lnTo>
                    <a:pt x="385" y="181"/>
                  </a:lnTo>
                  <a:lnTo>
                    <a:pt x="386" y="192"/>
                  </a:lnTo>
                  <a:lnTo>
                    <a:pt x="391" y="195"/>
                  </a:lnTo>
                  <a:lnTo>
                    <a:pt x="538" y="173"/>
                  </a:lnTo>
                  <a:lnTo>
                    <a:pt x="529" y="173"/>
                  </a:lnTo>
                  <a:lnTo>
                    <a:pt x="495" y="160"/>
                  </a:lnTo>
                  <a:close/>
                  <a:moveTo>
                    <a:pt x="514" y="157"/>
                  </a:moveTo>
                  <a:lnTo>
                    <a:pt x="495" y="160"/>
                  </a:lnTo>
                  <a:lnTo>
                    <a:pt x="529" y="173"/>
                  </a:lnTo>
                  <a:lnTo>
                    <a:pt x="530" y="170"/>
                  </a:lnTo>
                  <a:lnTo>
                    <a:pt x="525" y="170"/>
                  </a:lnTo>
                  <a:lnTo>
                    <a:pt x="514" y="157"/>
                  </a:lnTo>
                  <a:close/>
                  <a:moveTo>
                    <a:pt x="445" y="43"/>
                  </a:moveTo>
                  <a:lnTo>
                    <a:pt x="441" y="47"/>
                  </a:lnTo>
                  <a:lnTo>
                    <a:pt x="437" y="50"/>
                  </a:lnTo>
                  <a:lnTo>
                    <a:pt x="436" y="56"/>
                  </a:lnTo>
                  <a:lnTo>
                    <a:pt x="444" y="67"/>
                  </a:lnTo>
                  <a:lnTo>
                    <a:pt x="502" y="141"/>
                  </a:lnTo>
                  <a:lnTo>
                    <a:pt x="537" y="155"/>
                  </a:lnTo>
                  <a:lnTo>
                    <a:pt x="529" y="173"/>
                  </a:lnTo>
                  <a:lnTo>
                    <a:pt x="538" y="173"/>
                  </a:lnTo>
                  <a:lnTo>
                    <a:pt x="551" y="171"/>
                  </a:lnTo>
                  <a:lnTo>
                    <a:pt x="455" y="48"/>
                  </a:lnTo>
                  <a:lnTo>
                    <a:pt x="452" y="44"/>
                  </a:lnTo>
                  <a:lnTo>
                    <a:pt x="445" y="43"/>
                  </a:lnTo>
                  <a:close/>
                  <a:moveTo>
                    <a:pt x="531" y="154"/>
                  </a:moveTo>
                  <a:lnTo>
                    <a:pt x="514" y="157"/>
                  </a:lnTo>
                  <a:lnTo>
                    <a:pt x="525" y="170"/>
                  </a:lnTo>
                  <a:lnTo>
                    <a:pt x="531" y="154"/>
                  </a:lnTo>
                  <a:close/>
                  <a:moveTo>
                    <a:pt x="535" y="154"/>
                  </a:moveTo>
                  <a:lnTo>
                    <a:pt x="531" y="154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7" y="155"/>
                  </a:lnTo>
                  <a:lnTo>
                    <a:pt x="535" y="154"/>
                  </a:lnTo>
                  <a:close/>
                  <a:moveTo>
                    <a:pt x="408" y="107"/>
                  </a:moveTo>
                  <a:lnTo>
                    <a:pt x="346" y="107"/>
                  </a:lnTo>
                  <a:lnTo>
                    <a:pt x="414" y="130"/>
                  </a:lnTo>
                  <a:lnTo>
                    <a:pt x="481" y="154"/>
                  </a:lnTo>
                  <a:lnTo>
                    <a:pt x="495" y="160"/>
                  </a:lnTo>
                  <a:lnTo>
                    <a:pt x="514" y="157"/>
                  </a:lnTo>
                  <a:lnTo>
                    <a:pt x="502" y="141"/>
                  </a:lnTo>
                  <a:lnTo>
                    <a:pt x="488" y="136"/>
                  </a:lnTo>
                  <a:lnTo>
                    <a:pt x="421" y="111"/>
                  </a:lnTo>
                  <a:lnTo>
                    <a:pt x="408" y="107"/>
                  </a:lnTo>
                  <a:close/>
                  <a:moveTo>
                    <a:pt x="502" y="141"/>
                  </a:moveTo>
                  <a:lnTo>
                    <a:pt x="514" y="157"/>
                  </a:lnTo>
                  <a:lnTo>
                    <a:pt x="531" y="154"/>
                  </a:lnTo>
                  <a:lnTo>
                    <a:pt x="535" y="154"/>
                  </a:lnTo>
                  <a:lnTo>
                    <a:pt x="502" y="141"/>
                  </a:lnTo>
                  <a:close/>
                  <a:moveTo>
                    <a:pt x="284" y="66"/>
                  </a:moveTo>
                  <a:lnTo>
                    <a:pt x="209" y="66"/>
                  </a:lnTo>
                  <a:lnTo>
                    <a:pt x="278" y="86"/>
                  </a:lnTo>
                  <a:lnTo>
                    <a:pt x="346" y="107"/>
                  </a:lnTo>
                  <a:lnTo>
                    <a:pt x="408" y="107"/>
                  </a:lnTo>
                  <a:lnTo>
                    <a:pt x="352" y="88"/>
                  </a:lnTo>
                  <a:lnTo>
                    <a:pt x="284" y="66"/>
                  </a:lnTo>
                  <a:close/>
                  <a:moveTo>
                    <a:pt x="3" y="0"/>
                  </a:moveTo>
                  <a:lnTo>
                    <a:pt x="0" y="20"/>
                  </a:lnTo>
                  <a:lnTo>
                    <a:pt x="70" y="34"/>
                  </a:lnTo>
                  <a:lnTo>
                    <a:pt x="140" y="49"/>
                  </a:lnTo>
                  <a:lnTo>
                    <a:pt x="209" y="67"/>
                  </a:lnTo>
                  <a:lnTo>
                    <a:pt x="209" y="66"/>
                  </a:lnTo>
                  <a:lnTo>
                    <a:pt x="284" y="66"/>
                  </a:lnTo>
                  <a:lnTo>
                    <a:pt x="214" y="47"/>
                  </a:lnTo>
                  <a:lnTo>
                    <a:pt x="144" y="30"/>
                  </a:lnTo>
                  <a:lnTo>
                    <a:pt x="7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598"/>
              <a:ext cx="3305" cy="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" y="2128"/>
              <a:ext cx="156" cy="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" y="2372"/>
              <a:ext cx="3250" cy="1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" y="3847"/>
              <a:ext cx="181" cy="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" y="4080"/>
              <a:ext cx="3144" cy="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" y="5267"/>
              <a:ext cx="226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" y="4071"/>
              <a:ext cx="3003" cy="1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" y="3860"/>
              <a:ext cx="192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2355"/>
              <a:ext cx="3012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2105"/>
              <a:ext cx="144" cy="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588"/>
              <a:ext cx="3008" cy="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3854" y="304"/>
              <a:ext cx="575" cy="222"/>
            </a:xfrm>
            <a:custGeom>
              <a:avLst/>
              <a:gdLst>
                <a:gd name="T0" fmla="+- 0 4355 3855"/>
                <a:gd name="T1" fmla="*/ T0 w 575"/>
                <a:gd name="T2" fmla="+- 0 364 305"/>
                <a:gd name="T3" fmla="*/ 364 h 222"/>
                <a:gd name="T4" fmla="+- 0 4209 3855"/>
                <a:gd name="T5" fmla="*/ T4 w 575"/>
                <a:gd name="T6" fmla="+- 0 395 305"/>
                <a:gd name="T7" fmla="*/ 395 h 222"/>
                <a:gd name="T8" fmla="+- 0 4066 3855"/>
                <a:gd name="T9" fmla="*/ T8 w 575"/>
                <a:gd name="T10" fmla="+- 0 434 305"/>
                <a:gd name="T11" fmla="*/ 434 h 222"/>
                <a:gd name="T12" fmla="+- 0 3924 3855"/>
                <a:gd name="T13" fmla="*/ T12 w 575"/>
                <a:gd name="T14" fmla="+- 0 481 305"/>
                <a:gd name="T15" fmla="*/ 481 h 222"/>
                <a:gd name="T16" fmla="+- 0 3862 3855"/>
                <a:gd name="T17" fmla="*/ T16 w 575"/>
                <a:gd name="T18" fmla="+- 0 526 305"/>
                <a:gd name="T19" fmla="*/ 526 h 222"/>
                <a:gd name="T20" fmla="+- 0 3932 3855"/>
                <a:gd name="T21" fmla="*/ T20 w 575"/>
                <a:gd name="T22" fmla="+- 0 500 305"/>
                <a:gd name="T23" fmla="*/ 500 h 222"/>
                <a:gd name="T24" fmla="+- 0 4001 3855"/>
                <a:gd name="T25" fmla="*/ T24 w 575"/>
                <a:gd name="T26" fmla="+- 0 475 305"/>
                <a:gd name="T27" fmla="*/ 475 h 222"/>
                <a:gd name="T28" fmla="+- 0 4071 3855"/>
                <a:gd name="T29" fmla="*/ T28 w 575"/>
                <a:gd name="T30" fmla="+- 0 453 305"/>
                <a:gd name="T31" fmla="*/ 453 h 222"/>
                <a:gd name="T32" fmla="+- 0 4143 3855"/>
                <a:gd name="T33" fmla="*/ T32 w 575"/>
                <a:gd name="T34" fmla="+- 0 433 305"/>
                <a:gd name="T35" fmla="*/ 433 h 222"/>
                <a:gd name="T36" fmla="+- 0 4215 3855"/>
                <a:gd name="T37" fmla="*/ T36 w 575"/>
                <a:gd name="T38" fmla="+- 0 414 305"/>
                <a:gd name="T39" fmla="*/ 414 h 222"/>
                <a:gd name="T40" fmla="+- 0 4286 3855"/>
                <a:gd name="T41" fmla="*/ T40 w 575"/>
                <a:gd name="T42" fmla="+- 0 398 305"/>
                <a:gd name="T43" fmla="*/ 398 h 222"/>
                <a:gd name="T44" fmla="+- 0 4359 3855"/>
                <a:gd name="T45" fmla="*/ T44 w 575"/>
                <a:gd name="T46" fmla="+- 0 384 305"/>
                <a:gd name="T47" fmla="*/ 384 h 222"/>
                <a:gd name="T48" fmla="+- 0 4391 3855"/>
                <a:gd name="T49" fmla="*/ T48 w 575"/>
                <a:gd name="T50" fmla="+- 0 368 305"/>
                <a:gd name="T51" fmla="*/ 368 h 222"/>
                <a:gd name="T52" fmla="+- 0 3932 3855"/>
                <a:gd name="T53" fmla="*/ T52 w 575"/>
                <a:gd name="T54" fmla="+- 0 500 305"/>
                <a:gd name="T55" fmla="*/ 500 h 222"/>
                <a:gd name="T56" fmla="+- 0 3931 3855"/>
                <a:gd name="T57" fmla="*/ T56 w 575"/>
                <a:gd name="T58" fmla="+- 0 500 305"/>
                <a:gd name="T59" fmla="*/ 500 h 222"/>
                <a:gd name="T60" fmla="+- 0 4001 3855"/>
                <a:gd name="T61" fmla="*/ T60 w 575"/>
                <a:gd name="T62" fmla="+- 0 475 305"/>
                <a:gd name="T63" fmla="*/ 475 h 222"/>
                <a:gd name="T64" fmla="+- 0 4001 3855"/>
                <a:gd name="T65" fmla="*/ T64 w 575"/>
                <a:gd name="T66" fmla="+- 0 476 305"/>
                <a:gd name="T67" fmla="*/ 476 h 222"/>
                <a:gd name="T68" fmla="+- 0 4412 3855"/>
                <a:gd name="T69" fmla="*/ T68 w 575"/>
                <a:gd name="T70" fmla="+- 0 355 305"/>
                <a:gd name="T71" fmla="*/ 355 h 222"/>
                <a:gd name="T72" fmla="+- 0 4412 3855"/>
                <a:gd name="T73" fmla="*/ T72 w 575"/>
                <a:gd name="T74" fmla="+- 0 375 305"/>
                <a:gd name="T75" fmla="*/ 375 h 222"/>
                <a:gd name="T76" fmla="+- 0 4297 3855"/>
                <a:gd name="T77" fmla="*/ T76 w 575"/>
                <a:gd name="T78" fmla="+- 0 446 305"/>
                <a:gd name="T79" fmla="*/ 446 h 222"/>
                <a:gd name="T80" fmla="+- 0 4293 3855"/>
                <a:gd name="T81" fmla="*/ T80 w 575"/>
                <a:gd name="T82" fmla="+- 0 456 305"/>
                <a:gd name="T83" fmla="*/ 456 h 222"/>
                <a:gd name="T84" fmla="+- 0 4306 3855"/>
                <a:gd name="T85" fmla="*/ T84 w 575"/>
                <a:gd name="T86" fmla="+- 0 465 305"/>
                <a:gd name="T87" fmla="*/ 465 h 222"/>
                <a:gd name="T88" fmla="+- 0 4430 3855"/>
                <a:gd name="T89" fmla="*/ T88 w 575"/>
                <a:gd name="T90" fmla="+- 0 362 305"/>
                <a:gd name="T91" fmla="*/ 362 h 222"/>
                <a:gd name="T92" fmla="+- 0 4143 3855"/>
                <a:gd name="T93" fmla="*/ T92 w 575"/>
                <a:gd name="T94" fmla="+- 0 433 305"/>
                <a:gd name="T95" fmla="*/ 433 h 222"/>
                <a:gd name="T96" fmla="+- 0 4142 3855"/>
                <a:gd name="T97" fmla="*/ T96 w 575"/>
                <a:gd name="T98" fmla="+- 0 433 305"/>
                <a:gd name="T99" fmla="*/ 433 h 222"/>
                <a:gd name="T100" fmla="+- 0 4215 3855"/>
                <a:gd name="T101" fmla="*/ T100 w 575"/>
                <a:gd name="T102" fmla="+- 0 414 305"/>
                <a:gd name="T103" fmla="*/ 414 h 222"/>
                <a:gd name="T104" fmla="+- 0 4214 3855"/>
                <a:gd name="T105" fmla="*/ T104 w 575"/>
                <a:gd name="T106" fmla="+- 0 415 305"/>
                <a:gd name="T107" fmla="*/ 415 h 222"/>
                <a:gd name="T108" fmla="+- 0 4359 3855"/>
                <a:gd name="T109" fmla="*/ T108 w 575"/>
                <a:gd name="T110" fmla="+- 0 384 305"/>
                <a:gd name="T111" fmla="*/ 384 h 222"/>
                <a:gd name="T112" fmla="+- 0 4358 3855"/>
                <a:gd name="T113" fmla="*/ T112 w 575"/>
                <a:gd name="T114" fmla="+- 0 384 305"/>
                <a:gd name="T115" fmla="*/ 384 h 222"/>
                <a:gd name="T116" fmla="+- 0 4391 3855"/>
                <a:gd name="T117" fmla="*/ T116 w 575"/>
                <a:gd name="T118" fmla="+- 0 368 305"/>
                <a:gd name="T119" fmla="*/ 368 h 222"/>
                <a:gd name="T120" fmla="+- 0 4412 3855"/>
                <a:gd name="T121" fmla="*/ T120 w 575"/>
                <a:gd name="T122" fmla="+- 0 375 305"/>
                <a:gd name="T123" fmla="*/ 375 h 222"/>
                <a:gd name="T124" fmla="+- 0 4407 3855"/>
                <a:gd name="T125" fmla="*/ T124 w 575"/>
                <a:gd name="T126" fmla="+- 0 374 305"/>
                <a:gd name="T127" fmla="*/ 374 h 222"/>
                <a:gd name="T128" fmla="+- 0 4404 3855"/>
                <a:gd name="T129" fmla="*/ T128 w 575"/>
                <a:gd name="T130" fmla="+- 0 357 305"/>
                <a:gd name="T131" fmla="*/ 357 h 222"/>
                <a:gd name="T132" fmla="+- 0 4407 3855"/>
                <a:gd name="T133" fmla="*/ T132 w 575"/>
                <a:gd name="T134" fmla="+- 0 374 305"/>
                <a:gd name="T135" fmla="*/ 374 h 222"/>
                <a:gd name="T136" fmla="+- 0 4409 3855"/>
                <a:gd name="T137" fmla="*/ T136 w 575"/>
                <a:gd name="T138" fmla="+- 0 357 305"/>
                <a:gd name="T139" fmla="*/ 357 h 222"/>
                <a:gd name="T140" fmla="+- 0 4407 3855"/>
                <a:gd name="T141" fmla="*/ T140 w 575"/>
                <a:gd name="T142" fmla="+- 0 374 305"/>
                <a:gd name="T143" fmla="*/ 374 h 222"/>
                <a:gd name="T144" fmla="+- 0 4409 3855"/>
                <a:gd name="T145" fmla="*/ T144 w 575"/>
                <a:gd name="T146" fmla="+- 0 357 305"/>
                <a:gd name="T147" fmla="*/ 357 h 222"/>
                <a:gd name="T148" fmla="+- 0 4372 3855"/>
                <a:gd name="T149" fmla="*/ T148 w 575"/>
                <a:gd name="T150" fmla="+- 0 361 305"/>
                <a:gd name="T151" fmla="*/ 361 h 222"/>
                <a:gd name="T152" fmla="+- 0 4404 3855"/>
                <a:gd name="T153" fmla="*/ T152 w 575"/>
                <a:gd name="T154" fmla="+- 0 357 305"/>
                <a:gd name="T155" fmla="*/ 357 h 222"/>
                <a:gd name="T156" fmla="+- 0 4409 3855"/>
                <a:gd name="T157" fmla="*/ T156 w 575"/>
                <a:gd name="T158" fmla="+- 0 355 305"/>
                <a:gd name="T159" fmla="*/ 355 h 222"/>
                <a:gd name="T160" fmla="+- 0 4273 3855"/>
                <a:gd name="T161" fmla="*/ T160 w 575"/>
                <a:gd name="T162" fmla="+- 0 307 305"/>
                <a:gd name="T163" fmla="*/ 307 h 222"/>
                <a:gd name="T164" fmla="+- 0 4269 3855"/>
                <a:gd name="T165" fmla="*/ T164 w 575"/>
                <a:gd name="T166" fmla="+- 0 318 305"/>
                <a:gd name="T167" fmla="*/ 318 h 222"/>
                <a:gd name="T168" fmla="+- 0 4372 3855"/>
                <a:gd name="T169" fmla="*/ T168 w 575"/>
                <a:gd name="T170" fmla="+- 0 361 305"/>
                <a:gd name="T171" fmla="*/ 361 h 222"/>
                <a:gd name="T172" fmla="+- 0 4412 3855"/>
                <a:gd name="T173" fmla="*/ T172 w 575"/>
                <a:gd name="T174" fmla="+- 0 355 305"/>
                <a:gd name="T175" fmla="*/ 355 h 222"/>
                <a:gd name="T176" fmla="+- 0 4279 3855"/>
                <a:gd name="T177" fmla="*/ T176 w 575"/>
                <a:gd name="T178" fmla="+- 0 305 305"/>
                <a:gd name="T179" fmla="*/ 305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75" h="222">
                  <a:moveTo>
                    <a:pt x="517" y="56"/>
                  </a:moveTo>
                  <a:lnTo>
                    <a:pt x="500" y="59"/>
                  </a:lnTo>
                  <a:lnTo>
                    <a:pt x="427" y="74"/>
                  </a:lnTo>
                  <a:lnTo>
                    <a:pt x="354" y="90"/>
                  </a:lnTo>
                  <a:lnTo>
                    <a:pt x="282" y="109"/>
                  </a:lnTo>
                  <a:lnTo>
                    <a:pt x="211" y="129"/>
                  </a:lnTo>
                  <a:lnTo>
                    <a:pt x="140" y="152"/>
                  </a:lnTo>
                  <a:lnTo>
                    <a:pt x="69" y="176"/>
                  </a:lnTo>
                  <a:lnTo>
                    <a:pt x="0" y="202"/>
                  </a:lnTo>
                  <a:lnTo>
                    <a:pt x="7" y="221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146" y="170"/>
                  </a:lnTo>
                  <a:lnTo>
                    <a:pt x="216" y="148"/>
                  </a:lnTo>
                  <a:lnTo>
                    <a:pt x="288" y="128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431" y="93"/>
                  </a:lnTo>
                  <a:lnTo>
                    <a:pt x="504" y="79"/>
                  </a:lnTo>
                  <a:lnTo>
                    <a:pt x="520" y="76"/>
                  </a:lnTo>
                  <a:lnTo>
                    <a:pt x="536" y="63"/>
                  </a:lnTo>
                  <a:lnTo>
                    <a:pt x="517" y="56"/>
                  </a:lnTo>
                  <a:close/>
                  <a:moveTo>
                    <a:pt x="77" y="195"/>
                  </a:moveTo>
                  <a:lnTo>
                    <a:pt x="76" y="195"/>
                  </a:lnTo>
                  <a:lnTo>
                    <a:pt x="77" y="195"/>
                  </a:lnTo>
                  <a:close/>
                  <a:moveTo>
                    <a:pt x="146" y="170"/>
                  </a:moveTo>
                  <a:lnTo>
                    <a:pt x="146" y="170"/>
                  </a:lnTo>
                  <a:lnTo>
                    <a:pt x="146" y="171"/>
                  </a:lnTo>
                  <a:lnTo>
                    <a:pt x="146" y="170"/>
                  </a:lnTo>
                  <a:close/>
                  <a:moveTo>
                    <a:pt x="557" y="50"/>
                  </a:moveTo>
                  <a:lnTo>
                    <a:pt x="554" y="50"/>
                  </a:lnTo>
                  <a:lnTo>
                    <a:pt x="557" y="70"/>
                  </a:lnTo>
                  <a:lnTo>
                    <a:pt x="520" y="76"/>
                  </a:lnTo>
                  <a:lnTo>
                    <a:pt x="442" y="141"/>
                  </a:lnTo>
                  <a:lnTo>
                    <a:pt x="438" y="145"/>
                  </a:lnTo>
                  <a:lnTo>
                    <a:pt x="438" y="151"/>
                  </a:lnTo>
                  <a:lnTo>
                    <a:pt x="445" y="160"/>
                  </a:lnTo>
                  <a:lnTo>
                    <a:pt x="451" y="160"/>
                  </a:lnTo>
                  <a:lnTo>
                    <a:pt x="455" y="157"/>
                  </a:lnTo>
                  <a:lnTo>
                    <a:pt x="575" y="57"/>
                  </a:lnTo>
                  <a:lnTo>
                    <a:pt x="557" y="50"/>
                  </a:lnTo>
                  <a:close/>
                  <a:moveTo>
                    <a:pt x="288" y="128"/>
                  </a:moveTo>
                  <a:lnTo>
                    <a:pt x="288" y="128"/>
                  </a:lnTo>
                  <a:lnTo>
                    <a:pt x="287" y="128"/>
                  </a:lnTo>
                  <a:lnTo>
                    <a:pt x="288" y="128"/>
                  </a:lnTo>
                  <a:close/>
                  <a:moveTo>
                    <a:pt x="360" y="109"/>
                  </a:moveTo>
                  <a:lnTo>
                    <a:pt x="359" y="109"/>
                  </a:lnTo>
                  <a:lnTo>
                    <a:pt x="359" y="110"/>
                  </a:lnTo>
                  <a:lnTo>
                    <a:pt x="360" y="109"/>
                  </a:lnTo>
                  <a:close/>
                  <a:moveTo>
                    <a:pt x="504" y="79"/>
                  </a:moveTo>
                  <a:lnTo>
                    <a:pt x="504" y="79"/>
                  </a:lnTo>
                  <a:lnTo>
                    <a:pt x="503" y="79"/>
                  </a:lnTo>
                  <a:lnTo>
                    <a:pt x="504" y="79"/>
                  </a:lnTo>
                  <a:close/>
                  <a:moveTo>
                    <a:pt x="536" y="63"/>
                  </a:moveTo>
                  <a:lnTo>
                    <a:pt x="520" y="76"/>
                  </a:lnTo>
                  <a:lnTo>
                    <a:pt x="557" y="70"/>
                  </a:lnTo>
                  <a:lnTo>
                    <a:pt x="557" y="69"/>
                  </a:lnTo>
                  <a:lnTo>
                    <a:pt x="552" y="69"/>
                  </a:lnTo>
                  <a:lnTo>
                    <a:pt x="536" y="63"/>
                  </a:lnTo>
                  <a:close/>
                  <a:moveTo>
                    <a:pt x="549" y="52"/>
                  </a:moveTo>
                  <a:lnTo>
                    <a:pt x="536" y="63"/>
                  </a:lnTo>
                  <a:lnTo>
                    <a:pt x="552" y="69"/>
                  </a:lnTo>
                  <a:lnTo>
                    <a:pt x="549" y="52"/>
                  </a:lnTo>
                  <a:close/>
                  <a:moveTo>
                    <a:pt x="554" y="52"/>
                  </a:moveTo>
                  <a:lnTo>
                    <a:pt x="549" y="52"/>
                  </a:lnTo>
                  <a:lnTo>
                    <a:pt x="552" y="69"/>
                  </a:lnTo>
                  <a:lnTo>
                    <a:pt x="557" y="69"/>
                  </a:lnTo>
                  <a:lnTo>
                    <a:pt x="554" y="52"/>
                  </a:lnTo>
                  <a:close/>
                  <a:moveTo>
                    <a:pt x="554" y="50"/>
                  </a:moveTo>
                  <a:lnTo>
                    <a:pt x="517" y="56"/>
                  </a:lnTo>
                  <a:lnTo>
                    <a:pt x="536" y="63"/>
                  </a:lnTo>
                  <a:lnTo>
                    <a:pt x="549" y="52"/>
                  </a:lnTo>
                  <a:lnTo>
                    <a:pt x="554" y="52"/>
                  </a:lnTo>
                  <a:lnTo>
                    <a:pt x="554" y="50"/>
                  </a:lnTo>
                  <a:close/>
                  <a:moveTo>
                    <a:pt x="424" y="0"/>
                  </a:moveTo>
                  <a:lnTo>
                    <a:pt x="418" y="2"/>
                  </a:lnTo>
                  <a:lnTo>
                    <a:pt x="416" y="8"/>
                  </a:lnTo>
                  <a:lnTo>
                    <a:pt x="414" y="13"/>
                  </a:lnTo>
                  <a:lnTo>
                    <a:pt x="417" y="18"/>
                  </a:lnTo>
                  <a:lnTo>
                    <a:pt x="517" y="56"/>
                  </a:lnTo>
                  <a:lnTo>
                    <a:pt x="554" y="50"/>
                  </a:lnTo>
                  <a:lnTo>
                    <a:pt x="557" y="50"/>
                  </a:lnTo>
                  <a:lnTo>
                    <a:pt x="429" y="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14" y="972"/>
              <a:ext cx="2566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7. Определение спонсоров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поддержания контакта с инвесторами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871" y="1112"/>
              <a:ext cx="269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 Разработка стратегии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фандрайзинговой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кампании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110" y="2374"/>
              <a:ext cx="2558" cy="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6. </a:t>
              </a:r>
              <a:r>
                <a:rPr kumimoji="0" lang="ru-RU" alt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Поготовка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письменного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отчета об</a:t>
              </a:r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использовании всех привлеченных в фонд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целевого капитала средств для жертвователей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825" y="2860"/>
              <a:ext cx="2837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 Составление бизнес-плана,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анализ затрат, подбор кадров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458" y="4418"/>
              <a:ext cx="2355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5. Непосредственно этап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сбора средств в фонд целевого капитала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6731" y="4552"/>
              <a:ext cx="267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4. Подготовка необходимых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документов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3223155" y="1177752"/>
            <a:ext cx="18473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96" y="128750"/>
            <a:ext cx="3971429" cy="13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27454" y="107799"/>
            <a:ext cx="3047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 определения круга потенциальных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33862" y="6335138"/>
            <a:ext cx="38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фандрайзинга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55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97305"/>
            <a:ext cx="10018713" cy="3004431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Ограниченность ресурсов производителей общественных благ определяет специфику трудовых отношений в этой области. Большое значение приобретает добровольчество, система трудовых отношений, построенная на механизме нематериального стимулирования и преследующая социальные, благотворительные и иные общественно-полезные цели. Важную роль добровольчество играет в некоммерческой сфере.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24" y="3335482"/>
            <a:ext cx="6689003" cy="34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3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267" y="406400"/>
            <a:ext cx="9313333" cy="56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033" y="427831"/>
            <a:ext cx="6536267" cy="536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773" y="2431473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58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89" y="176464"/>
            <a:ext cx="10364035" cy="117107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еория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невыполненного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03159"/>
            <a:ext cx="10018713" cy="537410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данной теории, в ряде случаев рыночный механизм не обеспечивает эффективного контроля за деятельностью производителей, в связи с чем последние могут намеренно завышать цену при низком качестве продукции, что приводит к ухудшению благосостояния клиента. Таким образом, со стороны производителя может иметь место нарушение обычных контрактных обязательств,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Хансманн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«невыполненным контрактом».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Хансманн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полагает, что потребители являются более защищенными, если они работают с некоммерческими организациями. </a:t>
            </a:r>
          </a:p>
        </p:txBody>
      </p:sp>
    </p:spTree>
    <p:extLst>
      <p:ext uri="{BB962C8B-B14F-4D97-AF65-F5344CB8AC3E}">
        <p14:creationId xmlns:p14="http://schemas.microsoft.com/office/powerpoint/2010/main" val="154599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25642"/>
            <a:ext cx="10018713" cy="5775157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Хансманн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подчеркивает, что «преимуществом некоммерческих производителей является то, что рыночный контроль в них подкрепляется дополнительной защитой потребителя другим, более сильным «контрактом» – официальным обязательством организации перед обществом направлять все свои доходы на развитие некоммерческой деятельности».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0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4589"/>
            <a:ext cx="10018713" cy="635267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результате, культурные и образовательные учреждения предпочитают юридически разграничивать некоммерческую и предпринимательскую деятельность.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ведения предпринимательской деятельности при учреждении создается отдельное предприятие, контрольный пакет акций которого принадлежит учреждению.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учреждение предоставляет свои площади, торговые марки и другие права компаниям, занимающимся коммерческой деятельностью, а те, в свою очередь, отчисляют от полученной прибыли определенный процент.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59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36622"/>
            <a:ext cx="10018713" cy="120716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67326"/>
            <a:ext cx="10018713" cy="519764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общественный контроль, или «контроль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как главную особенность экономики и менеджмента некоммерческих организаций, указывают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Фама и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Дженсен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по их мнению, «содействует доверию организации, определяет социальную значимость ее работы и необходимость ее финансирования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значимость, или социальный эффект, отражает результаты деятельности некоммерческой организации, не связанные с получением материальных выгод, а направленные на рост благосостояния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50566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52927"/>
            <a:ext cx="10018713" cy="5438274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некоммерческих организаций культуры также опирается на контроль со стороны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выступать благотворители, фонды, профсоюзы и т.д. В большинстве случаев контрольные функции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реализуются через попечительские советы в некоммерческих организациях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15316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946" y="204539"/>
            <a:ext cx="10380077" cy="125529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Теория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«производства общественных благ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59833"/>
            <a:ext cx="10018713" cy="474846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 в силу специфических уставных целей своей деятельности выделяются рядом особенностей экономики и менеджмента.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теоретических концепций, посвященных особенностям экономики и менеджмента некоммерческих организаций, можно выделить теории «производства общественных благ»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«невыполненного контракта»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«контроля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25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68969"/>
            <a:ext cx="10018713" cy="5422232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функций попечительского совета в учреждении культуры наиболее важными являются управленческие, финансовые и контрольные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функции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определение стратегии развития организации культуры, планирование основных направлений деятельности, анализ результатов работы.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финансовое планирование, а также непосредственное привлечение различных источников финансирования от населения, коммерческого сектора и государства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функции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в осуществлении надзора за использованием основных фондов, движением финансовых средств и т.д.</a:t>
            </a:r>
          </a:p>
        </p:txBody>
      </p:sp>
    </p:spTree>
    <p:extLst>
      <p:ext uri="{BB962C8B-B14F-4D97-AF65-F5344CB8AC3E}">
        <p14:creationId xmlns:p14="http://schemas.microsoft.com/office/powerpoint/2010/main" val="333340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04801"/>
            <a:ext cx="10018713" cy="5486400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попечительского совета чаще всего входят представители коммерческого сектора, органов государственной власти и др., которые проявляют интерес к развитию деятельности того или иного учреждения культуры.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попечительский совет формируется из тех лиц, которые оказали поддержку деятельности организации культуры либо в момент ее создания, либо в процессе ее работы. Однако состав попечительского совета может меняться в силу объективных причин, а также решений большинства членов попечительского совета.</a:t>
            </a:r>
          </a:p>
        </p:txBody>
      </p:sp>
    </p:spTree>
    <p:extLst>
      <p:ext uri="{BB962C8B-B14F-4D97-AF65-F5344CB8AC3E}">
        <p14:creationId xmlns:p14="http://schemas.microsoft.com/office/powerpoint/2010/main" val="360809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36885"/>
            <a:ext cx="10018713" cy="5454316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Попечители, в отличие от персонала учреждения культуры, выполняют свои функции на добровольной и безвозмездной основе. Таким образом, отсутствие прямой заинтересованности в экономических результатах деятельности учреждения культуры сводит интересы данных лиц не к максимизации прибыли учреждения, а к успешному выполнению им своей миссии.</a:t>
            </a:r>
          </a:p>
        </p:txBody>
      </p:sp>
    </p:spTree>
    <p:extLst>
      <p:ext uri="{BB962C8B-B14F-4D97-AF65-F5344CB8AC3E}">
        <p14:creationId xmlns:p14="http://schemas.microsoft.com/office/powerpoint/2010/main" val="13289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68969"/>
            <a:ext cx="10018713" cy="6208294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теории «производства общественных благ» американских ученых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Вайсброда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специфика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менджмента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некоммерческих организаций следует из самих причин появления некоммерческих организаций – они возникают вследствие неэффективности коммерческих структур в производстве общественных благ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общественных благ, по сравнению с частными благами, является наличие двух свойств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неконкурентности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неисключаемости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отсутствие соперничества в потреблении и невозможность воспрепятствовать к потреблению данного блага. </a:t>
            </a:r>
          </a:p>
        </p:txBody>
      </p:sp>
    </p:spTree>
    <p:extLst>
      <p:ext uri="{BB962C8B-B14F-4D97-AF65-F5344CB8AC3E}">
        <p14:creationId xmlns:p14="http://schemas.microsoft.com/office/powerpoint/2010/main" val="156569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68969"/>
            <a:ext cx="10018713" cy="5422232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общественных благ сопровождается внешними эффектами, которые заключаются в появлении издержек или выгод, не учтенных в ценах и выпадающих на долю третьих лиц. Некоммерческая сфера предоставляет населению различные общественные блага, потребление которых приводит к таким положительным макроэкономическим результатам, как повышение культурного, интеллектуального, нравственного потенциала общества; рост уровня производительности в отраслях экономики и т.д.</a:t>
            </a:r>
          </a:p>
        </p:txBody>
      </p:sp>
    </p:spTree>
    <p:extLst>
      <p:ext uri="{BB962C8B-B14F-4D97-AF65-F5344CB8AC3E}">
        <p14:creationId xmlns:p14="http://schemas.microsoft.com/office/powerpoint/2010/main" val="96543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8547"/>
            <a:ext cx="10018713" cy="3999771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Вайсброд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отмечает, что в отношении общественных благ потребители часто обладают неодинаковой информацией – «покупатели, в силу различных предпочтений и уровней дохода, придают информации различное значение, а также видят разную эффективность потребления общественных благ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маркетинг.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условием выпуска общественных благ, согласно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Вайсброду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использование социального (некоммерческого) маркетинга (вида маркетинга, направленного на формирование общественных ценностей). Применение некоммерческого маркетинга дает возможность производителям стимулировать потребление общественных благ у различных групп населения.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4104409"/>
            <a:ext cx="4983701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66362"/>
            <a:ext cx="7577298" cy="57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9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04801"/>
            <a:ext cx="10018713" cy="385156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Фандрейзинг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к общественным благам всех групп населения, независимо от уровня доходов, не позволяет в большинстве случаев производителям устанавливать на общественные блага такие цены, которые обеспечивали бы прибыль. В результате доходы от выпуска общественных благ могут не покрывать всех расходов, связанных с их производством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3035010"/>
            <a:ext cx="6234545" cy="357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6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ина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4" y="563417"/>
            <a:ext cx="8141845" cy="54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7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678" y="542592"/>
            <a:ext cx="10018713" cy="57058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условиях крайне важным становится применение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фандрейзинга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 менеджмента по привлечению и аккумулированию внешних источников финансирования, таких как благотворительные и спонсорские взносы, гранты, государственные субсидии и т.д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7012" y="2844588"/>
            <a:ext cx="1799788" cy="2387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555734"/>
            <a:ext cx="7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0235">
              <a:spcBef>
                <a:spcPts val="575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Логотип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Керамической мастерской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«СОЛЬ»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8793" y="2844588"/>
            <a:ext cx="5568673" cy="27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9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133</TotalTime>
  <Words>1054</Words>
  <Application>Microsoft Office PowerPoint</Application>
  <PresentationFormat>Произвольный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Параллакс</vt:lpstr>
      <vt:lpstr>Тема 2. Общие особенности экономики и менеджмента некоммерческих организаций</vt:lpstr>
      <vt:lpstr>1. Теория «производства общественных благ»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Теория «невыполненного контракта» </vt:lpstr>
      <vt:lpstr>Презентация PowerPoint</vt:lpstr>
      <vt:lpstr>Презентация PowerPoint</vt:lpstr>
      <vt:lpstr>3. Теория «контроля стейкхолдеров»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Общие особенности экономики и менеджмента некоммерческих организаций</dc:title>
  <dc:creator>Пользователь Windows</dc:creator>
  <cp:lastModifiedBy>Марина</cp:lastModifiedBy>
  <cp:revision>14</cp:revision>
  <dcterms:created xsi:type="dcterms:W3CDTF">2017-09-05T05:44:39Z</dcterms:created>
  <dcterms:modified xsi:type="dcterms:W3CDTF">2020-11-15T16:17:05Z</dcterms:modified>
</cp:coreProperties>
</file>