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95" r:id="rId3"/>
    <p:sldId id="257" r:id="rId4"/>
    <p:sldId id="304" r:id="rId5"/>
    <p:sldId id="305" r:id="rId6"/>
    <p:sldId id="313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E0F129-7CFB-4D29-808F-16F59494981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0F129-7CFB-4D29-808F-16F59494981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0F129-7CFB-4D29-808F-16F59494981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0F129-7CFB-4D29-808F-16F59494981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0F129-7CFB-4D29-808F-16F59494981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0F129-7CFB-4D29-808F-16F59494981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0F129-7CFB-4D29-808F-16F59494981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0F129-7CFB-4D29-808F-16F59494981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E0F129-7CFB-4D29-808F-16F59494981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E0F129-7CFB-4D29-808F-16F59494981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E0F129-7CFB-4D29-808F-16F59494981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E0F129-7CFB-4D29-808F-16F594949812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8BF3A9-C0F1-4F48-8D33-7F68B6B7D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yturtle.ru/wp-content/uploads/2017/05/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73422"/>
            <a:ext cx="8820471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00" dirty="0" smtClean="0">
                <a:solidFill>
                  <a:schemeClr val="accent3">
                    <a:lumMod val="50000"/>
                  </a:schemeClr>
                </a:solidFill>
              </a:rPr>
              <a:t>ФИКСАЦИЯ ЖИВОТНЫХ ПРИ ПРИЕМЕ В ВЕТЕРИНАРНОЙ КЛИНИКЕ.</a:t>
            </a:r>
            <a:endParaRPr lang="ru-RU" sz="3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s://im0-tub-ru.yandex.net/i?id=30432dc9d338047ea3d6a313c2c28724&amp;ref=rim&amp;n=33&amp;w=235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91" y="1423874"/>
            <a:ext cx="2708411" cy="17287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onspekta.net/zdamsamru/baza2/440243591923.files/image01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81" y="1412195"/>
            <a:ext cx="3092798" cy="2088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vetcentr.by/upload/medialibrary/07b/07b36c0c1198bf062dc2e6bb0f36fb8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58" y="4226360"/>
            <a:ext cx="3005668" cy="24746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s://cherepahi.ru/images/1-soderzhanie/7-lekarstva/headFix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https://cherepahi.ru/images/1-soderzhanie/7-lekarstva/headFix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https://cherepahi.ru/images/1-soderzhanie/7-lekarstva/headFix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 descr="C:\Users\User\Desktop\headFix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11122" r="3876"/>
          <a:stretch/>
        </p:blipFill>
        <p:spPr bwMode="auto">
          <a:xfrm>
            <a:off x="6213179" y="4669996"/>
            <a:ext cx="2947936" cy="21880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User\Desktop\0001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09447"/>
            <a:ext cx="2483768" cy="2595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9" descr="https://studfile.net/html/2706/283/html_HKdhvmoln_.bqMa/img-RqSsr3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C:\Users\User\Desktop\img-RqSsr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7" r="1" b="11691"/>
          <a:stretch/>
        </p:blipFill>
        <p:spPr bwMode="auto">
          <a:xfrm>
            <a:off x="3017898" y="3717032"/>
            <a:ext cx="3195281" cy="1746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96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3. ФИКСАЦИЯ ЧЕРЕПАХ, ЗМЕЙ И ЯЩЕРИЦ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896521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/>
              <a:t>	</a:t>
            </a:r>
            <a:r>
              <a:rPr lang="ru-RU" sz="2400" dirty="0"/>
              <a:t>При первых признаках опасности, черепаха втягивает все свои конечности внутрь панциря</a:t>
            </a:r>
            <a:r>
              <a:rPr lang="ru-RU" sz="2400" dirty="0" smtClean="0"/>
              <a:t>, чтобы </a:t>
            </a:r>
            <a:r>
              <a:rPr lang="ru-RU" sz="2400" dirty="0"/>
              <a:t>захватить и удерживать голову черепахи, достаточно использовать указательный и большой палец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	При </a:t>
            </a:r>
            <a:r>
              <a:rPr lang="ru-RU" sz="2400" dirty="0"/>
              <a:t>этом, нужно контролировать усилие, чтобы не нанести вред питомцу. Чтобы ухватить голову, лучше попробовать обмануть черепаху и включить в процесс две руки. Одна рука будет отвлекать внимание животного, а другая в это время займется проблемами удержания головы.</a:t>
            </a:r>
          </a:p>
          <a:p>
            <a:pPr lvl="0" algn="just"/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b="1" dirty="0"/>
          </a:p>
        </p:txBody>
      </p:sp>
      <p:pic>
        <p:nvPicPr>
          <p:cNvPr id="5" name="Рисунок 4" descr="Фиксация головы черепах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81128"/>
            <a:ext cx="3776588" cy="225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Фиксация головы черепахи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4293096"/>
            <a:ext cx="3579237" cy="2514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8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60648"/>
            <a:ext cx="8640960" cy="701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ru-RU" sz="2400" dirty="0" smtClean="0"/>
              <a:t>	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Фиксация змей </a:t>
            </a:r>
            <a:r>
              <a:rPr lang="ru-RU" sz="2000" dirty="0"/>
              <a:t>должна проводиться специальными методами, четко, без нанесения животному физических травм</a:t>
            </a:r>
            <a:r>
              <a:rPr lang="ru-RU" sz="2000" dirty="0" smtClean="0"/>
              <a:t>.</a:t>
            </a:r>
          </a:p>
          <a:p>
            <a:pPr lvl="0" algn="just">
              <a:lnSpc>
                <a:spcPct val="90000"/>
              </a:lnSpc>
            </a:pPr>
            <a:r>
              <a:rPr lang="ru-RU" sz="2000" dirty="0" smtClean="0"/>
              <a:t>	Выбор </a:t>
            </a:r>
            <a:r>
              <a:rPr lang="ru-RU" sz="2000" dirty="0"/>
              <a:t>метода зависит от размеров животного, а также характера и длительности предстоящей манипуляции (осмотр, проведение инъекций, помощь при </a:t>
            </a:r>
            <a:r>
              <a:rPr lang="ru-RU" sz="2000" dirty="0" smtClean="0"/>
              <a:t>линьке).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/>
              <a:t>	Для </a:t>
            </a:r>
            <a:r>
              <a:rPr lang="ru-RU" sz="2000" dirty="0"/>
              <a:t>отлова и удержания ползучих герпетологи предложили много способов, но наиболее удобными являются традиционные — с помощью металлического крюка и </a:t>
            </a:r>
            <a:r>
              <a:rPr lang="ru-RU" sz="2000" dirty="0" smtClean="0"/>
              <a:t>фиксационной планки.</a:t>
            </a:r>
            <a:r>
              <a:rPr lang="ru-RU" sz="2000" dirty="0"/>
              <a:t> Фиксацию лучше проводить на столе, имеющем удобный подход и соответствующую высоту. </a:t>
            </a:r>
            <a:endParaRPr lang="ru-RU" sz="2000" dirty="0" smtClean="0"/>
          </a:p>
          <a:p>
            <a:pPr algn="just">
              <a:lnSpc>
                <a:spcPct val="90000"/>
              </a:lnSpc>
            </a:pPr>
            <a:r>
              <a:rPr lang="ru-RU" sz="2000" dirty="0"/>
              <a:t>	</a:t>
            </a:r>
            <a:r>
              <a:rPr lang="ru-RU" sz="2000" dirty="0" smtClean="0"/>
              <a:t>На </a:t>
            </a:r>
            <a:r>
              <a:rPr lang="ru-RU" sz="2000" dirty="0"/>
              <a:t>столешницу укладывают лист поролона, уменьшающего скорость передвижения </a:t>
            </a:r>
            <a:r>
              <a:rPr lang="ru-RU" sz="2000" dirty="0" smtClean="0"/>
              <a:t>змеи.</a:t>
            </a:r>
          </a:p>
          <a:p>
            <a:pPr algn="just">
              <a:lnSpc>
                <a:spcPct val="90000"/>
              </a:lnSpc>
            </a:pPr>
            <a:r>
              <a:rPr lang="ru-RU" sz="2000" dirty="0"/>
              <a:t>	</a:t>
            </a:r>
            <a:r>
              <a:rPr lang="ru-RU" sz="2000" dirty="0" smtClean="0"/>
              <a:t>Деревянную </a:t>
            </a:r>
            <a:r>
              <a:rPr lang="ru-RU" sz="2000" dirty="0"/>
              <a:t>фиксационную планку располагают горизонтально и накладывают ребром на голову животного ближе к углам челюстей — как раз в месте небольшого углубления в черепе. Крючок располагают там же — углом, открытым кпереди.</a:t>
            </a:r>
          </a:p>
          <a:p>
            <a:pPr lvl="0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b="1" dirty="0"/>
          </a:p>
        </p:txBody>
      </p:sp>
      <p:pic>
        <p:nvPicPr>
          <p:cNvPr id="9" name="Рисунок 8" descr="http://www.zmeuga.ru/raz/4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4701530"/>
            <a:ext cx="482453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60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60648"/>
            <a:ext cx="8640960" cy="851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/>
              <a:t>После наложения крючка или планки голову змеи фиксируют рукой, причем можно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порекомендовать два способа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algn="just">
              <a:lnSpc>
                <a:spcPct val="90000"/>
              </a:lnSpc>
            </a:pPr>
            <a:r>
              <a:rPr lang="ru-RU" sz="2800" dirty="0" smtClean="0"/>
              <a:t>	</a:t>
            </a:r>
            <a:r>
              <a:rPr lang="ru-RU" dirty="0" smtClean="0"/>
              <a:t>1</a:t>
            </a:r>
            <a:r>
              <a:rPr lang="ru-RU" dirty="0"/>
              <a:t>. голова змеи удерживается тремя пальцами — сверху указательный, а большой и средний — на углы челюсти. такой способ более подходит для тонких манипуляций, но является утомительным для человеческой руки, поэтому долго удерживать гибкого пленника вам вряд ли удастся</a:t>
            </a:r>
            <a:r>
              <a:rPr lang="ru-RU" dirty="0" smtClean="0"/>
              <a:t>.</a:t>
            </a:r>
          </a:p>
          <a:p>
            <a:pPr algn="just"/>
            <a:r>
              <a:rPr lang="ru-RU" sz="2000" dirty="0"/>
              <a:t>	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	</a:t>
            </a:r>
          </a:p>
          <a:p>
            <a:pPr algn="just"/>
            <a:endParaRPr lang="ru-RU" sz="2000" dirty="0"/>
          </a:p>
          <a:p>
            <a:pPr algn="just">
              <a:lnSpc>
                <a:spcPct val="90000"/>
              </a:lnSpc>
            </a:pPr>
            <a:r>
              <a:rPr lang="ru-RU" sz="2000" dirty="0" smtClean="0"/>
              <a:t>	</a:t>
            </a:r>
            <a:r>
              <a:rPr lang="ru-RU" dirty="0" smtClean="0"/>
              <a:t>2</a:t>
            </a:r>
            <a:r>
              <a:rPr lang="ru-RU" dirty="0"/>
              <a:t>. Голову змеи фиксируют между отведенным большим и согнутыми четырьмя остальными пальцами. Этот способ менее утомителен и приемлем при проведении манипуляций, требующих длительного открывания пасти змеи, так как препятствует смыканию челюстей. Именно так фиксируют крупных змей, причем делать это можно непосредственно в террариуме, предварительно набросив на голову змеи мешок с подстраховкой через ткань фиксационным крючком.</a:t>
            </a:r>
          </a:p>
          <a:p>
            <a:pPr algn="just"/>
            <a:endParaRPr lang="ru-RU" dirty="0" smtClean="0"/>
          </a:p>
          <a:p>
            <a:pPr algn="just"/>
            <a:endParaRPr lang="ru-RU" sz="2000" dirty="0"/>
          </a:p>
          <a:p>
            <a:pPr lvl="0"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b="1" dirty="0"/>
          </a:p>
        </p:txBody>
      </p:sp>
      <p:pic>
        <p:nvPicPr>
          <p:cNvPr id="3" name="Рисунок 2" descr="Фиксация головы зме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1904" y="1916832"/>
            <a:ext cx="287384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ww.zmeuga.ru/raz/4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3113" y="5157193"/>
            <a:ext cx="2952328" cy="158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41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60648"/>
            <a:ext cx="8640960" cy="794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/>
              <a:t>Принимая </a:t>
            </a:r>
            <a:r>
              <a:rPr lang="ru-RU" sz="2000" dirty="0"/>
              <a:t>во внимание гибкость и большую мускульную силу змей, требуется дополнительно придерживать их тело. Можно делать это прижатием змеи к столу предплечьем после фиксации головы пальцами той же руки.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	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>
              <a:lnSpc>
                <a:spcPct val="90000"/>
              </a:lnSpc>
            </a:pPr>
            <a:r>
              <a:rPr lang="ru-RU" sz="2000" dirty="0" smtClean="0"/>
              <a:t>	</a:t>
            </a:r>
          </a:p>
          <a:p>
            <a:pPr algn="just">
              <a:lnSpc>
                <a:spcPct val="90000"/>
              </a:lnSpc>
            </a:pPr>
            <a:r>
              <a:rPr lang="ru-RU" dirty="0" smtClean="0"/>
              <a:t>	</a:t>
            </a:r>
            <a:r>
              <a:rPr lang="ru-RU" sz="2000" dirty="0" smtClean="0"/>
              <a:t>При </a:t>
            </a:r>
            <a:r>
              <a:rPr lang="ru-RU" sz="2000" dirty="0"/>
              <a:t>отсутствии стола вы можете зафиксировать змею прижатием внутренней поверхностью плеча фиксирующей руки к боку, иначе говоря, пропустив тело змеи у себя под мышкой. У маленьких змей, не обладающих большой рывковой силой, достаточно пропустить хвост между пальцами руки, фиксирующей голову.</a:t>
            </a:r>
          </a:p>
          <a:p>
            <a:pPr algn="just">
              <a:lnSpc>
                <a:spcPct val="90000"/>
              </a:lnSpc>
            </a:pPr>
            <a:endParaRPr lang="ru-RU" dirty="0" smtClean="0"/>
          </a:p>
          <a:p>
            <a:pPr algn="just"/>
            <a:endParaRPr lang="ru-RU" sz="2000" dirty="0"/>
          </a:p>
          <a:p>
            <a:pPr lvl="0"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b="1" dirty="0"/>
          </a:p>
        </p:txBody>
      </p:sp>
      <p:pic>
        <p:nvPicPr>
          <p:cNvPr id="5" name="Рисунок 4" descr="http://www.zmeuga.ru/raz/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1556792"/>
            <a:ext cx="36331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zmeuga.ru/raz/5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4488" y="4725144"/>
            <a:ext cx="3810000" cy="1980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84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60648"/>
            <a:ext cx="8640960" cy="1000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/>
              <a:t>Манипуляции с ящерицами, так же как и с черепахами, довольно просты и сводятся к взвешиванию и измерению. Способ фиксации зависит от размеров животных. Если они не крупные, их фиксируют одной </a:t>
            </a:r>
            <a:r>
              <a:rPr lang="ru-RU" sz="2000" dirty="0" smtClean="0"/>
              <a:t>рукой.</a:t>
            </a:r>
          </a:p>
          <a:p>
            <a:pPr algn="just"/>
            <a:r>
              <a:rPr lang="ru-RU" sz="2000" dirty="0" smtClean="0"/>
              <a:t>	</a:t>
            </a:r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>
              <a:lnSpc>
                <a:spcPct val="80000"/>
              </a:lnSpc>
            </a:pPr>
            <a:r>
              <a:rPr lang="ru-RU" sz="2000" dirty="0"/>
              <a:t>	</a:t>
            </a:r>
            <a:r>
              <a:rPr lang="ru-RU" sz="2000" dirty="0" smtClean="0"/>
              <a:t>Крупных </a:t>
            </a:r>
            <a:r>
              <a:rPr lang="ru-RU" sz="2000" dirty="0"/>
              <a:t>и особенно склонных к укусам животных приходится фиксировать двумя руками в перчатках типа краг, так как все они при этом сильно царапаются. Руки при фиксации накладывают в области переднего и заднего пояса </a:t>
            </a:r>
            <a:r>
              <a:rPr lang="ru-RU" sz="2000" dirty="0" smtClean="0"/>
              <a:t>конечностей.</a:t>
            </a:r>
          </a:p>
          <a:p>
            <a:pPr algn="just">
              <a:lnSpc>
                <a:spcPct val="80000"/>
              </a:lnSpc>
            </a:pPr>
            <a:r>
              <a:rPr lang="ru-RU" sz="2000" dirty="0" smtClean="0"/>
              <a:t>	Взвешивают </a:t>
            </a:r>
            <a:r>
              <a:rPr lang="ru-RU" sz="2000" dirty="0"/>
              <a:t>ящериц в мешках, коробках или в переносных ящиках, а измерять их легче, прикладывая к краю стола, на котором закреплена линейка, портняжный метр или рулетка. </a:t>
            </a:r>
            <a:r>
              <a:rPr lang="ru-RU" sz="2000" dirty="0" smtClean="0"/>
              <a:t>При </a:t>
            </a:r>
            <a:r>
              <a:rPr lang="ru-RU" sz="2000" dirty="0"/>
              <a:t>этом определяют длину тела животного (расстояние от кончика морды до клоакальной щели) и длину хвоста (от этой щели до конца хвоста).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	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>
              <a:lnSpc>
                <a:spcPct val="90000"/>
              </a:lnSpc>
            </a:pPr>
            <a:endParaRPr lang="ru-RU" dirty="0" smtClean="0"/>
          </a:p>
          <a:p>
            <a:pPr algn="just"/>
            <a:endParaRPr lang="ru-RU" sz="2000" dirty="0"/>
          </a:p>
          <a:p>
            <a:pPr lvl="0"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b="1" dirty="0"/>
          </a:p>
        </p:txBody>
      </p:sp>
      <p:pic>
        <p:nvPicPr>
          <p:cNvPr id="8" name="Рисунок 7" descr="110. Фиксация мелких ящериц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1196752"/>
            <a:ext cx="273038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11. Фиксация крупных ящериц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799" y="4985792"/>
            <a:ext cx="35750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97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96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4. ФИКСАЦИЯ КРОКОДИЛОВ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406" y="845423"/>
            <a:ext cx="8712968" cy="553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 smtClean="0"/>
              <a:t>	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Фиксацию крокодилов </a:t>
            </a:r>
            <a:r>
              <a:rPr lang="ru-RU" sz="2000" dirty="0"/>
              <a:t>нужно проводить только на суше, так как в воде эти животные намного подвижнее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r>
              <a:rPr lang="ru-RU" sz="2000" dirty="0" smtClean="0"/>
              <a:t>	Фиксируют </a:t>
            </a:r>
            <a:r>
              <a:rPr lang="ru-RU" sz="2000" dirty="0"/>
              <a:t>маленьких крокодилов тоже, как ящериц</a:t>
            </a:r>
            <a:r>
              <a:rPr lang="ru-RU" sz="2000" dirty="0" smtClean="0"/>
              <a:t>. </a:t>
            </a:r>
            <a:r>
              <a:rPr lang="ru-RU" sz="2000" dirty="0"/>
              <a:t>При фиксации крокодила одним человеком тело животного прижимают к боку </a:t>
            </a:r>
            <a:r>
              <a:rPr lang="ru-RU" sz="2000" dirty="0" smtClean="0"/>
              <a:t>фиксирующего.</a:t>
            </a:r>
          </a:p>
          <a:p>
            <a:pPr algn="just"/>
            <a:endParaRPr lang="ru-RU" sz="2200" dirty="0"/>
          </a:p>
          <a:p>
            <a:pPr algn="just"/>
            <a:endParaRPr lang="ru-RU" sz="2200" dirty="0" smtClean="0"/>
          </a:p>
          <a:p>
            <a:pPr algn="just"/>
            <a:r>
              <a:rPr lang="ru-RU" sz="2400" dirty="0" smtClean="0"/>
              <a:t>	</a:t>
            </a:r>
            <a:endParaRPr lang="ru-RU" sz="2000" dirty="0" smtClean="0"/>
          </a:p>
          <a:p>
            <a:pPr algn="just">
              <a:lnSpc>
                <a:spcPct val="90000"/>
              </a:lnSpc>
            </a:pPr>
            <a:r>
              <a:rPr lang="ru-RU" sz="2000" dirty="0"/>
              <a:t>	</a:t>
            </a:r>
            <a:endParaRPr lang="ru-RU" sz="2000" dirty="0" smtClean="0"/>
          </a:p>
          <a:p>
            <a:pPr algn="just">
              <a:lnSpc>
                <a:spcPct val="90000"/>
              </a:lnSpc>
            </a:pPr>
            <a:r>
              <a:rPr lang="ru-RU" sz="2000" dirty="0"/>
              <a:t>	</a:t>
            </a:r>
            <a:r>
              <a:rPr lang="ru-RU" sz="2000" dirty="0" smtClean="0"/>
              <a:t>При </a:t>
            </a:r>
            <a:r>
              <a:rPr lang="ru-RU" sz="2000" dirty="0"/>
              <a:t>фиксации более крупных животных приходится уделять особое внимание удержанию двумя руками челюстей крокодила в сомкнутом состоянии и дополнительной фиксации его сильного тела</a:t>
            </a:r>
            <a:r>
              <a:rPr lang="ru-RU" sz="2000" dirty="0" smtClean="0"/>
              <a:t>.</a:t>
            </a:r>
            <a:r>
              <a:rPr lang="ru-RU" sz="2000" dirty="0"/>
              <a:t> Но лучше фиксировать таких животных вдвоем. При этом люди стоят друг за другом по обе стороны от крокодилов, чтобы во время фиксации иметь возможность легко передвигаться, не мешая друг другу.</a:t>
            </a:r>
            <a:endParaRPr lang="ru-RU" sz="2000" dirty="0" smtClean="0"/>
          </a:p>
          <a:p>
            <a:endParaRPr lang="ru-RU" sz="2000" dirty="0"/>
          </a:p>
          <a:p>
            <a:pPr algn="just"/>
            <a:r>
              <a:rPr lang="ru-RU" sz="2800" dirty="0" smtClean="0"/>
              <a:t>	</a:t>
            </a:r>
            <a:endParaRPr lang="ru-RU" sz="2800" b="1" dirty="0"/>
          </a:p>
        </p:txBody>
      </p:sp>
      <p:pic>
        <p:nvPicPr>
          <p:cNvPr id="5" name="Рисунок 4" descr="126. Фиксация мелких крокодил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934494"/>
            <a:ext cx="2477219" cy="1677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7. Фиксация крокодилов среднего размер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229200"/>
            <a:ext cx="3298254" cy="1627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13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60648"/>
            <a:ext cx="8640960" cy="806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фиксации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крыс достаточно взять 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кожу в области спины (рис. 70), а большим и указательным пальцами, удерживая крысу с боков, выдвинуть передние конечности кпереди (рис. 71). При наличии помощника обездвиживание животного производят следующим образом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Успокаивают животное поглаживанием, затем помощник правой рукой берет крысу за кожу в области затылка и фиксирует этим голову и передние конечности, а левой рукой удерживает задние конечности и хвост. После этого животному придают нужное положение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избежание укусов с неприрученными крысами нужно работать в резиновых или кожаных перчатках.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>
              <a:lnSpc>
                <a:spcPct val="90000"/>
              </a:lnSpc>
            </a:pPr>
            <a:endParaRPr lang="ru-RU" dirty="0" smtClean="0"/>
          </a:p>
          <a:p>
            <a:pPr algn="just"/>
            <a:endParaRPr lang="ru-RU" sz="2000" dirty="0"/>
          </a:p>
          <a:p>
            <a:pPr lvl="0"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pPr algn="just"/>
            <a:endParaRPr lang="ru-RU" sz="2800" dirty="0"/>
          </a:p>
          <a:p>
            <a:pPr algn="just"/>
            <a:endParaRPr lang="ru-RU" sz="2800" b="1" dirty="0"/>
          </a:p>
        </p:txBody>
      </p:sp>
      <p:pic>
        <p:nvPicPr>
          <p:cNvPr id="1026" name="Picture 2" descr="Фиксация крыс (часть 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81499"/>
            <a:ext cx="38576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s://ds05.infourok.ru/uploads/ex/134c/0002bee3-db0e31a5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8"/>
            <a:ext cx="8448939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003" y="836712"/>
            <a:ext cx="9046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solidFill>
                  <a:schemeClr val="accent3">
                    <a:lumMod val="50000"/>
                  </a:schemeClr>
                </a:solidFill>
              </a:rPr>
              <a:t>ПЛАН</a:t>
            </a:r>
          </a:p>
          <a:p>
            <a:r>
              <a:rPr lang="ru-RU" sz="3600" dirty="0" smtClean="0"/>
              <a:t>	</a:t>
            </a:r>
            <a:r>
              <a:rPr lang="ru-RU" sz="4000" dirty="0"/>
              <a:t> 1. </a:t>
            </a:r>
            <a:r>
              <a:rPr lang="ru-RU" sz="4000" dirty="0" smtClean="0"/>
              <a:t>ОСНОВНЫЕ СПОСОБЫ ФИКСАЦИИ СОБАК</a:t>
            </a:r>
          </a:p>
          <a:p>
            <a:r>
              <a:rPr lang="ru-RU" sz="4000" dirty="0" smtClean="0"/>
              <a:t>	2. ОСНОВНЫЕ СПОСОБЫ ФИКСАЦИИ КОШЕК</a:t>
            </a:r>
          </a:p>
          <a:p>
            <a:r>
              <a:rPr lang="ru-RU" sz="4000" dirty="0" smtClean="0"/>
              <a:t>	3. ФИКСАЦИЯ ЧЕРЕПАХ, ЗМЕЙ И ЯЩЕРИЦ</a:t>
            </a:r>
          </a:p>
          <a:p>
            <a:r>
              <a:rPr lang="ru-RU" sz="4000" dirty="0" smtClean="0"/>
              <a:t>	4. ФИКСАЦИЯ КРОКОДИЛОВ</a:t>
            </a:r>
          </a:p>
          <a:p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96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1. ОСНОВНЫЕ СПОСОБЫ ФИКСАЦИИ СОБАК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69855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800" dirty="0"/>
              <a:t>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Фиксация животного</a:t>
            </a:r>
            <a:r>
              <a:rPr lang="ru-RU" sz="2800" dirty="0"/>
              <a:t> - это удержание его в определенном положении для обеспечения безопасности ветеринарного врача при осмотре животного</a:t>
            </a:r>
            <a:r>
              <a:rPr lang="ru-RU" sz="2800" b="1" dirty="0"/>
              <a:t>,</a:t>
            </a:r>
            <a:r>
              <a:rPr lang="ru-RU" sz="2800" dirty="0"/>
              <a:t> и  оказании ветеринарной помощи. </a:t>
            </a:r>
            <a:endParaRPr lang="ru-RU" sz="2800" dirty="0" smtClean="0"/>
          </a:p>
          <a:p>
            <a:pPr algn="just"/>
            <a:r>
              <a:rPr lang="ru-RU" sz="2800" dirty="0" smtClean="0"/>
              <a:t>	При </a:t>
            </a:r>
            <a:r>
              <a:rPr lang="ru-RU" sz="2800" dirty="0"/>
              <a:t>проведении каких-либо манипуляций животному при его 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неправильной фиксации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может быть причинен вред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476672"/>
            <a:ext cx="878497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</a:rPr>
              <a:t>Собаку</a:t>
            </a:r>
            <a:r>
              <a:rPr lang="ru-RU" sz="2300" b="1" dirty="0" smtClean="0"/>
              <a:t> </a:t>
            </a:r>
            <a:r>
              <a:rPr lang="ru-RU" sz="2300" dirty="0" smtClean="0"/>
              <a:t>обычно удерживают за ошейник, предварительно надев намордник или завязав челюсти. На челюсти сверху накладывают тесьму и завязывают ее простым узлом под нижней челюстью, а затем окончательно закрепляют морским узлом. Такие процедуры выполняются с помощью владельца.</a:t>
            </a:r>
          </a:p>
          <a:p>
            <a:pPr algn="just"/>
            <a:r>
              <a:rPr lang="ru-RU" sz="2300" dirty="0" smtClean="0"/>
              <a:t>	На стол для обследования собаку поднимают, захватив одной рукой за шкирку, а другой — под живот . Маленьких собак второй рукой обычно подхватывают под грудину. Нельзя поднимать их за передние лапы, так как при этом возможно растяжение мышц плеча.</a:t>
            </a:r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</p:txBody>
      </p:sp>
      <p:pic>
        <p:nvPicPr>
          <p:cNvPr id="3" name="Рисунок 2" descr="http://c2n.me/3onf09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8" y="4649291"/>
            <a:ext cx="3491880" cy="2276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www.ok-t.ru/studopediaru/baza14/103148217381.files/image0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4365104"/>
            <a:ext cx="3096344" cy="2402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93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476672"/>
            <a:ext cx="8784976" cy="380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 smtClean="0"/>
              <a:t>	</a:t>
            </a:r>
            <a:r>
              <a:rPr lang="ru-RU" dirty="0" smtClean="0"/>
              <a:t>При </a:t>
            </a:r>
            <a:r>
              <a:rPr lang="ru-RU" dirty="0"/>
              <a:t>невозможности выполнения каких-либо сложных манипуляций из-за чрезмерной подвижности животного (например, чау-чау) или при необходимости выполнить сложную болезненную процедуру целесообразно вначале ввести седативное (успокаивающее) средство, например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2 %-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ный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раствор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рометара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в дозе 0,1 мл/кг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dirty="0" smtClean="0"/>
              <a:t>	Для </a:t>
            </a:r>
            <a:r>
              <a:rPr lang="ru-RU" dirty="0"/>
              <a:t>выполнения струйных внутривенных вливаний собаку обычно укладывают в боковое положение на столе. Безболезненное укладывание животного на бок выполняется в следующей последовательности: владелец обеими руками из-под живота захватывает конечности противоположной стороны животного и тянет их на себя, заваливая собаку. Ассистент в этот мо­мент придерживает голову руками, чтобы собака не ударилась ею о стол. </a:t>
            </a:r>
            <a:r>
              <a:rPr lang="ru-RU" dirty="0" smtClean="0"/>
              <a:t>Затем </a:t>
            </a:r>
            <a:r>
              <a:rPr lang="ru-RU" dirty="0"/>
              <a:t>ассистент обходит собаку со стороны спины, придавливает шею и живот, локтями рук, захватывая кистями нижележащие конечности, и так удерживает животное</a:t>
            </a:r>
            <a:r>
              <a:rPr lang="ru-RU" dirty="0" smtClean="0"/>
              <a:t>.</a:t>
            </a:r>
          </a:p>
          <a:p>
            <a:pPr algn="just">
              <a:lnSpc>
                <a:spcPct val="80000"/>
              </a:lnSpc>
            </a:pPr>
            <a:r>
              <a:rPr lang="ru-RU" dirty="0" smtClean="0"/>
              <a:t>	Если </a:t>
            </a:r>
            <a:r>
              <a:rPr lang="ru-RU" dirty="0"/>
              <a:t>планируется длительное внутривенное капельное вливание жидкости, то собаку привязывают к столу.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 descr="https://www.ok-t.ru/studopediaru/baza14/103148217381.files/image0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81128"/>
            <a:ext cx="3779912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ttps://www.ok-t.ru/studopediaru/baza14/103148217381.files/image0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4149080"/>
            <a:ext cx="3600400" cy="2577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53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96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2. ОСНОВНЫЕ СПОСОБЫ ФИКСАЦИИ КОШЕК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469855"/>
            <a:ext cx="82089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	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Кошки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ru-RU" sz="2400" dirty="0"/>
              <a:t> в силу своих анатомических особенностей очень пластичные существа, а в сочетании с острыми зубами и когтями представляют особую опасность. </a:t>
            </a:r>
            <a:endParaRPr lang="ru-RU" sz="2400" dirty="0" smtClean="0"/>
          </a:p>
          <a:p>
            <a:pPr algn="ctr"/>
            <a:r>
              <a:rPr lang="ru-RU" sz="2400" dirty="0" smtClean="0"/>
              <a:t>Выделяют несколько способов фиксации кошек:</a:t>
            </a:r>
          </a:p>
          <a:p>
            <a:pPr algn="just"/>
            <a:r>
              <a:rPr lang="ru-RU" sz="2400" dirty="0" smtClean="0"/>
              <a:t>	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Способ 1.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Фиксация за загривок - "хватка старшего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". </a:t>
            </a:r>
            <a:r>
              <a:rPr lang="ru-RU" sz="2400" dirty="0"/>
              <a:t>Кошку крепко схватить рукой, собрав кожу на загривке.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endParaRPr lang="ru-RU" sz="2800" b="1" dirty="0"/>
          </a:p>
        </p:txBody>
      </p:sp>
      <p:pic>
        <p:nvPicPr>
          <p:cNvPr id="5" name="Рисунок 4" descr="ПРИЕМЫ ФИКСАЦИИ КОШЕ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26" y="4869160"/>
            <a:ext cx="3304922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убликаци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3296" y="4221088"/>
            <a:ext cx="2390140" cy="1947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Фиксация кошки за загривок - &quot;хватка старшего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096" y="4483100"/>
            <a:ext cx="3231391" cy="237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83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476672"/>
            <a:ext cx="87849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	Способ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2. Фиксация передних или задних конечностей "в замок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".</a:t>
            </a:r>
          </a:p>
          <a:p>
            <a:pPr algn="just"/>
            <a:r>
              <a:rPr lang="ru-RU" sz="2200" dirty="0" smtClean="0"/>
              <a:t>	Положить </a:t>
            </a:r>
            <a:r>
              <a:rPr lang="ru-RU" sz="2200" dirty="0"/>
              <a:t>обе лапы в ладонь, указательный палец просунуть между передними или задними лапами в области между запястьем и локтевым суставом, а большим и указательными пальцами крепко сжать обе лапы "в замок</a:t>
            </a:r>
            <a:r>
              <a:rPr lang="ru-RU" sz="2200" dirty="0" smtClean="0"/>
              <a:t>".</a:t>
            </a:r>
          </a:p>
          <a:p>
            <a:pPr algn="just"/>
            <a:r>
              <a:rPr lang="ru-RU" sz="2200" b="1" dirty="0" smtClean="0"/>
              <a:t>	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Способ 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З. Фиксация за загривок и передние лапы - удерживая кошку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 «хваткой старшего»</a:t>
            </a:r>
          </a:p>
          <a:p>
            <a:pPr algn="just"/>
            <a:r>
              <a:rPr lang="ru-RU" sz="2200" dirty="0" smtClean="0"/>
              <a:t>	Сильно </a:t>
            </a:r>
            <a:r>
              <a:rPr lang="ru-RU" sz="2200" dirty="0"/>
              <a:t>отведите голову назад, чтобы кошка не смогла дотянуться зубами до руки, удерживающей передние лапы "в замке".</a:t>
            </a:r>
          </a:p>
          <a:p>
            <a:pPr algn="just"/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Фиксация лап кош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96283"/>
            <a:ext cx="4752528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56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260648"/>
            <a:ext cx="8784976" cy="620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Способ 4. Фиксация за загривок и задние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лапы</a:t>
            </a:r>
            <a:r>
              <a:rPr lang="ru-RU" sz="1600" dirty="0" smtClean="0"/>
              <a:t>. Положить </a:t>
            </a:r>
            <a:r>
              <a:rPr lang="ru-RU" sz="1600" dirty="0"/>
              <a:t>кошку на бок или на живот и, удерживая "хваткой старшего" за загривок и задние лапы "в замке", как бы растяните ее на поверхности с достаточной силой, не допуская, чтобы она вырвалась.</a:t>
            </a:r>
          </a:p>
          <a:p>
            <a:pPr algn="just">
              <a:lnSpc>
                <a:spcPct val="90000"/>
              </a:lnSpc>
            </a:pPr>
            <a:r>
              <a:rPr lang="ru-RU" sz="1600" b="1" dirty="0" smtClean="0"/>
              <a:t>	</a:t>
            </a:r>
            <a:r>
              <a:rPr lang="ru-RU" sz="1600" dirty="0"/>
              <a:t>Дополнительно </a:t>
            </a:r>
            <a:r>
              <a:rPr lang="ru-RU" sz="1600" dirty="0" smtClean="0"/>
              <a:t>существуют приемы, </a:t>
            </a:r>
            <a:r>
              <a:rPr lang="ru-RU" sz="1600" dirty="0"/>
              <a:t>при которых Вы сможете самостоятельно дать кошке таблетки или провести различные манипуляции в области головы и шеи или сделать внутримышечную инъекцию в заднюю лапу</a:t>
            </a:r>
            <a:r>
              <a:rPr lang="ru-RU" sz="1600" dirty="0" smtClean="0"/>
              <a:t>.</a:t>
            </a:r>
          </a:p>
          <a:p>
            <a:pPr lvl="0">
              <a:lnSpc>
                <a:spcPct val="90000"/>
              </a:lnSpc>
            </a:pPr>
            <a:r>
              <a:rPr lang="ru-RU" sz="1600" dirty="0" smtClean="0"/>
              <a:t>	1. Плотно </a:t>
            </a:r>
            <a:r>
              <a:rPr lang="ru-RU" sz="1600" dirty="0"/>
              <a:t>запеленайте кошку в плотную ткань или одеяло, опустив передние лапы вдоль туловища.</a:t>
            </a:r>
          </a:p>
          <a:p>
            <a:pPr lvl="0">
              <a:lnSpc>
                <a:spcPct val="90000"/>
              </a:lnSpc>
            </a:pPr>
            <a:r>
              <a:rPr lang="ru-RU" sz="1600" dirty="0" smtClean="0"/>
              <a:t>	2.Поместите </a:t>
            </a:r>
            <a:r>
              <a:rPr lang="ru-RU" sz="1600" dirty="0"/>
              <a:t>кошку в фиксирующий мешок.</a:t>
            </a:r>
          </a:p>
          <a:p>
            <a:pPr lvl="0">
              <a:lnSpc>
                <a:spcPct val="90000"/>
              </a:lnSpc>
            </a:pPr>
            <a:r>
              <a:rPr lang="ru-RU" sz="1600" dirty="0" smtClean="0"/>
              <a:t>	3. При </a:t>
            </a:r>
            <a:r>
              <a:rPr lang="ru-RU" sz="1600" dirty="0"/>
              <a:t>простых процедурах кошку берут одной рукой за кожу на шее у головы, а другой за кожу в области поясницы и прижимают к столу. В таком положении кошка может найти возможность поцарапать когтями, поэтому при сложных манипуляциях ее фиксируют два человека. Один человек держит кошку за загривок и за обе грудные конечности, а другой—за тазовые конечности. </a:t>
            </a:r>
          </a:p>
          <a:p>
            <a:pPr lvl="0">
              <a:lnSpc>
                <a:spcPct val="90000"/>
              </a:lnSpc>
            </a:pPr>
            <a:r>
              <a:rPr lang="ru-RU" sz="1600" dirty="0" smtClean="0"/>
              <a:t>	4.Очень </a:t>
            </a:r>
            <a:r>
              <a:rPr lang="ru-RU" sz="1600" dirty="0"/>
              <a:t>неспокойным кошкам целесообразно завязывать челюсти бинтом. Владелец сжимает руками челюсти животного. В это время другой человек, сзади и несколько сбоку набрасывает на челюсти петлю с обычным узлом из вдвое или втрое сложенного марлевого бинта. Узел должен быть внизу. Концы бинта прочно затягивают и завязывают на затылке двойным узлом. </a:t>
            </a:r>
            <a:endParaRPr lang="ru-RU" sz="1600" dirty="0" smtClean="0"/>
          </a:p>
          <a:p>
            <a:pPr lvl="0">
              <a:lnSpc>
                <a:spcPct val="90000"/>
              </a:lnSpc>
            </a:pPr>
            <a:r>
              <a:rPr lang="ru-RU" sz="1600" dirty="0" smtClean="0"/>
              <a:t>	5.Фиксацию </a:t>
            </a:r>
            <a:r>
              <a:rPr lang="ru-RU" sz="1600" dirty="0"/>
              <a:t>разведенных челюстей у спокойных кошек можно провести без применения инструментов. Одной рукой захватывают верхнюю челюсть и вдавливают края щек в ротовую полость, другой рукой оттягивают нижнюю че­люсть книзу и раскрывают рот. Щеки, находясь между зубами, препятствуют смыканию челюстей.</a:t>
            </a:r>
          </a:p>
          <a:p>
            <a:pPr algn="just"/>
            <a:endParaRPr lang="ru-RU" sz="1400" dirty="0"/>
          </a:p>
          <a:p>
            <a:pPr algn="just"/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260648"/>
            <a:ext cx="8784976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endParaRPr lang="ru-RU" sz="1400" dirty="0"/>
          </a:p>
          <a:p>
            <a:pPr algn="just"/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873726"/>
              </p:ext>
            </p:extLst>
          </p:nvPr>
        </p:nvGraphicFramePr>
        <p:xfrm>
          <a:off x="1691680" y="597663"/>
          <a:ext cx="6552727" cy="532858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75985"/>
                <a:gridCol w="2475985"/>
                <a:gridCol w="1600757"/>
              </a:tblGrid>
              <a:tr h="22186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Показатели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Вид животного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Собаки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Кошки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/>
                </a:tc>
              </a:tr>
              <a:tr h="42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Температура тела </a:t>
                      </a:r>
                      <a:r>
                        <a:rPr lang="ru-RU" sz="800" baseline="30000">
                          <a:effectLst/>
                        </a:rPr>
                        <a:t>о</a:t>
                      </a:r>
                      <a:r>
                        <a:rPr lang="ru-RU" sz="1000">
                          <a:effectLst/>
                        </a:rPr>
                        <a:t>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37,5-39,0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38,0-39,5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</a:tr>
              <a:tr h="42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Частота пульса уд./мин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70-120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110-130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</a:tr>
              <a:tr h="42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Частота дыхания дв./мин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14-24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20-30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</a:tr>
              <a:tr h="628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Продолжительность беременности, </a:t>
                      </a:r>
                      <a:r>
                        <a:rPr lang="ru-RU" sz="1000" dirty="0" err="1">
                          <a:effectLst/>
                        </a:rPr>
                        <a:t>сут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59-65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55-62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</a:tr>
              <a:tr h="42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Эритроциты, млн./мкл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6,0-8,5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6,6-9,4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</a:tr>
              <a:tr h="42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Лейкоциты, тыс./мкл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6,8-11,8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10,0-20,0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</a:tr>
              <a:tr h="410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Гемоглобин, г%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110,0-170,0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100,0-140,0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</a:tr>
              <a:tr h="628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СОЭ по Панченкову, мм/1час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2,0-6,0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/>
                </a:tc>
              </a:tr>
              <a:tr h="425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Суточный объём мочи, 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0,04-2,0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/>
                </a:tc>
              </a:tr>
              <a:tr h="22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Плотность мочи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1,02-1,05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/>
                </a:tc>
              </a:tr>
              <a:tr h="22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Рн мочи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4,8-6,5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/>
                </a:tc>
              </a:tr>
              <a:tr h="221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Белок 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отсутствует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12" marR="8112" marT="8112" marB="811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0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804</TotalTime>
  <Words>120</Words>
  <Application>Microsoft Office PowerPoint</Application>
  <PresentationFormat>Экран (4:3)</PresentationFormat>
  <Paragraphs>137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Пупс</dc:creator>
  <cp:lastModifiedBy>Admin</cp:lastModifiedBy>
  <cp:revision>66</cp:revision>
  <dcterms:created xsi:type="dcterms:W3CDTF">2012-09-18T19:45:03Z</dcterms:created>
  <dcterms:modified xsi:type="dcterms:W3CDTF">2020-09-30T13:45:48Z</dcterms:modified>
</cp:coreProperties>
</file>