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42368F3-AC62-4DAA-839C-194FE0DEA349}" type="datetimeFigureOut">
              <a:rPr lang="ru-RU" smtClean="0"/>
              <a:t>02.02.2013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37819D-9C7C-477B-A746-D2D8D6F862F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784976" cy="29214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ВВЕДЕНИЕ</a:t>
            </a:r>
            <a:br>
              <a:rPr lang="ru-RU" dirty="0" smtClean="0">
                <a:solidFill>
                  <a:schemeClr val="accent2"/>
                </a:solidFill>
              </a:rPr>
            </a:br>
            <a:r>
              <a:rPr lang="ru-RU" dirty="0" smtClean="0">
                <a:solidFill>
                  <a:schemeClr val="accent2"/>
                </a:solidFill>
              </a:rPr>
              <a:t>В</a:t>
            </a:r>
            <a:br>
              <a:rPr lang="ru-RU" dirty="0" smtClean="0">
                <a:solidFill>
                  <a:schemeClr val="accent2"/>
                </a:solidFill>
              </a:rPr>
            </a:br>
            <a:r>
              <a:rPr lang="ru-RU" dirty="0" smtClean="0">
                <a:solidFill>
                  <a:schemeClr val="accent2"/>
                </a:solidFill>
              </a:rPr>
              <a:t>РАДИОБИОЛОГИЮ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085184"/>
            <a:ext cx="8064896" cy="100811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ГОРЧАКОВ ЭДУАРД ВЛАДИМИРОВИЧ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СТ. ПРЕПОДАВАТЕЛЬ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84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5904696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В связи с интенсивными испытаниями ядерного оружия и повсеместным загрязнением Земли продуктами распада, основными элементами загрязнителями являются: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1. Долгоживущие нуклиды - </a:t>
            </a:r>
            <a:r>
              <a:rPr lang="en-US" baseline="30000" dirty="0" smtClean="0">
                <a:solidFill>
                  <a:schemeClr val="bg1"/>
                </a:solidFill>
              </a:rPr>
              <a:t>238</a:t>
            </a:r>
            <a:r>
              <a:rPr lang="en-US" dirty="0" smtClean="0">
                <a:solidFill>
                  <a:schemeClr val="bg1"/>
                </a:solidFill>
              </a:rPr>
              <a:t>U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baseline="30000" dirty="0" smtClean="0">
                <a:solidFill>
                  <a:schemeClr val="bg1"/>
                </a:solidFill>
              </a:rPr>
              <a:t>90</a:t>
            </a:r>
            <a:r>
              <a:rPr lang="en-US" dirty="0" err="1">
                <a:solidFill>
                  <a:schemeClr val="bg1"/>
                </a:solidFill>
              </a:rPr>
              <a:t>Sr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и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aseline="30000" dirty="0" smtClean="0">
                <a:solidFill>
                  <a:schemeClr val="bg1"/>
                </a:solidFill>
              </a:rPr>
              <a:t>137</a:t>
            </a:r>
            <a:r>
              <a:rPr lang="en-US" dirty="0" smtClean="0">
                <a:solidFill>
                  <a:schemeClr val="bg1"/>
                </a:solidFill>
              </a:rPr>
              <a:t>Cs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2. Короткоживущие - </a:t>
            </a:r>
            <a:r>
              <a:rPr lang="en-US" baseline="30000" dirty="0" smtClean="0">
                <a:solidFill>
                  <a:schemeClr val="bg1"/>
                </a:solidFill>
              </a:rPr>
              <a:t>131</a:t>
            </a:r>
            <a:r>
              <a:rPr lang="en-US" dirty="0" smtClean="0">
                <a:solidFill>
                  <a:schemeClr val="bg1"/>
                </a:solidFill>
              </a:rPr>
              <a:t>I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и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aseline="30000" dirty="0" smtClean="0">
                <a:solidFill>
                  <a:schemeClr val="bg1"/>
                </a:solidFill>
              </a:rPr>
              <a:t>214</a:t>
            </a:r>
            <a:r>
              <a:rPr lang="en-US" dirty="0" smtClean="0">
                <a:solidFill>
                  <a:schemeClr val="bg1"/>
                </a:solidFill>
              </a:rPr>
              <a:t>Po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137160" indent="0" algn="just">
              <a:buNone/>
            </a:pPr>
            <a:endParaRPr lang="ru-RU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Большой объем исследований проводится по миграции радионуклидов по биологическим и пищевым цепям. К примеру, в районе Токио загрязненность </a:t>
            </a:r>
            <a:r>
              <a:rPr lang="ru-RU" baseline="30000" dirty="0">
                <a:solidFill>
                  <a:schemeClr val="bg1"/>
                </a:solidFill>
              </a:rPr>
              <a:t>90</a:t>
            </a:r>
            <a:r>
              <a:rPr lang="en-US" dirty="0" err="1">
                <a:solidFill>
                  <a:schemeClr val="bg1"/>
                </a:solidFill>
              </a:rPr>
              <a:t>Sr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в 1954 г. составила 1мКи/км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, а далее стало резко увеличиваться – в 1955 г. - 2</a:t>
            </a:r>
            <a:r>
              <a:rPr lang="ru-RU" dirty="0">
                <a:solidFill>
                  <a:schemeClr val="bg1"/>
                </a:solidFill>
              </a:rPr>
              <a:t>мКи/км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, 1956 г. – 5,5 </a:t>
            </a:r>
            <a:r>
              <a:rPr lang="ru-RU" dirty="0" err="1" smtClean="0">
                <a:solidFill>
                  <a:schemeClr val="bg1"/>
                </a:solidFill>
              </a:rPr>
              <a:t>мКи</a:t>
            </a:r>
            <a:r>
              <a:rPr lang="ru-RU" dirty="0" smtClean="0">
                <a:solidFill>
                  <a:schemeClr val="bg1"/>
                </a:solidFill>
              </a:rPr>
              <a:t>/км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, 1957 г. - 8мКи/км</a:t>
            </a:r>
            <a:r>
              <a:rPr lang="en-US" baseline="300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r>
              <a:rPr lang="ru-RU" sz="3000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Данный эффект связан с постепенным выпадением продуктов распада после ядерных взрывов.</a:t>
            </a:r>
            <a:endParaRPr lang="ru-RU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857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832648"/>
          </a:xfrm>
        </p:spPr>
        <p:txBody>
          <a:bodyPr/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С развитием Р/б появилась наука </a:t>
            </a:r>
            <a:r>
              <a:rPr lang="ru-RU" u="sng" dirty="0" smtClean="0">
                <a:solidFill>
                  <a:schemeClr val="bg1"/>
                </a:solidFill>
              </a:rPr>
              <a:t>космическая Р/б</a:t>
            </a:r>
            <a:r>
              <a:rPr lang="ru-RU" dirty="0" smtClean="0">
                <a:solidFill>
                  <a:schemeClr val="bg1"/>
                </a:solidFill>
              </a:rPr>
              <a:t> – изучающая одновременного действия радиации и полета в космос на высшую нервную деятельность человека.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Другая самостоятельная ветвь Р/б – </a:t>
            </a:r>
            <a:r>
              <a:rPr lang="ru-RU" u="sng" dirty="0" smtClean="0">
                <a:solidFill>
                  <a:schemeClr val="bg1"/>
                </a:solidFill>
              </a:rPr>
              <a:t>радиационная микробиология</a:t>
            </a:r>
            <a:r>
              <a:rPr lang="ru-RU" dirty="0" smtClean="0">
                <a:solidFill>
                  <a:schemeClr val="bg1"/>
                </a:solidFill>
              </a:rPr>
              <a:t> изучающая воздействие ионизирующих излучений на клетки или различные внутриклеточные структуры, для выяснения механизмов радиационного мутагенеза и др.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Большой раздел Р/б – </a:t>
            </a:r>
            <a:r>
              <a:rPr lang="ru-RU" u="sng" dirty="0" smtClean="0">
                <a:solidFill>
                  <a:schemeClr val="bg1"/>
                </a:solidFill>
              </a:rPr>
              <a:t>радиоэкология</a:t>
            </a:r>
            <a:r>
              <a:rPr lang="ru-RU" dirty="0" smtClean="0">
                <a:solidFill>
                  <a:schemeClr val="bg1"/>
                </a:solidFill>
              </a:rPr>
              <a:t>, решающая многогранность задач стоящих перед современной Р/б.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7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5976664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Большим открытием в Р/б является явление – </a:t>
            </a:r>
            <a:r>
              <a:rPr lang="ru-RU" u="sng" dirty="0" smtClean="0">
                <a:solidFill>
                  <a:schemeClr val="bg1"/>
                </a:solidFill>
              </a:rPr>
              <a:t>репарации</a:t>
            </a:r>
            <a:r>
              <a:rPr lang="ru-RU" dirty="0" smtClean="0">
                <a:solidFill>
                  <a:schemeClr val="bg1"/>
                </a:solidFill>
              </a:rPr>
              <a:t> – процесс когда облученные клетки под действием ферментативных систем быстро ликвидируют радиационные повреждения молекул ДНК.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Данный эффект заставил пересмотреть выводы об радиационных эффектах, об опасностях поражении при хронических облучениях в малых дозах, а так же выявления причин устойчивости генетического аппарата клетки.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Расширились представления о причинах различной радиочувствительности клеток, хромосом, числа сульфгидрильных групп, активности </a:t>
            </a:r>
            <a:r>
              <a:rPr lang="ru-RU" dirty="0" err="1" smtClean="0">
                <a:solidFill>
                  <a:schemeClr val="bg1"/>
                </a:solidFill>
              </a:rPr>
              <a:t>репарирующих</a:t>
            </a:r>
            <a:r>
              <a:rPr lang="ru-RU" dirty="0" smtClean="0">
                <a:solidFill>
                  <a:schemeClr val="bg1"/>
                </a:solidFill>
              </a:rPr>
              <a:t> ферментов и др. факторов.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3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48"/>
          </a:xfrm>
        </p:spPr>
        <p:txBody>
          <a:bodyPr/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Исследование биохимических сдвигов в облученных клетках и тканях, радиационных повреждений ядра, митохондрий, биологических мембран и других органелл клетки позволили обосновать </a:t>
            </a:r>
            <a:r>
              <a:rPr lang="ru-RU" u="sng" dirty="0" smtClean="0">
                <a:solidFill>
                  <a:schemeClr val="bg1"/>
                </a:solidFill>
              </a:rPr>
              <a:t>структурно-метаболическую гипотезу</a:t>
            </a:r>
            <a:r>
              <a:rPr lang="ru-RU" dirty="0" smtClean="0">
                <a:solidFill>
                  <a:schemeClr val="bg1"/>
                </a:solidFill>
              </a:rPr>
              <a:t> действия радиации.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Согласно этой гипотезе, вероятностный характер радиационных эффектов является результатом взаимодействия процессов, возникающих в молекулярных и надмолекулярных структурах, обмене веществ в регуляторных системах облученного организма.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93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Радиобиология - 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наука о действии всех видов ионизирующих излучений на живые организмы, их сообщества и биосферу в целом.</a:t>
            </a:r>
          </a:p>
          <a:p>
            <a:pPr marL="137160" indent="0">
              <a:buNone/>
            </a:pPr>
            <a:endParaRPr lang="ru-RU" dirty="0">
              <a:solidFill>
                <a:schemeClr val="bg1"/>
              </a:solidFill>
            </a:endParaRP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Специфика Р/б связано с тем, что частицы (</a:t>
            </a:r>
            <a:r>
              <a:rPr lang="el-GR" dirty="0" smtClean="0">
                <a:solidFill>
                  <a:schemeClr val="bg1"/>
                </a:solidFill>
              </a:rPr>
              <a:t>α</a:t>
            </a:r>
            <a:r>
              <a:rPr lang="ru-RU" dirty="0" smtClean="0">
                <a:solidFill>
                  <a:schemeClr val="bg1"/>
                </a:solidFill>
              </a:rPr>
              <a:t> – частицы, электроны, протоны, нейтроны и др.), значительно превосходящей энергию ионизации атома и способностью частиц проникать в глубь облучаемого объекта, воздействуя на структуру состоящую из молекул и атомов.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885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</a:rPr>
              <a:t>Объекты радиобиологии -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1. биологические макромолекулы и биохимические процессы (молекулярная р/б и </a:t>
            </a:r>
            <a:r>
              <a:rPr lang="ru-RU" dirty="0" err="1" smtClean="0">
                <a:solidFill>
                  <a:schemeClr val="bg1"/>
                </a:solidFill>
              </a:rPr>
              <a:t>радиоционная</a:t>
            </a:r>
            <a:r>
              <a:rPr lang="ru-RU" dirty="0" smtClean="0">
                <a:solidFill>
                  <a:schemeClr val="bg1"/>
                </a:solidFill>
              </a:rPr>
              <a:t> биохимия);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2. живые клетки (радиационная цитология);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3. многоклеточные организмы (Р/б растений, животных и человека);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4. популяции и сообщества (радиоэкология);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5. наследственная (радиационная генетика).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81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Задача радиобиологии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709160"/>
          </a:xfrm>
        </p:spPr>
        <p:txBody>
          <a:bodyPr/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разработка методов защиты организмов от вредного влияния ионизирующего излучения (радиации), а так же использование их в практической деятельности человека.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НАУЧНАЯ СОСТАВЛЯЮЩАЯ Р/б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выявление закономерностей биологического ответа на ионизирующее излучение (радиации), на основе которых разрабатывают пути и методы управления лучевыми реакциями организмов.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60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1895 г. – открытие Рентгеном Х – лучей;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1896 г. – открытие Беккерелем естественной радиоактивности;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1898 г. – открытие Марией и Пьером Кюри радиоактивных свойств полония и радия.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308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760640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1898 г. Тарханов Н.Ф. изучал биологическое действие ионизирующего излучения на живые организмы, установившего наличие различных реакций на облучение лягушек и насекомых.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1925 г. сов. </a:t>
            </a:r>
            <a:r>
              <a:rPr lang="ru-RU" dirty="0">
                <a:solidFill>
                  <a:schemeClr val="bg1"/>
                </a:solidFill>
              </a:rPr>
              <a:t>у</a:t>
            </a:r>
            <a:r>
              <a:rPr lang="ru-RU" dirty="0" smtClean="0">
                <a:solidFill>
                  <a:schemeClr val="bg1"/>
                </a:solidFill>
              </a:rPr>
              <a:t>ч. Надсон Г.А. и Филиппов Г.С. </a:t>
            </a:r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ткрыли мутагенное действие рентгеновского излучения на низших грибах.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1927 г. </a:t>
            </a:r>
            <a:r>
              <a:rPr lang="ru-RU" dirty="0" err="1" smtClean="0">
                <a:solidFill>
                  <a:schemeClr val="bg1"/>
                </a:solidFill>
              </a:rPr>
              <a:t>ам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>
                <a:solidFill>
                  <a:schemeClr val="bg1"/>
                </a:solidFill>
              </a:rPr>
              <a:t>у</a:t>
            </a:r>
            <a:r>
              <a:rPr lang="ru-RU" dirty="0" smtClean="0">
                <a:solidFill>
                  <a:schemeClr val="bg1"/>
                </a:solidFill>
              </a:rPr>
              <a:t>ч. </a:t>
            </a:r>
            <a:r>
              <a:rPr lang="ru-RU" dirty="0" err="1" smtClean="0">
                <a:solidFill>
                  <a:schemeClr val="bg1"/>
                </a:solidFill>
              </a:rPr>
              <a:t>Меллер</a:t>
            </a:r>
            <a:r>
              <a:rPr lang="ru-RU" dirty="0" smtClean="0">
                <a:solidFill>
                  <a:schemeClr val="bg1"/>
                </a:solidFill>
              </a:rPr>
              <a:t> Г. изучал радиационный мутагенез на дрозофилах.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1928 г. </a:t>
            </a:r>
            <a:r>
              <a:rPr lang="ru-RU" dirty="0" err="1" smtClean="0">
                <a:solidFill>
                  <a:schemeClr val="bg1"/>
                </a:solidFill>
              </a:rPr>
              <a:t>ам</a:t>
            </a:r>
            <a:r>
              <a:rPr lang="ru-RU" dirty="0" smtClean="0">
                <a:solidFill>
                  <a:schemeClr val="bg1"/>
                </a:solidFill>
              </a:rPr>
              <a:t>. уч. </a:t>
            </a:r>
            <a:r>
              <a:rPr lang="ru-RU" dirty="0" err="1" smtClean="0">
                <a:solidFill>
                  <a:schemeClr val="bg1"/>
                </a:solidFill>
              </a:rPr>
              <a:t>Стендлер</a:t>
            </a:r>
            <a:r>
              <a:rPr lang="ru-RU" dirty="0" smtClean="0">
                <a:solidFill>
                  <a:schemeClr val="bg1"/>
                </a:solidFill>
              </a:rPr>
              <a:t> проводил исследования на высших растениях.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Эти исследования легли в основу </a:t>
            </a:r>
            <a:r>
              <a:rPr lang="ru-RU" b="1" dirty="0" smtClean="0">
                <a:solidFill>
                  <a:schemeClr val="bg1"/>
                </a:solidFill>
              </a:rPr>
              <a:t>радиационной генетики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37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4709160"/>
          </a:xfrm>
        </p:spPr>
        <p:txBody>
          <a:bodyPr/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Дж. </a:t>
            </a:r>
            <a:r>
              <a:rPr lang="ru-RU" dirty="0" err="1" smtClean="0">
                <a:solidFill>
                  <a:schemeClr val="bg1"/>
                </a:solidFill>
              </a:rPr>
              <a:t>Кроутер</a:t>
            </a:r>
            <a:r>
              <a:rPr lang="ru-RU" dirty="0" smtClean="0">
                <a:solidFill>
                  <a:schemeClr val="bg1"/>
                </a:solidFill>
              </a:rPr>
              <a:t>, Ф. </a:t>
            </a:r>
            <a:r>
              <a:rPr lang="ru-RU" dirty="0" err="1" smtClean="0">
                <a:solidFill>
                  <a:schemeClr val="bg1"/>
                </a:solidFill>
              </a:rPr>
              <a:t>Хольвек</a:t>
            </a:r>
            <a:r>
              <a:rPr lang="ru-RU" dirty="0" smtClean="0">
                <a:solidFill>
                  <a:schemeClr val="bg1"/>
                </a:solidFill>
              </a:rPr>
              <a:t> и А. </a:t>
            </a:r>
            <a:r>
              <a:rPr lang="ru-RU" dirty="0" err="1" smtClean="0">
                <a:solidFill>
                  <a:schemeClr val="bg1"/>
                </a:solidFill>
              </a:rPr>
              <a:t>Лакассань</a:t>
            </a:r>
            <a:r>
              <a:rPr lang="ru-RU" dirty="0" smtClean="0">
                <a:solidFill>
                  <a:schemeClr val="bg1"/>
                </a:solidFill>
              </a:rPr>
              <a:t> вводят понятие «мишени» (1928 г.).</a:t>
            </a:r>
          </a:p>
          <a:p>
            <a:pPr marL="137160" indent="0" algn="just">
              <a:buNone/>
            </a:pPr>
            <a:r>
              <a:rPr lang="ru-RU" b="1" dirty="0" smtClean="0">
                <a:solidFill>
                  <a:schemeClr val="bg1"/>
                </a:solidFill>
              </a:rPr>
              <a:t>Мишень</a:t>
            </a:r>
            <a:r>
              <a:rPr lang="ru-RU" dirty="0" smtClean="0">
                <a:solidFill>
                  <a:schemeClr val="bg1"/>
                </a:solidFill>
              </a:rPr>
              <a:t> – это особый чувствительный объем находящийся в клетке.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Данное представление было введено после анализа кривых зависимостей эффекта гибели клеток от дозы облучения.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Теория мишени окончательна была сформулирована англ. уч. Д. Ли (1946 г.), сов. </a:t>
            </a:r>
            <a:r>
              <a:rPr lang="ru-RU" dirty="0">
                <a:solidFill>
                  <a:schemeClr val="bg1"/>
                </a:solidFill>
              </a:rPr>
              <a:t>у</a:t>
            </a:r>
            <a:r>
              <a:rPr lang="ru-RU" dirty="0" smtClean="0">
                <a:solidFill>
                  <a:schemeClr val="bg1"/>
                </a:solidFill>
              </a:rPr>
              <a:t>ч. Н.В. Тимофеевым-Ресовским и нем. </a:t>
            </a:r>
            <a:r>
              <a:rPr lang="ru-RU" dirty="0">
                <a:solidFill>
                  <a:schemeClr val="bg1"/>
                </a:solidFill>
              </a:rPr>
              <a:t>у</a:t>
            </a:r>
            <a:r>
              <a:rPr lang="ru-RU" dirty="0" smtClean="0">
                <a:solidFill>
                  <a:schemeClr val="bg1"/>
                </a:solidFill>
              </a:rPr>
              <a:t>ч. К. </a:t>
            </a:r>
            <a:r>
              <a:rPr lang="ru-RU" dirty="0" err="1" smtClean="0">
                <a:solidFill>
                  <a:schemeClr val="bg1"/>
                </a:solidFill>
              </a:rPr>
              <a:t>Циммером</a:t>
            </a:r>
            <a:r>
              <a:rPr lang="ru-RU" dirty="0" smtClean="0">
                <a:solidFill>
                  <a:schemeClr val="bg1"/>
                </a:solidFill>
              </a:rPr>
              <a:t> (1947 г.)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024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Практические задачи Р/б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1. Изыскание различных средств защиты организма от излучений;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2. Пути </a:t>
            </a:r>
            <a:r>
              <a:rPr lang="ru-RU" dirty="0" err="1" smtClean="0">
                <a:solidFill>
                  <a:schemeClr val="bg1"/>
                </a:solidFill>
              </a:rPr>
              <a:t>пострадиационного</a:t>
            </a:r>
            <a:r>
              <a:rPr lang="ru-RU" dirty="0" smtClean="0">
                <a:solidFill>
                  <a:schemeClr val="bg1"/>
                </a:solidFill>
              </a:rPr>
              <a:t> восстановления организма от повреждений;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3. Прогнозирование опасности повышающегося уровня радиации окружающей среды;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4. Новые способы использования ионизирующего излучения в медицине и микробиологии;</a:t>
            </a:r>
          </a:p>
          <a:p>
            <a:pPr marL="137160" indent="0">
              <a:buNone/>
            </a:pPr>
            <a:r>
              <a:rPr lang="ru-RU" dirty="0" smtClean="0">
                <a:solidFill>
                  <a:schemeClr val="bg1"/>
                </a:solidFill>
              </a:rPr>
              <a:t>5. Использование различных видов излучения в сельском хозяйстве, пищевой и перерабатывающей промышленности.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8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904696"/>
          </a:xfrm>
        </p:spPr>
        <p:txBody>
          <a:bodyPr>
            <a:normAutofit fontScale="92500"/>
          </a:bodyPr>
          <a:lstStyle/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Поражение клеточных и макромолекулярных структур происходит не только от прямого попадания в них квантов и частиц, при этом участвуют и радикалы различных соединений (вода, </a:t>
            </a:r>
            <a:r>
              <a:rPr lang="en-US" dirty="0" smtClean="0">
                <a:solidFill>
                  <a:schemeClr val="bg1"/>
                </a:solidFill>
              </a:rPr>
              <a:t>NO</a:t>
            </a:r>
            <a:r>
              <a:rPr lang="en-US" sz="1800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,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HCl</a:t>
            </a:r>
            <a:r>
              <a:rPr lang="ru-RU" dirty="0" smtClean="0">
                <a:solidFill>
                  <a:schemeClr val="bg1"/>
                </a:solidFill>
              </a:rPr>
              <a:t>, низкомолекулярные вещества, хиноны, перекиси, гидроперекиси и др. вещества) образующиеся в клетке при облучении как в присутствии кислорода, так и без него.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После выявления ряда радиационных эффектов поражения клеточного ядра, последовали исследования нарушения структуры и метаболизма ДНК, радиационное поражение которой лежит в основе </a:t>
            </a:r>
            <a:r>
              <a:rPr lang="ru-RU" u="sng" dirty="0" smtClean="0">
                <a:solidFill>
                  <a:schemeClr val="bg1"/>
                </a:solidFill>
              </a:rPr>
              <a:t>генетического действия излучений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137160" indent="0" algn="just">
              <a:buNone/>
            </a:pPr>
            <a:r>
              <a:rPr lang="ru-RU" dirty="0" smtClean="0">
                <a:solidFill>
                  <a:schemeClr val="bg1"/>
                </a:solidFill>
              </a:rPr>
              <a:t>Данные исследования привели к открытию </a:t>
            </a:r>
            <a:r>
              <a:rPr lang="ru-RU" u="sng" dirty="0" smtClean="0">
                <a:solidFill>
                  <a:schemeClr val="bg1"/>
                </a:solidFill>
              </a:rPr>
              <a:t>радиозащитных средств</a:t>
            </a:r>
            <a:r>
              <a:rPr lang="ru-RU" dirty="0" smtClean="0">
                <a:solidFill>
                  <a:schemeClr val="bg1"/>
                </a:solidFill>
              </a:rPr>
              <a:t> – радиопротекторы – вещества, защищающие живые организмы от действия радиации.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19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647</TotalTime>
  <Words>841</Words>
  <Application>Microsoft Office PowerPoint</Application>
  <PresentationFormat>Экран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ВВЕДЕНИЕ В РАДИОБИОЛОГИЮ</vt:lpstr>
      <vt:lpstr>Радиобиология - </vt:lpstr>
      <vt:lpstr>Объекты радиобиологии - </vt:lpstr>
      <vt:lpstr>Задача радиобиологии</vt:lpstr>
      <vt:lpstr>Историческая справка</vt:lpstr>
      <vt:lpstr>Презентация PowerPoint</vt:lpstr>
      <vt:lpstr>Презентация PowerPoint</vt:lpstr>
      <vt:lpstr>Практические задачи Р/б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РАДИОБИОЛОГИЮ</dc:title>
  <dc:creator>Горчаков</dc:creator>
  <cp:lastModifiedBy>User</cp:lastModifiedBy>
  <cp:revision>32</cp:revision>
  <dcterms:created xsi:type="dcterms:W3CDTF">2013-02-01T18:59:32Z</dcterms:created>
  <dcterms:modified xsi:type="dcterms:W3CDTF">2013-02-02T18:06:35Z</dcterms:modified>
</cp:coreProperties>
</file>